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553" r:id="rId2"/>
    <p:sldId id="588" r:id="rId3"/>
    <p:sldId id="579" r:id="rId4"/>
    <p:sldId id="595" r:id="rId5"/>
    <p:sldId id="589" r:id="rId6"/>
    <p:sldId id="577" r:id="rId7"/>
    <p:sldId id="581" r:id="rId8"/>
    <p:sldId id="592" r:id="rId9"/>
    <p:sldId id="591" r:id="rId10"/>
    <p:sldId id="582" r:id="rId11"/>
    <p:sldId id="597" r:id="rId12"/>
    <p:sldId id="556" r:id="rId13"/>
    <p:sldId id="590" r:id="rId14"/>
    <p:sldId id="598" r:id="rId15"/>
    <p:sldId id="576" r:id="rId16"/>
    <p:sldId id="574" r:id="rId17"/>
    <p:sldId id="599" r:id="rId18"/>
    <p:sldId id="600" r:id="rId19"/>
    <p:sldId id="604" r:id="rId20"/>
    <p:sldId id="605" r:id="rId21"/>
    <p:sldId id="606" r:id="rId22"/>
    <p:sldId id="607" r:id="rId23"/>
    <p:sldId id="608" r:id="rId24"/>
    <p:sldId id="610" r:id="rId25"/>
    <p:sldId id="611" r:id="rId26"/>
    <p:sldId id="612" r:id="rId27"/>
    <p:sldId id="614" r:id="rId28"/>
    <p:sldId id="622" r:id="rId29"/>
    <p:sldId id="615" r:id="rId30"/>
    <p:sldId id="616" r:id="rId31"/>
    <p:sldId id="620" r:id="rId32"/>
    <p:sldId id="594" r:id="rId33"/>
    <p:sldId id="617" r:id="rId34"/>
    <p:sldId id="619" r:id="rId35"/>
    <p:sldId id="618" r:id="rId36"/>
    <p:sldId id="601" r:id="rId37"/>
    <p:sldId id="624" r:id="rId38"/>
    <p:sldId id="621" r:id="rId39"/>
    <p:sldId id="593" r:id="rId40"/>
    <p:sldId id="623" r:id="rId41"/>
    <p:sldId id="583" r:id="rId4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8"/>
    <a:srgbClr val="3CB6CE"/>
    <a:srgbClr val="005B82"/>
    <a:srgbClr val="9CA299"/>
    <a:srgbClr val="E3E4E4"/>
    <a:srgbClr val="CA0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5" autoAdjust="0"/>
    <p:restoredTop sz="90644" autoAdjust="0"/>
  </p:normalViewPr>
  <p:slideViewPr>
    <p:cSldViewPr>
      <p:cViewPr>
        <p:scale>
          <a:sx n="69" d="100"/>
          <a:sy n="69" d="100"/>
        </p:scale>
        <p:origin x="-9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DA4D7-6C84-4353-9DE0-B1741A2215A7}" type="datetimeFigureOut">
              <a:rPr lang="en-GB" smtClean="0"/>
              <a:pPr/>
              <a:t>25/03/2015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AF492-A8E2-4EFE-BFB9-6F1B968C74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423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D61A10-4571-4226-86E7-5C82B888F291}" type="datetimeFigureOut">
              <a:rPr lang="en-GB" smtClean="0"/>
              <a:pPr/>
              <a:t>25/03/2015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05B4BD-6E79-4316-9BCE-D673B9707A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21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64FF6-F398-4311-A1FD-00204A0F4DEB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50294" y="9429307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7" tIns="45679" rIns="91357" bIns="45679" anchor="b"/>
          <a:lstStyle/>
          <a:p>
            <a:pPr algn="r" defTabSz="914378" eaLnBrk="0" hangingPunct="0"/>
            <a:fld id="{C7B3473C-95FC-4A73-B60A-C727142CBEF8}" type="slidenum">
              <a:rPr lang="en-GB" sz="1200">
                <a:solidFill>
                  <a:prstClr val="black"/>
                </a:solidFill>
                <a:latin typeface="Times" pitchFamily="18" charset="0"/>
                <a:ea typeface="ＭＳ Ｐゴシック"/>
                <a:cs typeface="ＭＳ Ｐゴシック"/>
              </a:rPr>
              <a:pPr algn="r" defTabSz="914378" eaLnBrk="0" hangingPunct="0"/>
              <a:t>4</a:t>
            </a:fld>
            <a:endParaRPr lang="en-GB" sz="1200" dirty="0">
              <a:solidFill>
                <a:prstClr val="black"/>
              </a:solidFill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357" tIns="45679" rIns="91357" bIns="45679"/>
          <a:lstStyle/>
          <a:p>
            <a:pPr defTabSz="882213" eaLnBrk="1" hangingPunct="1"/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7132E-EAF9-46A7-BBE0-1BB23EDA9FB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andraCrean\Desktop\Capita\Assets\28May13\Powerpoint_Images1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" y="1237073"/>
            <a:ext cx="9142921" cy="27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4752528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722512"/>
            <a:ext cx="4752528" cy="9144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6116" y="6304235"/>
            <a:ext cx="4538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Treasury Management Workshops 2013 |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804" y="6309320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1EACE-5B38-48B9-BE06-C512561C607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shutterstock_6850514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3650010"/>
            <a:ext cx="3857625" cy="320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167074" y="1628786"/>
            <a:ext cx="5976937" cy="437199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9" name="Title 8"/>
          <p:cNvSpPr>
            <a:spLocks noGrp="1"/>
          </p:cNvSpPr>
          <p:nvPr>
            <p:ph type="title"/>
          </p:nvPr>
        </p:nvSpPr>
        <p:spPr>
          <a:xfrm>
            <a:off x="10" y="1347761"/>
            <a:ext cx="4716463" cy="1438300"/>
          </a:xfrm>
          <a:prstGeom prst="rect">
            <a:avLst/>
          </a:prstGeom>
          <a:solidFill>
            <a:schemeClr val="accent2"/>
          </a:solidFill>
        </p:spPr>
        <p:txBody>
          <a:bodyPr lIns="287629" tIns="287629" rIns="287629" bIns="287629" anchor="ctr" anchorCtr="0"/>
          <a:lstStyle>
            <a:lvl1pPr algn="l">
              <a:def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Bliss 2 Light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0" y="2786069"/>
            <a:ext cx="4716463" cy="1357321"/>
          </a:xfrm>
          <a:prstGeom prst="rect">
            <a:avLst/>
          </a:prstGeom>
          <a:solidFill>
            <a:srgbClr val="E3F7FD"/>
          </a:solidFill>
        </p:spPr>
        <p:txBody>
          <a:bodyPr lIns="287629" tIns="287629" rIns="287629" bIns="287629">
            <a:normAutofit/>
          </a:bodyPr>
          <a:lstStyle>
            <a:lvl1pPr marL="3174" indent="-3174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5"/>
          </p:nvPr>
        </p:nvSpPr>
        <p:spPr>
          <a:xfrm>
            <a:off x="3806279" y="6439422"/>
            <a:ext cx="2134195" cy="143991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800">
                <a:latin typeface="+mn-lt"/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6"/>
          </p:nvPr>
        </p:nvSpPr>
        <p:spPr>
          <a:xfrm>
            <a:off x="6759774" y="6430491"/>
            <a:ext cx="2133079" cy="156270"/>
          </a:xfrm>
        </p:spPr>
        <p:txBody>
          <a:bodyPr/>
          <a:lstStyle>
            <a:lvl1pPr>
              <a:defRPr/>
            </a:lvl1pPr>
          </a:lstStyle>
          <a:p>
            <a:fld id="{44949564-4292-4437-B98B-FB118E078F6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287338" y="908051"/>
            <a:ext cx="5653086" cy="7207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spc="-3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15"/>
          <p:cNvSpPr>
            <a:spLocks noGrp="1"/>
          </p:cNvSpPr>
          <p:nvPr>
            <p:ph type="dt" sz="half" idx="10"/>
          </p:nvPr>
        </p:nvSpPr>
        <p:spPr>
          <a:xfrm>
            <a:off x="3806279" y="6439422"/>
            <a:ext cx="2134195" cy="143991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sym typeface="Bliss 2 Bold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05FC-2565-478A-B8CE-C30F36D31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0" y="2573338"/>
            <a:ext cx="8810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7"/>
          <p:cNvSpPr>
            <a:spLocks noChangeShapeType="1"/>
          </p:cNvSpPr>
          <p:nvPr/>
        </p:nvSpPr>
        <p:spPr bwMode="auto">
          <a:xfrm>
            <a:off x="476250" y="2889250"/>
            <a:ext cx="8416925" cy="0"/>
          </a:xfrm>
          <a:prstGeom prst="line">
            <a:avLst/>
          </a:prstGeom>
          <a:noFill/>
          <a:ln w="9525">
            <a:solidFill>
              <a:srgbClr val="005B8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2889250"/>
            <a:ext cx="8424863" cy="1079500"/>
          </a:xfrm>
          <a:ln w="3175"/>
        </p:spPr>
        <p:txBody>
          <a:bodyPr tIns="0"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059238"/>
            <a:ext cx="5499100" cy="2430462"/>
          </a:xfrm>
        </p:spPr>
        <p:txBody>
          <a:bodyPr bIns="72000"/>
          <a:lstStyle>
            <a:lvl1pPr marL="0" indent="0">
              <a:defRPr sz="2000">
                <a:latin typeface="Bliss 2 Light" pitchFamily="50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andraCrean\Desktop\Capita\Assets\28May13\Powerpoint_Images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" y="1095376"/>
            <a:ext cx="9142921" cy="27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5040560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722512"/>
            <a:ext cx="5040560" cy="9144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6116" y="6304235"/>
            <a:ext cx="4538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Treasury Management Workshops 2013 |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804" y="6309320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1EACE-5B38-48B9-BE06-C512561C607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andraCrean\Desktop\Capita\Assets\28May13\Powerpoint_Images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085191"/>
            <a:ext cx="9142414" cy="461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4872" y="635635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Treasury Management Workshops 2013 |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0480" y="6356350"/>
            <a:ext cx="658416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FEB1EACE-5B38-48B9-BE06-C512561C60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4752528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722512"/>
            <a:ext cx="4752528" cy="9144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andraCrean\Desktop\Capita\Assets\28May13\Powerpoint_Images1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" y="1095376"/>
            <a:ext cx="9142922" cy="27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4752528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722512"/>
            <a:ext cx="4752528" cy="9144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6116" y="6304235"/>
            <a:ext cx="4538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Treasury Management Workshops 2013 |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804" y="6309320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1EACE-5B38-48B9-BE06-C512561C607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defRPr/>
            </a:lvl1pPr>
            <a:lvl2pPr>
              <a:lnSpc>
                <a:spcPts val="2100"/>
              </a:lnSpc>
              <a:spcBef>
                <a:spcPts val="0"/>
              </a:spcBef>
              <a:defRPr>
                <a:solidFill>
                  <a:srgbClr val="747678"/>
                </a:solidFill>
              </a:defRPr>
            </a:lvl2pPr>
            <a:lvl3pPr>
              <a:lnSpc>
                <a:spcPts val="2100"/>
              </a:lnSpc>
              <a:spcBef>
                <a:spcPts val="0"/>
              </a:spcBef>
              <a:defRPr>
                <a:solidFill>
                  <a:srgbClr val="747678"/>
                </a:solidFill>
              </a:defRPr>
            </a:lvl3pPr>
            <a:lvl4pPr>
              <a:lnSpc>
                <a:spcPts val="2100"/>
              </a:lnSpc>
              <a:spcBef>
                <a:spcPts val="0"/>
              </a:spcBef>
              <a:defRPr>
                <a:solidFill>
                  <a:srgbClr val="747678"/>
                </a:solidFill>
              </a:defRPr>
            </a:lvl4pPr>
            <a:lvl5pPr>
              <a:lnSpc>
                <a:spcPts val="2100"/>
              </a:lnSpc>
              <a:spcBef>
                <a:spcPts val="0"/>
              </a:spcBef>
              <a:defRPr>
                <a:solidFill>
                  <a:srgbClr val="74767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Treasury Management Workshops 2013 |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BlueGra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990724"/>
            <a:ext cx="8208912" cy="62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Treasury Management Workshops 2013 |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BlueGra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990724"/>
            <a:ext cx="8208912" cy="62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0" indent="0">
              <a:defRPr sz="1800"/>
            </a:lvl1pPr>
            <a:lvl2pPr>
              <a:defRPr sz="1800">
                <a:solidFill>
                  <a:srgbClr val="747678"/>
                </a:solidFill>
              </a:defRPr>
            </a:lvl2pPr>
            <a:lvl3pPr>
              <a:defRPr sz="1800">
                <a:solidFill>
                  <a:srgbClr val="747678"/>
                </a:solidFill>
              </a:defRPr>
            </a:lvl3pPr>
            <a:lvl4pPr>
              <a:defRPr sz="1800">
                <a:solidFill>
                  <a:srgbClr val="747678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0" indent="0">
              <a:defRPr sz="1800">
                <a:solidFill>
                  <a:srgbClr val="747678"/>
                </a:solidFill>
              </a:defRPr>
            </a:lvl1pPr>
            <a:lvl2pPr>
              <a:defRPr sz="1800">
                <a:solidFill>
                  <a:srgbClr val="747678"/>
                </a:solidFill>
              </a:defRPr>
            </a:lvl2pPr>
            <a:lvl3pPr>
              <a:defRPr sz="1800">
                <a:solidFill>
                  <a:srgbClr val="747678"/>
                </a:solidFill>
              </a:defRPr>
            </a:lvl3pPr>
            <a:lvl4pPr>
              <a:defRPr sz="1800">
                <a:solidFill>
                  <a:srgbClr val="747678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Treasury Management Workshops 2013 |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BlueGra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990724"/>
            <a:ext cx="8208912" cy="62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6" y="1042688"/>
            <a:ext cx="8208912" cy="566738"/>
          </a:xfrm>
        </p:spPr>
        <p:txBody>
          <a:bodyPr anchor="t" anchorCtr="0">
            <a:no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0112" y="1842393"/>
            <a:ext cx="3066728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Treasury Management Workshops 2013 |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BlueGra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990724"/>
            <a:ext cx="8208912" cy="6201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7544" y="1844824"/>
            <a:ext cx="5112568" cy="914400"/>
          </a:xfrm>
        </p:spPr>
        <p:txBody>
          <a:bodyPr/>
          <a:lstStyle>
            <a:lvl2pPr>
              <a:defRPr>
                <a:solidFill>
                  <a:srgbClr val="747678"/>
                </a:solidFill>
              </a:defRPr>
            </a:lvl2pPr>
            <a:lvl3pPr>
              <a:defRPr>
                <a:solidFill>
                  <a:srgbClr val="747678"/>
                </a:solidFill>
              </a:defRPr>
            </a:lvl3pPr>
            <a:lvl4pPr>
              <a:defRPr>
                <a:solidFill>
                  <a:srgbClr val="747678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Treasury Management Workshops 2013 |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7"/>
            <a:ext cx="9144000" cy="144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772816"/>
            <a:ext cx="7437512" cy="5809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95536" y="2636912"/>
            <a:ext cx="3744416" cy="1728192"/>
          </a:xfrm>
        </p:spPr>
        <p:txBody>
          <a:bodyPr/>
          <a:lstStyle>
            <a:lvl1pPr marL="0" indent="0">
              <a:defRPr>
                <a:solidFill>
                  <a:schemeClr val="accent5"/>
                </a:solidFill>
              </a:defRPr>
            </a:lvl1pPr>
            <a:lvl2pPr>
              <a:buNone/>
              <a:defRPr b="1"/>
            </a:lvl2pPr>
            <a:lvl3pPr marL="0" indent="0">
              <a:buNone/>
              <a:defRPr/>
            </a:lvl3pPr>
            <a:lvl4pPr marL="271463" indent="-271463">
              <a:defRPr/>
            </a:lvl4pPr>
            <a:lvl5pPr marL="452438" indent="-180975">
              <a:buClr>
                <a:schemeClr val="tx2"/>
              </a:buClr>
              <a:buFont typeface="Arial" pitchFamily="34" charset="0"/>
              <a:buChar char="–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536" y="4437112"/>
            <a:ext cx="3744416" cy="1728192"/>
          </a:xfrm>
        </p:spPr>
        <p:txBody>
          <a:bodyPr/>
          <a:lstStyle>
            <a:lvl1pPr marL="0" indent="0">
              <a:defRPr>
                <a:solidFill>
                  <a:schemeClr val="accent5"/>
                </a:solidFill>
              </a:defRPr>
            </a:lvl1pPr>
            <a:lvl2pPr>
              <a:buNone/>
              <a:defRPr b="1"/>
            </a:lvl2pPr>
            <a:lvl3pPr marL="0" indent="0">
              <a:buNone/>
              <a:defRPr/>
            </a:lvl3pPr>
            <a:lvl4pPr marL="271463" indent="-271463">
              <a:defRPr/>
            </a:lvl4pPr>
            <a:lvl5pPr marL="452438" indent="-180975">
              <a:buClr>
                <a:schemeClr val="tx2"/>
              </a:buClr>
              <a:buFont typeface="Arial" pitchFamily="34" charset="0"/>
              <a:buChar char="–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11960" y="2636912"/>
            <a:ext cx="3744416" cy="1728192"/>
          </a:xfrm>
        </p:spPr>
        <p:txBody>
          <a:bodyPr/>
          <a:lstStyle>
            <a:lvl1pPr marL="0" indent="0">
              <a:defRPr>
                <a:solidFill>
                  <a:schemeClr val="accent5"/>
                </a:solidFill>
              </a:defRPr>
            </a:lvl1pPr>
            <a:lvl2pPr>
              <a:buNone/>
              <a:defRPr b="1"/>
            </a:lvl2pPr>
            <a:lvl3pPr marL="0" indent="0">
              <a:buNone/>
              <a:defRPr/>
            </a:lvl3pPr>
            <a:lvl4pPr marL="271463" indent="-271463">
              <a:defRPr/>
            </a:lvl4pPr>
            <a:lvl5pPr marL="452438" indent="-180975">
              <a:buClr>
                <a:schemeClr val="tx2"/>
              </a:buClr>
              <a:buFont typeface="Arial" pitchFamily="34" charset="0"/>
              <a:buChar char="–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11960" y="4437112"/>
            <a:ext cx="3744416" cy="1728192"/>
          </a:xfrm>
        </p:spPr>
        <p:txBody>
          <a:bodyPr/>
          <a:lstStyle>
            <a:lvl1pPr marL="0" indent="0">
              <a:defRPr>
                <a:solidFill>
                  <a:schemeClr val="accent5"/>
                </a:solidFill>
              </a:defRPr>
            </a:lvl1pPr>
            <a:lvl2pPr>
              <a:buNone/>
              <a:defRPr b="1"/>
            </a:lvl2pPr>
            <a:lvl3pPr marL="0" indent="0">
              <a:buNone/>
              <a:defRPr/>
            </a:lvl3pPr>
            <a:lvl4pPr marL="271463" indent="-271463">
              <a:defRPr/>
            </a:lvl4pPr>
            <a:lvl5pPr marL="452438" indent="-180975">
              <a:buClr>
                <a:schemeClr val="tx2"/>
              </a:buClr>
              <a:buFont typeface="Arial" pitchFamily="34" charset="0"/>
              <a:buChar char="–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7874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6116" y="6304235"/>
            <a:ext cx="4538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Treasury Management Workshops 2013 |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804" y="6309320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1EACE-5B38-48B9-BE06-C512561C60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Capita_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3606" y="365001"/>
            <a:ext cx="1734927" cy="3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2656"/>
            <a:ext cx="1511811" cy="359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3" r:id="rId4"/>
    <p:sldLayoutId id="2147483662" r:id="rId5"/>
    <p:sldLayoutId id="2147483688" r:id="rId6"/>
    <p:sldLayoutId id="2147483664" r:id="rId7"/>
    <p:sldLayoutId id="2147483669" r:id="rId8"/>
    <p:sldLayoutId id="2147483670" r:id="rId9"/>
    <p:sldLayoutId id="2147483675" r:id="rId10"/>
    <p:sldLayoutId id="2147483695" r:id="rId11"/>
    <p:sldLayoutId id="2147483696" r:id="rId12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800" b="1" kern="1200">
          <a:solidFill>
            <a:schemeClr val="accent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buFont typeface="Arial" pitchFamily="34" charset="0"/>
        <a:buNone/>
        <a:defRPr sz="1800" kern="1200">
          <a:solidFill>
            <a:srgbClr val="747678"/>
          </a:solidFill>
          <a:latin typeface="Arial" pitchFamily="34" charset="0"/>
          <a:ea typeface="+mn-ea"/>
          <a:cs typeface="Arial" pitchFamily="34" charset="0"/>
        </a:defRPr>
      </a:lvl1pPr>
      <a:lvl2pPr marL="271463" indent="-271463" algn="l" defTabSz="914400" rtl="0" eaLnBrk="1" latinLnBrk="0" hangingPunct="1">
        <a:lnSpc>
          <a:spcPts val="2100"/>
        </a:lnSpc>
        <a:spcBef>
          <a:spcPts val="0"/>
        </a:spcBef>
        <a:buFont typeface="Arial" pitchFamily="34" charset="0"/>
        <a:buChar char="•"/>
        <a:defRPr sz="1800" kern="1200">
          <a:solidFill>
            <a:srgbClr val="747678"/>
          </a:solidFill>
          <a:latin typeface="Arial" pitchFamily="34" charset="0"/>
          <a:ea typeface="+mn-ea"/>
          <a:cs typeface="Arial" pitchFamily="34" charset="0"/>
        </a:defRPr>
      </a:lvl2pPr>
      <a:lvl3pPr marL="542925" indent="-271463" algn="l" defTabSz="914400" rtl="0" eaLnBrk="1" latinLnBrk="0" hangingPunct="1">
        <a:lnSpc>
          <a:spcPts val="2100"/>
        </a:lnSpc>
        <a:spcBef>
          <a:spcPts val="0"/>
        </a:spcBef>
        <a:buClr>
          <a:schemeClr val="tx2"/>
        </a:buClr>
        <a:buFont typeface="Arial" pitchFamily="34" charset="0"/>
        <a:buChar char="–"/>
        <a:defRPr sz="1800" kern="1200">
          <a:solidFill>
            <a:srgbClr val="747678"/>
          </a:solidFill>
          <a:latin typeface="Arial" pitchFamily="34" charset="0"/>
          <a:ea typeface="+mn-ea"/>
          <a:cs typeface="Arial" pitchFamily="34" charset="0"/>
        </a:defRPr>
      </a:lvl3pPr>
      <a:lvl4pPr marL="803275" indent="-350838" algn="l" defTabSz="914400" rtl="0" eaLnBrk="1" latinLnBrk="0" hangingPunct="1">
        <a:lnSpc>
          <a:spcPts val="2100"/>
        </a:lnSpc>
        <a:spcBef>
          <a:spcPts val="0"/>
        </a:spcBef>
        <a:buFont typeface="Arial" pitchFamily="34" charset="0"/>
        <a:buChar char="–"/>
        <a:defRPr sz="1800" kern="1200">
          <a:solidFill>
            <a:srgbClr val="747678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100"/>
        </a:lnSpc>
        <a:spcBef>
          <a:spcPts val="0"/>
        </a:spcBef>
        <a:buFont typeface="Arial" pitchFamily="34" charset="0"/>
        <a:buNone/>
        <a:defRPr sz="1800" b="1" kern="1200">
          <a:solidFill>
            <a:srgbClr val="747678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4752528" cy="1152128"/>
          </a:xfrm>
        </p:spPr>
        <p:txBody>
          <a:bodyPr>
            <a:normAutofit fontScale="32500" lnSpcReduction="20000"/>
          </a:bodyPr>
          <a:lstStyle/>
          <a:p>
            <a:r>
              <a:rPr lang="en-GB" sz="7200" dirty="0" smtClean="0"/>
              <a:t>Alan George, Regional Director</a:t>
            </a:r>
          </a:p>
          <a:p>
            <a:endParaRPr lang="en-GB" sz="7200" dirty="0" smtClean="0"/>
          </a:p>
          <a:p>
            <a:r>
              <a:rPr lang="en-GB" sz="7200" dirty="0" smtClean="0"/>
              <a:t>26</a:t>
            </a:r>
            <a:r>
              <a:rPr lang="en-GB" sz="7200" baseline="30000" dirty="0" smtClean="0"/>
              <a:t>th</a:t>
            </a:r>
            <a:r>
              <a:rPr lang="en-GB" sz="7200" dirty="0" smtClean="0"/>
              <a:t> March 2015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544" y="1722512"/>
            <a:ext cx="4752528" cy="7703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/>
              <a:t>Treasury Management 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&amp; Borrowing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29200"/>
            <a:ext cx="2238375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Treasury Considerations and Risks?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b="1" dirty="0" smtClean="0">
              <a:solidFill>
                <a:schemeClr val="tx2"/>
              </a:solidFill>
            </a:endParaRPr>
          </a:p>
          <a:p>
            <a:endParaRPr lang="en-GB" sz="4400" dirty="0" smtClean="0"/>
          </a:p>
          <a:p>
            <a:endParaRPr lang="en-GB" sz="4400" dirty="0"/>
          </a:p>
          <a:p>
            <a:endParaRPr lang="en-GB" sz="4400" dirty="0" smtClean="0"/>
          </a:p>
          <a:p>
            <a:endParaRPr lang="en-GB" sz="4400" dirty="0"/>
          </a:p>
          <a:p>
            <a:endParaRPr lang="en-GB" sz="4400" dirty="0" smtClean="0"/>
          </a:p>
          <a:p>
            <a:r>
              <a:rPr lang="en-GB" sz="4400" dirty="0" smtClean="0"/>
              <a:t>Affordability and Sustainability!</a:t>
            </a:r>
            <a:endParaRPr lang="en-GB" sz="4400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229600" cy="360040"/>
          </a:xfrm>
        </p:spPr>
        <p:txBody>
          <a:bodyPr lIns="91428" tIns="45714" rIns="91428" bIns="45714">
            <a:normAutofit fontScale="90000"/>
          </a:bodyPr>
          <a:lstStyle/>
          <a:p>
            <a:pPr eaLnBrk="1" hangingPunct="1"/>
            <a:r>
              <a:rPr lang="en-GB" sz="3100" dirty="0" smtClean="0"/>
              <a:t>CIPFA Prudential Code - Objectives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843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03242" y="6309320"/>
            <a:ext cx="648072" cy="365125"/>
          </a:xfrm>
          <a:prstGeom prst="rect">
            <a:avLst/>
          </a:prstGeom>
        </p:spPr>
        <p:txBody>
          <a:bodyPr/>
          <a:lstStyle/>
          <a:p>
            <a:fld id="{5CD3C8DC-FBE7-42DF-9219-B640FF713A10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6084167" y="1772816"/>
            <a:ext cx="2452613" cy="41764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7814" indent="-7814">
              <a:spcBef>
                <a:spcPts val="773"/>
              </a:spcBef>
              <a:spcAft>
                <a:spcPts val="844"/>
              </a:spcAft>
              <a:defRPr/>
            </a:pPr>
            <a:r>
              <a:rPr lang="en-US" b="1" dirty="0">
                <a:solidFill>
                  <a:srgbClr val="15BEF0"/>
                </a:solidFill>
                <a:sym typeface="Bliss 2 Bold" pitchFamily="50" charset="0"/>
              </a:rPr>
              <a:t>Achieved by:</a:t>
            </a:r>
          </a:p>
          <a:p>
            <a:pPr marL="191981" indent="-191981">
              <a:spcBef>
                <a:spcPts val="773"/>
              </a:spcBef>
              <a:spcAft>
                <a:spcPts val="844"/>
              </a:spcAft>
              <a:buClr>
                <a:srgbClr val="606060"/>
              </a:buClr>
              <a:buSzPct val="125000"/>
              <a:buFont typeface="Bliss 2 Regular" pitchFamily="50" charset="0"/>
              <a:buChar char="•"/>
              <a:defRPr/>
            </a:pPr>
            <a:r>
              <a:rPr lang="en-US" dirty="0">
                <a:solidFill>
                  <a:srgbClr val="606060"/>
                </a:solidFill>
                <a:sym typeface="Bliss 2 Bold" pitchFamily="50" charset="0"/>
              </a:rPr>
              <a:t>Strategic planning – </a:t>
            </a:r>
            <a:r>
              <a:rPr lang="en-US" dirty="0">
                <a:solidFill>
                  <a:srgbClr val="606060"/>
                </a:solidFill>
                <a:sym typeface="Bliss 2 Regular" pitchFamily="50" charset="0"/>
              </a:rPr>
              <a:t>service priorities and objectives</a:t>
            </a:r>
          </a:p>
          <a:p>
            <a:pPr marL="191981" indent="-191981">
              <a:spcBef>
                <a:spcPts val="773"/>
              </a:spcBef>
              <a:spcAft>
                <a:spcPts val="844"/>
              </a:spcAft>
              <a:buClr>
                <a:srgbClr val="606060"/>
              </a:buClr>
              <a:buSzPct val="125000"/>
              <a:buFont typeface="Bliss 2 Regular" pitchFamily="50" charset="0"/>
              <a:buChar char="•"/>
              <a:defRPr/>
            </a:pPr>
            <a:r>
              <a:rPr lang="en-US" dirty="0">
                <a:solidFill>
                  <a:srgbClr val="606060"/>
                </a:solidFill>
                <a:sym typeface="Bliss 2 Bold" pitchFamily="50" charset="0"/>
              </a:rPr>
              <a:t>Asset management planning</a:t>
            </a:r>
            <a:r>
              <a:rPr lang="en-US" dirty="0">
                <a:solidFill>
                  <a:srgbClr val="606060"/>
                </a:solidFill>
                <a:sym typeface="Bliss 2 Regular" pitchFamily="50" charset="0"/>
              </a:rPr>
              <a:t> – whole of life costs</a:t>
            </a:r>
          </a:p>
          <a:p>
            <a:pPr marL="191981" indent="-191981">
              <a:spcBef>
                <a:spcPts val="773"/>
              </a:spcBef>
              <a:spcAft>
                <a:spcPts val="844"/>
              </a:spcAft>
              <a:buClr>
                <a:srgbClr val="606060"/>
              </a:buClr>
              <a:buSzPct val="125000"/>
              <a:buFont typeface="Bliss 2 Regular" pitchFamily="50" charset="0"/>
              <a:buChar char="•"/>
              <a:defRPr/>
            </a:pPr>
            <a:r>
              <a:rPr lang="en-US" dirty="0">
                <a:solidFill>
                  <a:srgbClr val="606060"/>
                </a:solidFill>
                <a:sym typeface="Bliss 2 Bold" pitchFamily="50" charset="0"/>
              </a:rPr>
              <a:t>Option appraisal</a:t>
            </a:r>
            <a:r>
              <a:rPr lang="en-US" dirty="0">
                <a:solidFill>
                  <a:srgbClr val="606060"/>
                </a:solidFill>
                <a:sym typeface="Bliss 2 Regular" pitchFamily="50" charset="0"/>
              </a:rPr>
              <a:t> – individual projects</a:t>
            </a:r>
          </a:p>
          <a:p>
            <a:pPr marL="191981" indent="-191981">
              <a:spcBef>
                <a:spcPts val="773"/>
              </a:spcBef>
              <a:spcAft>
                <a:spcPts val="844"/>
              </a:spcAft>
              <a:buClr>
                <a:srgbClr val="606060"/>
              </a:buClr>
              <a:buSzPct val="125000"/>
              <a:buFont typeface="Bliss 2 Regular" pitchFamily="50" charset="0"/>
              <a:buChar char="•"/>
              <a:defRPr/>
            </a:pPr>
            <a:r>
              <a:rPr lang="en-US" dirty="0">
                <a:solidFill>
                  <a:srgbClr val="606060"/>
                </a:solidFill>
                <a:sym typeface="Bliss 2 Bold" pitchFamily="50" charset="0"/>
              </a:rPr>
              <a:t>Practicality</a:t>
            </a:r>
            <a:r>
              <a:rPr lang="en-US" dirty="0">
                <a:solidFill>
                  <a:srgbClr val="606060"/>
                </a:solidFill>
                <a:sym typeface="Bliss 2 Regular" pitchFamily="50" charset="0"/>
              </a:rPr>
              <a:t> – is plan achievable and realistic?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9694" y="1972334"/>
            <a:ext cx="5160417" cy="928688"/>
            <a:chOff x="0" y="0"/>
            <a:chExt cx="4248" cy="832"/>
          </a:xfrm>
        </p:grpSpPr>
        <p:sp>
          <p:nvSpPr>
            <p:cNvPr id="12" name="AutoShape 3"/>
            <p:cNvSpPr>
              <a:spLocks/>
            </p:cNvSpPr>
            <p:nvPr/>
          </p:nvSpPr>
          <p:spPr bwMode="auto">
            <a:xfrm>
              <a:off x="0" y="0"/>
              <a:ext cx="4248" cy="832"/>
            </a:xfrm>
            <a:prstGeom prst="roundRect">
              <a:avLst>
                <a:gd name="adj" fmla="val 14421"/>
              </a:avLst>
            </a:prstGeom>
            <a:solidFill>
              <a:srgbClr val="15BEF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Rectangle 4"/>
            <p:cNvSpPr>
              <a:spLocks/>
            </p:cNvSpPr>
            <p:nvPr/>
          </p:nvSpPr>
          <p:spPr bwMode="auto">
            <a:xfrm>
              <a:off x="492" y="254"/>
              <a:ext cx="3352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marL="241093" indent="-241093" algn="ctr"/>
              <a:r>
                <a:rPr lang="en-US" sz="2000" u="sng" dirty="0">
                  <a:solidFill>
                    <a:srgbClr val="FFFFFF"/>
                  </a:solidFill>
                  <a:sym typeface="Bliss 2 Bold" pitchFamily="50" charset="0"/>
                </a:rPr>
                <a:t>Affordable</a:t>
              </a:r>
              <a:r>
                <a:rPr lang="en-US" sz="2000" dirty="0">
                  <a:solidFill>
                    <a:srgbClr val="FFFFFF"/>
                  </a:solidFill>
                  <a:sym typeface="Bliss 2 Regular" pitchFamily="50" charset="0"/>
                </a:rPr>
                <a:t> capital expenditure plans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9694" y="3043897"/>
            <a:ext cx="5232425" cy="1285875"/>
            <a:chOff x="0" y="0"/>
            <a:chExt cx="4248" cy="1152"/>
          </a:xfrm>
        </p:grpSpPr>
        <p:sp>
          <p:nvSpPr>
            <p:cNvPr id="15" name="AutoShape 6"/>
            <p:cNvSpPr>
              <a:spLocks/>
            </p:cNvSpPr>
            <p:nvPr/>
          </p:nvSpPr>
          <p:spPr bwMode="auto">
            <a:xfrm>
              <a:off x="0" y="0"/>
              <a:ext cx="4248" cy="1152"/>
            </a:xfrm>
            <a:prstGeom prst="roundRect">
              <a:avLst>
                <a:gd name="adj" fmla="val 10417"/>
              </a:avLst>
            </a:prstGeom>
            <a:solidFill>
              <a:srgbClr val="15BEF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" name="Rectangle 7"/>
            <p:cNvSpPr>
              <a:spLocks/>
            </p:cNvSpPr>
            <p:nvPr/>
          </p:nvSpPr>
          <p:spPr bwMode="auto">
            <a:xfrm>
              <a:off x="192" y="280"/>
              <a:ext cx="3904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sym typeface="Bliss 2 Regular" pitchFamily="50" charset="0"/>
                </a:rPr>
                <a:t>External borrowing and liabilities within </a:t>
              </a:r>
              <a:r>
                <a:rPr lang="en-US" sz="2000" u="sng" dirty="0">
                  <a:solidFill>
                    <a:srgbClr val="FFFFFF"/>
                  </a:solidFill>
                  <a:sym typeface="Bliss 2 Bold" pitchFamily="50" charset="0"/>
                </a:rPr>
                <a:t>prudent</a:t>
              </a:r>
              <a:r>
                <a:rPr lang="en-US" sz="2000" dirty="0">
                  <a:solidFill>
                    <a:srgbClr val="FFFFFF"/>
                  </a:solidFill>
                  <a:sym typeface="Bliss 2 Regular" pitchFamily="50" charset="0"/>
                </a:rPr>
                <a:t> and </a:t>
              </a:r>
              <a:r>
                <a:rPr lang="en-US" sz="2000" u="sng" dirty="0">
                  <a:solidFill>
                    <a:srgbClr val="FFFFFF"/>
                  </a:solidFill>
                  <a:sym typeface="Bliss 2 Bold" pitchFamily="50" charset="0"/>
                </a:rPr>
                <a:t>sustainable</a:t>
              </a:r>
              <a:r>
                <a:rPr lang="en-US" sz="2000" dirty="0">
                  <a:solidFill>
                    <a:srgbClr val="FFFFFF"/>
                  </a:solidFill>
                  <a:sym typeface="Bliss 2 Regular" pitchFamily="50" charset="0"/>
                </a:rPr>
                <a:t> levels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19694" y="4472647"/>
            <a:ext cx="5160417" cy="1285875"/>
            <a:chOff x="0" y="0"/>
            <a:chExt cx="4248" cy="1152"/>
          </a:xfrm>
        </p:grpSpPr>
        <p:sp>
          <p:nvSpPr>
            <p:cNvPr id="18" name="AutoShape 9"/>
            <p:cNvSpPr>
              <a:spLocks/>
            </p:cNvSpPr>
            <p:nvPr/>
          </p:nvSpPr>
          <p:spPr bwMode="auto">
            <a:xfrm>
              <a:off x="0" y="0"/>
              <a:ext cx="4248" cy="1152"/>
            </a:xfrm>
            <a:prstGeom prst="roundRect">
              <a:avLst>
                <a:gd name="adj" fmla="val 10417"/>
              </a:avLst>
            </a:prstGeom>
            <a:solidFill>
              <a:srgbClr val="15BEF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9" name="Rectangle 10"/>
            <p:cNvSpPr>
              <a:spLocks/>
            </p:cNvSpPr>
            <p:nvPr/>
          </p:nvSpPr>
          <p:spPr bwMode="auto">
            <a:xfrm>
              <a:off x="192" y="280"/>
              <a:ext cx="3904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sym typeface="Bliss 2 Regular" pitchFamily="50" charset="0"/>
                </a:rPr>
                <a:t>TM decisions in accordance with </a:t>
              </a:r>
              <a:br>
                <a:rPr lang="en-US" sz="2000" dirty="0">
                  <a:solidFill>
                    <a:srgbClr val="FFFFFF"/>
                  </a:solidFill>
                  <a:sym typeface="Bliss 2 Regular" pitchFamily="50" charset="0"/>
                </a:rPr>
              </a:br>
              <a:r>
                <a:rPr lang="en-US" sz="2000" dirty="0">
                  <a:solidFill>
                    <a:srgbClr val="FFFFFF"/>
                  </a:solidFill>
                  <a:sym typeface="Bliss 2 Bold" pitchFamily="50" charset="0"/>
                </a:rPr>
                <a:t>good practice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Prudential Code – Principles</a:t>
            </a:r>
            <a:endParaRPr lang="en-GB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813995"/>
          </a:xfrm>
        </p:spPr>
        <p:txBody>
          <a:bodyPr>
            <a:normAutofit/>
          </a:bodyPr>
          <a:lstStyle/>
          <a:p>
            <a:pPr lvl="1" algn="just"/>
            <a:r>
              <a:rPr lang="en-GB" dirty="0" smtClean="0"/>
              <a:t>Under Code, </a:t>
            </a:r>
            <a:r>
              <a:rPr lang="en-GB" u="sng" dirty="0" smtClean="0"/>
              <a:t>individual authorities </a:t>
            </a:r>
            <a:r>
              <a:rPr lang="en-GB" dirty="0" smtClean="0"/>
              <a:t>responsible for deciding level of </a:t>
            </a:r>
            <a:r>
              <a:rPr lang="en-GB" b="1" dirty="0" smtClean="0"/>
              <a:t>affordable</a:t>
            </a:r>
            <a:r>
              <a:rPr lang="en-GB" dirty="0" smtClean="0"/>
              <a:t> borrowing</a:t>
            </a:r>
          </a:p>
          <a:p>
            <a:pPr lvl="1" algn="just"/>
            <a:endParaRPr lang="en-GB" dirty="0" smtClean="0"/>
          </a:p>
          <a:p>
            <a:pPr lvl="1" algn="just"/>
            <a:r>
              <a:rPr lang="en-GB" dirty="0" smtClean="0"/>
              <a:t>Requirement to consider impact on Council Tax / Housing Rent levels when considering </a:t>
            </a:r>
            <a:r>
              <a:rPr lang="en-GB" b="1" dirty="0" smtClean="0"/>
              <a:t>affordability</a:t>
            </a:r>
            <a:r>
              <a:rPr lang="en-GB" dirty="0" smtClean="0"/>
              <a:t> of capital plans</a:t>
            </a:r>
          </a:p>
          <a:p>
            <a:pPr lvl="1" algn="just"/>
            <a:endParaRPr lang="en-GB" dirty="0" smtClean="0"/>
          </a:p>
          <a:p>
            <a:pPr lvl="1" algn="just"/>
            <a:r>
              <a:rPr lang="en-GB" dirty="0" smtClean="0"/>
              <a:t>Indicators set for forthcoming financial year </a:t>
            </a:r>
            <a:r>
              <a:rPr lang="en-GB" b="1" u="sng" dirty="0" smtClean="0">
                <a:solidFill>
                  <a:srgbClr val="FF0000"/>
                </a:solidFill>
              </a:rPr>
              <a:t>and next two financial years</a:t>
            </a:r>
          </a:p>
          <a:p>
            <a:pPr lvl="1" algn="just"/>
            <a:endParaRPr lang="en-GB" b="1" u="sng" dirty="0" smtClean="0">
              <a:solidFill>
                <a:srgbClr val="FF0000"/>
              </a:solidFill>
            </a:endParaRPr>
          </a:p>
          <a:p>
            <a:pPr lvl="1" algn="just"/>
            <a:r>
              <a:rPr lang="en-GB" dirty="0" smtClean="0"/>
              <a:t>Allows self-regulation (previously S94 consent)</a:t>
            </a:r>
          </a:p>
          <a:p>
            <a:pPr lvl="1" algn="just"/>
            <a:endParaRPr lang="en-GB" dirty="0" smtClean="0"/>
          </a:p>
          <a:p>
            <a:pPr lvl="1" algn="just"/>
            <a:r>
              <a:rPr lang="en-GB" dirty="0" smtClean="0"/>
              <a:t>Use of indicators enables Authority to explain to stakeholders how its finances are managed in the medium-term</a:t>
            </a:r>
          </a:p>
          <a:p>
            <a:pPr lvl="1" algn="just"/>
            <a:endParaRPr lang="en-GB" dirty="0" smtClean="0"/>
          </a:p>
          <a:p>
            <a:pPr lvl="1" algn="just"/>
            <a:r>
              <a:rPr lang="en-GB" dirty="0"/>
              <a:t>Builds process into financial planning framework and </a:t>
            </a:r>
            <a:r>
              <a:rPr lang="en-GB" u="sng" dirty="0"/>
              <a:t>identifies potential </a:t>
            </a:r>
            <a:r>
              <a:rPr lang="en-GB" u="sng" dirty="0" smtClean="0"/>
              <a:t>risks</a:t>
            </a:r>
          </a:p>
          <a:p>
            <a:pPr lvl="1" algn="just"/>
            <a:endParaRPr lang="en-GB" u="sng" dirty="0" smtClean="0"/>
          </a:p>
          <a:p>
            <a:pPr lvl="4" algn="just"/>
            <a:r>
              <a:rPr lang="en-GB" dirty="0" smtClean="0"/>
              <a:t>	Role of Chief Finance Officer clearly defined</a:t>
            </a:r>
            <a:endParaRPr lang="en-GB" dirty="0"/>
          </a:p>
          <a:p>
            <a:pPr lvl="1" algn="just"/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8DC-FBE7-42DF-9219-B640FF713A10}" type="slidenum">
              <a:rPr lang="en-GB" smtClean="0"/>
              <a:pPr/>
              <a:t>12</a:t>
            </a:fld>
            <a:endParaRPr lang="en-GB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Corporate Governance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txBody>
          <a:bodyPr>
            <a:normAutofit/>
          </a:bodyPr>
          <a:lstStyle/>
          <a:p>
            <a:pPr lvl="1" algn="just"/>
            <a:r>
              <a:rPr lang="en-GB" dirty="0" smtClean="0"/>
              <a:t>Integrates financial planning process by linking:-</a:t>
            </a:r>
          </a:p>
          <a:p>
            <a:pPr lvl="1" algn="just"/>
            <a:endParaRPr lang="en-GB" dirty="0" smtClean="0"/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GB" dirty="0"/>
              <a:t>Corporate Plan and Objectives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GB" dirty="0"/>
              <a:t>Medium-term Financial Plan/Strategy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GB" dirty="0"/>
              <a:t>Capital Expenditure Plans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GB" dirty="0"/>
              <a:t>Asset/Estates Strategy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GB" dirty="0"/>
              <a:t>Reserves Strategy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GB" dirty="0"/>
              <a:t>Revenue </a:t>
            </a:r>
            <a:r>
              <a:rPr lang="en-GB" dirty="0" smtClean="0"/>
              <a:t>Budget</a:t>
            </a:r>
          </a:p>
          <a:p>
            <a:pPr lvl="3" algn="just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GB" dirty="0" smtClean="0"/>
              <a:t>Loans Fund </a:t>
            </a:r>
            <a:endParaRPr lang="en-GB" dirty="0"/>
          </a:p>
          <a:p>
            <a:pPr lvl="3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lvl="1" algn="just">
              <a:buNone/>
            </a:pPr>
            <a:r>
              <a:rPr lang="en-GB" dirty="0" smtClean="0">
                <a:solidFill>
                  <a:srgbClr val="FF0000"/>
                </a:solidFill>
              </a:rPr>
              <a:t>	</a:t>
            </a:r>
          </a:p>
          <a:p>
            <a:pPr lvl="1" algn="just">
              <a:buNone/>
            </a:pPr>
            <a:r>
              <a:rPr lang="en-GB" dirty="0" smtClean="0">
                <a:solidFill>
                  <a:srgbClr val="FF0000"/>
                </a:solidFill>
              </a:rPr>
              <a:t>	And therefore consideration of longer-term position beyond three-years</a:t>
            </a:r>
            <a:endParaRPr lang="en-GB" dirty="0"/>
          </a:p>
          <a:p>
            <a:pPr lvl="3" algn="just"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8DC-FBE7-42DF-9219-B640FF713A10}" type="slidenum">
              <a:rPr lang="en-GB" smtClean="0"/>
              <a:pPr/>
              <a:t>13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4897151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874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Affordable/Sustainable/Prudent?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96544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GB" sz="2000" b="1" dirty="0" smtClean="0">
                <a:solidFill>
                  <a:schemeClr val="accent5"/>
                </a:solidFill>
                <a:ea typeface="+mj-ea"/>
              </a:rPr>
              <a:t>Affordable</a:t>
            </a:r>
          </a:p>
          <a:p>
            <a:pPr lvl="1"/>
            <a:r>
              <a:rPr lang="en-GB" b="1" dirty="0" smtClean="0"/>
              <a:t>Ratio of financing costs to Net Revenue Stream</a:t>
            </a:r>
          </a:p>
          <a:p>
            <a:pPr lvl="2"/>
            <a:r>
              <a:rPr lang="en-GB" dirty="0" smtClean="0"/>
              <a:t>Calculated for both Council Tax and Housing Rents</a:t>
            </a:r>
            <a:endParaRPr lang="en-GB" b="1" dirty="0" smtClean="0"/>
          </a:p>
          <a:p>
            <a:pPr lvl="1">
              <a:buNone/>
            </a:pPr>
            <a:endParaRPr lang="en-GB" sz="2000" b="1" dirty="0" smtClean="0">
              <a:solidFill>
                <a:schemeClr val="accent5"/>
              </a:solidFill>
              <a:ea typeface="+mj-ea"/>
            </a:endParaRPr>
          </a:p>
          <a:p>
            <a:pPr lvl="1">
              <a:buNone/>
            </a:pPr>
            <a:r>
              <a:rPr lang="en-GB" sz="2000" b="1" dirty="0" smtClean="0">
                <a:solidFill>
                  <a:schemeClr val="accent5"/>
                </a:solidFill>
                <a:ea typeface="+mj-ea"/>
              </a:rPr>
              <a:t>Sustainable</a:t>
            </a:r>
          </a:p>
          <a:p>
            <a:pPr lvl="1"/>
            <a:r>
              <a:rPr lang="en-GB" b="1" dirty="0" smtClean="0"/>
              <a:t>Incremental impact of capital investment decisions on Council Tax/Housing Rents</a:t>
            </a:r>
          </a:p>
          <a:p>
            <a:pPr lvl="2"/>
            <a:r>
              <a:rPr lang="en-GB" dirty="0" smtClean="0"/>
              <a:t>Budgetary costs arising from the</a:t>
            </a:r>
            <a:r>
              <a:rPr lang="en-GB" b="1" dirty="0" smtClean="0"/>
              <a:t> proposed changes  </a:t>
            </a:r>
            <a:r>
              <a:rPr lang="en-GB" dirty="0" smtClean="0"/>
              <a:t>to the capital programme</a:t>
            </a:r>
          </a:p>
          <a:p>
            <a:pPr lvl="1">
              <a:buNone/>
            </a:pPr>
            <a:endParaRPr lang="en-GB" sz="2000" b="1" dirty="0" smtClean="0">
              <a:solidFill>
                <a:schemeClr val="accent5"/>
              </a:solidFill>
              <a:ea typeface="+mj-ea"/>
            </a:endParaRPr>
          </a:p>
          <a:p>
            <a:pPr lvl="1">
              <a:buNone/>
            </a:pPr>
            <a:r>
              <a:rPr lang="en-GB" sz="2000" b="1" dirty="0" smtClean="0">
                <a:solidFill>
                  <a:schemeClr val="accent5"/>
                </a:solidFill>
                <a:ea typeface="+mj-ea"/>
              </a:rPr>
              <a:t>Prudent</a:t>
            </a:r>
          </a:p>
          <a:p>
            <a:pPr lvl="1"/>
            <a:r>
              <a:rPr lang="en-GB" b="1" dirty="0" smtClean="0"/>
              <a:t>Gross debt and the Capital Financing Requirement</a:t>
            </a:r>
          </a:p>
          <a:p>
            <a:pPr lvl="2"/>
            <a:r>
              <a:rPr lang="en-GB" dirty="0" smtClean="0"/>
              <a:t>Borrowing only for capital purposes</a:t>
            </a:r>
          </a:p>
          <a:p>
            <a:pPr lvl="1"/>
            <a:r>
              <a:rPr lang="en-GB" b="1" dirty="0" smtClean="0"/>
              <a:t>External borrowing</a:t>
            </a:r>
          </a:p>
          <a:p>
            <a:pPr lvl="2"/>
            <a:r>
              <a:rPr lang="en-GB" dirty="0" smtClean="0"/>
              <a:t>Total sums borrowing including deferred liabilities (PFI etc)</a:t>
            </a:r>
          </a:p>
          <a:p>
            <a:pPr lvl="2">
              <a:buNone/>
            </a:pPr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843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31804" y="6309320"/>
            <a:ext cx="648072" cy="365125"/>
          </a:xfrm>
          <a:prstGeom prst="rect">
            <a:avLst/>
          </a:prstGeom>
        </p:spPr>
        <p:txBody>
          <a:bodyPr/>
          <a:lstStyle/>
          <a:p>
            <a:fld id="{5CD3C8DC-FBE7-42DF-9219-B640FF713A10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8DC-FBE7-42DF-9219-B640FF713A10}" type="slidenum">
              <a:rPr lang="en-GB" smtClean="0"/>
              <a:pPr/>
              <a:t>15</a:t>
            </a:fld>
            <a:endParaRPr lang="en-GB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9928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874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CB6CE"/>
                </a:solidFill>
              </a:rPr>
              <a:t>Ratio of financing costs – General Fund scenario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Affordability</a:t>
            </a:r>
            <a:endParaRPr lang="en-GB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GB" dirty="0" smtClean="0"/>
          </a:p>
          <a:p>
            <a:pPr lvl="1"/>
            <a:r>
              <a:rPr lang="en-GB" dirty="0" smtClean="0"/>
              <a:t>New powers provide freedom and flexibilities to Councils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Brings with it </a:t>
            </a:r>
            <a:r>
              <a:rPr lang="en-GB" b="1" u="sng" dirty="0" smtClean="0"/>
              <a:t>risks </a:t>
            </a:r>
            <a:r>
              <a:rPr lang="en-GB" dirty="0" smtClean="0"/>
              <a:t>and </a:t>
            </a:r>
            <a:r>
              <a:rPr lang="en-GB" b="1" u="sng" dirty="0" smtClean="0"/>
              <a:t>opportunities!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Capital plans prepared for up to 10 years in advance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Revenue Budgets cover a shorter-period – Why?</a:t>
            </a:r>
          </a:p>
          <a:p>
            <a:pPr lvl="1"/>
            <a:endParaRPr lang="en-GB" dirty="0" smtClean="0"/>
          </a:p>
          <a:p>
            <a:pPr lvl="2"/>
            <a:r>
              <a:rPr lang="en-GB" dirty="0" smtClean="0"/>
              <a:t>Lack of clarity over funding settlements</a:t>
            </a:r>
          </a:p>
          <a:p>
            <a:pPr lvl="2"/>
            <a:r>
              <a:rPr lang="en-GB" dirty="0" smtClean="0"/>
              <a:t>Political Uncertainty – locally and nationally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A749-2900-472C-AE45-63903D63F591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Boundaries and limits</a:t>
            </a:r>
            <a:endParaRPr lang="en-GB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1" dirty="0" smtClean="0"/>
              <a:t>Operational boundary</a:t>
            </a:r>
          </a:p>
          <a:p>
            <a:pPr lvl="2"/>
            <a:r>
              <a:rPr lang="en-GB" dirty="0" smtClean="0"/>
              <a:t>Day-to-day operational limit for borrowing</a:t>
            </a:r>
          </a:p>
          <a:p>
            <a:pPr lvl="2"/>
            <a:r>
              <a:rPr lang="en-GB" dirty="0" smtClean="0"/>
              <a:t>Expected level of borrowing</a:t>
            </a:r>
          </a:p>
          <a:p>
            <a:pPr lvl="2"/>
            <a:r>
              <a:rPr lang="en-GB" dirty="0" smtClean="0"/>
              <a:t>Includes other-long-term liabilities in addition to borrowing</a:t>
            </a:r>
          </a:p>
          <a:p>
            <a:pPr lvl="2"/>
            <a:r>
              <a:rPr lang="en-GB" dirty="0" smtClean="0"/>
              <a:t>Boundary can be exceeded on temporary basis</a:t>
            </a:r>
          </a:p>
          <a:p>
            <a:pPr lvl="2"/>
            <a:r>
              <a:rPr lang="en-GB" dirty="0" smtClean="0"/>
              <a:t>But, provides an early warning!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Authorised limit for borrowing</a:t>
            </a:r>
          </a:p>
          <a:p>
            <a:pPr lvl="2"/>
            <a:r>
              <a:rPr lang="en-GB" dirty="0" smtClean="0"/>
              <a:t>Maximum amount that can be borrowed</a:t>
            </a:r>
          </a:p>
          <a:p>
            <a:pPr lvl="2"/>
            <a:r>
              <a:rPr lang="en-GB" dirty="0" smtClean="0"/>
              <a:t>Operational boundary + headroom!</a:t>
            </a:r>
          </a:p>
          <a:p>
            <a:pPr lvl="2"/>
            <a:r>
              <a:rPr lang="en-GB" dirty="0" smtClean="0"/>
              <a:t>Remember – any breach must be reported to Council</a:t>
            </a:r>
          </a:p>
        </p:txBody>
      </p:sp>
      <p:sp>
        <p:nvSpPr>
          <p:cNvPr id="1843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31804" y="6309320"/>
            <a:ext cx="648072" cy="365125"/>
          </a:xfrm>
          <a:prstGeom prst="rect">
            <a:avLst/>
          </a:prstGeom>
        </p:spPr>
        <p:txBody>
          <a:bodyPr/>
          <a:lstStyle/>
          <a:p>
            <a:fld id="{5CD3C8DC-FBE7-42DF-9219-B640FF713A10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Authorised Limits and Operational Boundary</a:t>
            </a:r>
            <a:endParaRPr lang="en-GB" dirty="0" smtClean="0"/>
          </a:p>
        </p:txBody>
      </p:sp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8DC-FBE7-42DF-9219-B640FF713A10}" type="slidenum">
              <a:rPr lang="en-GB" smtClean="0"/>
              <a:pPr/>
              <a:t>18</a:t>
            </a:fld>
            <a:endParaRPr lang="en-GB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487" y="1808820"/>
            <a:ext cx="7392071" cy="445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70480" y="6356350"/>
            <a:ext cx="658416" cy="365125"/>
          </a:xfrm>
          <a:prstGeom prst="rect">
            <a:avLst/>
          </a:prstGeom>
        </p:spPr>
        <p:txBody>
          <a:bodyPr/>
          <a:lstStyle/>
          <a:p>
            <a:fld id="{74439027-EBD8-4EBF-8806-B59BE6226D1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Interest Rate Forecasts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Audit Scotland – Overview Report 19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9341"/>
            <a:ext cx="8640960" cy="4813995"/>
          </a:xfrm>
        </p:spPr>
        <p:txBody>
          <a:bodyPr/>
          <a:lstStyle/>
          <a:p>
            <a:pPr algn="just"/>
            <a:endParaRPr lang="en-GB" dirty="0" smtClean="0"/>
          </a:p>
          <a:p>
            <a:pPr algn="just"/>
            <a:r>
              <a:rPr lang="en-GB" dirty="0" smtClean="0"/>
              <a:t>			</a:t>
            </a:r>
            <a:r>
              <a:rPr lang="en-GB" sz="2400" b="1" dirty="0" smtClean="0"/>
              <a:t>32 Councils in Scotland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			</a:t>
            </a:r>
            <a:r>
              <a:rPr lang="en-GB" sz="2400" b="1" dirty="0" smtClean="0"/>
              <a:t>Debt £14.8bn</a:t>
            </a: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			</a:t>
            </a:r>
            <a:r>
              <a:rPr lang="en-GB" sz="2400" b="1" dirty="0" smtClean="0"/>
              <a:t>Asset base £39bn</a:t>
            </a:r>
            <a:endParaRPr lang="en-GB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AutoShape 6" descr="Image result for picture of a man pulling his hair ou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picture of a man pulling his hair ou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59832" y="3068960"/>
            <a:ext cx="266429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5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179512" y="1124744"/>
            <a:ext cx="7823547" cy="5268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r>
              <a:rPr lang="en-US" sz="24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What is driving the fall in interest rates </a:t>
            </a:r>
            <a:r>
              <a:rPr lang="en-US" sz="32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? 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79512" y="1628800"/>
            <a:ext cx="8496944" cy="468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GB" sz="1600" dirty="0" smtClean="0"/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6409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179512" y="1124744"/>
            <a:ext cx="7823547" cy="5268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r>
              <a:rPr lang="en-US" sz="24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What is driving the fall in interest rates </a:t>
            </a:r>
            <a:r>
              <a:rPr lang="en-US" sz="32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? 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79512" y="1628800"/>
            <a:ext cx="8496944" cy="468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GB" sz="1600" dirty="0" smtClean="0"/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129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179512" y="1124744"/>
            <a:ext cx="7823547" cy="5268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r>
              <a:rPr lang="en-US" sz="24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What about the </a:t>
            </a:r>
            <a:r>
              <a:rPr lang="en-US" sz="2400" b="1" dirty="0" err="1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Eurozone</a:t>
            </a:r>
            <a:r>
              <a:rPr lang="en-US" sz="24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 </a:t>
            </a:r>
            <a:r>
              <a:rPr lang="en-US" sz="32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? 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79512" y="1628800"/>
            <a:ext cx="8496944" cy="468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GB" sz="1600" dirty="0" smtClean="0"/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409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179512" y="1124744"/>
            <a:ext cx="7823547" cy="5268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r>
              <a:rPr lang="en-US" sz="24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What about the US </a:t>
            </a:r>
            <a:r>
              <a:rPr lang="en-US" sz="32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? 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79512" y="1628800"/>
            <a:ext cx="8496944" cy="468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GB" sz="1600" dirty="0" smtClean="0"/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6489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1047874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What about the UK?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52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5238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altLang="en-US" dirty="0" smtClean="0"/>
              <a:t>What about the UK?</a:t>
            </a:r>
            <a:endParaRPr lang="en-GB" b="0" dirty="0">
              <a:solidFill>
                <a:srgbClr val="005B82"/>
              </a:solidFill>
              <a:latin typeface="+mj-lt"/>
              <a:cs typeface="+mj-cs"/>
              <a:sym typeface="Bliss 2 Regular" pitchFamily="50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648072" cy="365125"/>
          </a:xfrm>
        </p:spPr>
        <p:txBody>
          <a:bodyPr/>
          <a:lstStyle/>
          <a:p>
            <a:fld id="{FEB1EACE-5B38-48B9-BE06-C512561C6076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9409"/>
          <a:stretch>
            <a:fillRect/>
          </a:stretch>
        </p:blipFill>
        <p:spPr bwMode="auto">
          <a:xfrm>
            <a:off x="251520" y="1511554"/>
            <a:ext cx="8568952" cy="494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179512" y="1124744"/>
            <a:ext cx="7823547" cy="5268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r>
              <a:rPr lang="en-US" sz="24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What about the UK </a:t>
            </a:r>
            <a:r>
              <a:rPr lang="en-US" sz="32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? 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79512" y="1628800"/>
            <a:ext cx="8496944" cy="468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GB" sz="1600" dirty="0" smtClean="0"/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179512" y="1124744"/>
            <a:ext cx="7823547" cy="5268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r>
              <a:rPr lang="en-US" sz="24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What about the UK </a:t>
            </a:r>
            <a:r>
              <a:rPr lang="en-US" sz="32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? 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79512" y="1628800"/>
            <a:ext cx="8496944" cy="468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GB" sz="1600" dirty="0" smtClean="0"/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r="2610"/>
          <a:stretch>
            <a:fillRect/>
          </a:stretch>
        </p:blipFill>
        <p:spPr bwMode="auto">
          <a:xfrm>
            <a:off x="323528" y="1484784"/>
            <a:ext cx="84249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Picture 2" descr="http://www.bbc.co.uk/archive/dadsarmy/img/gallery/01/BAP_BBC_5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57188" y="1606550"/>
            <a:ext cx="30940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‘’We’re doomed,</a:t>
            </a:r>
          </a:p>
          <a:p>
            <a:r>
              <a:rPr lang="en-GB" sz="2800">
                <a:solidFill>
                  <a:schemeClr val="bg1"/>
                </a:solidFill>
              </a:rPr>
              <a:t>we’re all doomed !’’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1047874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What about the UK?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689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74"/>
            <a:ext cx="8229600" cy="436910"/>
          </a:xfrm>
        </p:spPr>
        <p:txBody>
          <a:bodyPr>
            <a:noAutofit/>
          </a:bodyPr>
          <a:lstStyle/>
          <a:p>
            <a:r>
              <a:rPr lang="en-GB" sz="2000" dirty="0" smtClean="0"/>
              <a:t>Audit Scotland – Overview Report – Summary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40560"/>
          </a:xfrm>
        </p:spPr>
        <p:txBody>
          <a:bodyPr>
            <a:normAutofit/>
          </a:bodyPr>
          <a:lstStyle/>
          <a:p>
            <a:pPr lvl="1" algn="just">
              <a:spcBef>
                <a:spcPts val="600"/>
              </a:spcBef>
            </a:pPr>
            <a:r>
              <a:rPr lang="en-GB" dirty="0" smtClean="0"/>
              <a:t>£14.8bn total debt (not debt liability!!)</a:t>
            </a:r>
          </a:p>
          <a:p>
            <a:pPr lvl="2" algn="just">
              <a:spcBef>
                <a:spcPts val="600"/>
              </a:spcBef>
            </a:pPr>
            <a:r>
              <a:rPr lang="en-GB" dirty="0" smtClean="0"/>
              <a:t>£12.1bn – borrowing - £  2.7bn – PPP/finance leases</a:t>
            </a:r>
          </a:p>
          <a:p>
            <a:pPr lvl="1" algn="just">
              <a:spcBef>
                <a:spcPts val="600"/>
              </a:spcBef>
            </a:pPr>
            <a:r>
              <a:rPr lang="en-GB" dirty="0" smtClean="0"/>
              <a:t>Borrowing remained c £12bn over last 3 years with total assets of £39bn</a:t>
            </a:r>
          </a:p>
          <a:p>
            <a:pPr lvl="1" algn="just">
              <a:spcBef>
                <a:spcPts val="600"/>
              </a:spcBef>
            </a:pPr>
            <a:r>
              <a:rPr lang="en-GB" dirty="0" smtClean="0"/>
              <a:t>Councils only demonstrating </a:t>
            </a:r>
            <a:r>
              <a:rPr lang="en-GB" b="1" dirty="0" smtClean="0"/>
              <a:t>short term affordability</a:t>
            </a:r>
          </a:p>
          <a:p>
            <a:pPr lvl="2" algn="just"/>
            <a:r>
              <a:rPr lang="en-GB" dirty="0" smtClean="0"/>
              <a:t>Not always highlighting </a:t>
            </a:r>
            <a:r>
              <a:rPr lang="en-GB" b="1" dirty="0" smtClean="0"/>
              <a:t>strategic importance </a:t>
            </a:r>
            <a:r>
              <a:rPr lang="en-GB" dirty="0" smtClean="0"/>
              <a:t>of borrowing/treasury</a:t>
            </a:r>
          </a:p>
          <a:p>
            <a:pPr lvl="2" algn="just"/>
            <a:r>
              <a:rPr lang="en-GB" dirty="0" smtClean="0"/>
              <a:t>Not highlighting affordability and sustainability</a:t>
            </a:r>
          </a:p>
          <a:p>
            <a:pPr lvl="2" algn="just"/>
            <a:r>
              <a:rPr lang="en-GB" dirty="0" smtClean="0"/>
              <a:t>Not support for borrowing decisions to </a:t>
            </a:r>
            <a:r>
              <a:rPr lang="en-GB" b="1" dirty="0" smtClean="0"/>
              <a:t>ensure best value</a:t>
            </a:r>
          </a:p>
          <a:p>
            <a:pPr lvl="1" algn="just">
              <a:spcBef>
                <a:spcPts val="600"/>
              </a:spcBef>
            </a:pPr>
            <a:r>
              <a:rPr lang="en-GB" dirty="0" smtClean="0"/>
              <a:t>Treasury management is professional and mostly integrated with capital functions</a:t>
            </a:r>
          </a:p>
          <a:p>
            <a:pPr lvl="1" algn="just">
              <a:spcBef>
                <a:spcPts val="600"/>
              </a:spcBef>
            </a:pPr>
            <a:r>
              <a:rPr lang="en-GB" dirty="0" smtClean="0"/>
              <a:t>Need to </a:t>
            </a:r>
            <a:r>
              <a:rPr lang="en-GB" b="1" dirty="0" smtClean="0"/>
              <a:t>improve scrutiny and governance arrangements </a:t>
            </a:r>
            <a:r>
              <a:rPr lang="en-GB" dirty="0" smtClean="0"/>
              <a:t>of TM</a:t>
            </a:r>
          </a:p>
          <a:p>
            <a:pPr lvl="2" algn="just"/>
            <a:r>
              <a:rPr lang="en-GB" dirty="0" smtClean="0"/>
              <a:t>Complex area (Black Art!!)</a:t>
            </a:r>
          </a:p>
          <a:p>
            <a:pPr lvl="2" algn="just"/>
            <a:r>
              <a:rPr lang="en-GB" dirty="0" smtClean="0"/>
              <a:t>Provide wider </a:t>
            </a:r>
            <a:r>
              <a:rPr lang="en-GB" b="1" dirty="0" smtClean="0"/>
              <a:t>training for Members</a:t>
            </a:r>
          </a:p>
          <a:p>
            <a:pPr lvl="2" algn="just"/>
            <a:r>
              <a:rPr lang="en-GB" dirty="0" smtClean="0"/>
              <a:t>Clearer </a:t>
            </a:r>
            <a:r>
              <a:rPr lang="en-GB" b="1" dirty="0" smtClean="0"/>
              <a:t>more accessible </a:t>
            </a:r>
            <a:r>
              <a:rPr lang="en-GB" dirty="0" smtClean="0"/>
              <a:t>and regular reports to Members</a:t>
            </a:r>
          </a:p>
          <a:p>
            <a:pPr lvl="2" algn="just"/>
            <a:r>
              <a:rPr lang="en-GB" dirty="0" smtClean="0"/>
              <a:t>Link to </a:t>
            </a:r>
            <a:r>
              <a:rPr lang="en-GB" b="1" dirty="0" smtClean="0"/>
              <a:t>corporate objectives </a:t>
            </a:r>
            <a:r>
              <a:rPr lang="en-GB" dirty="0" smtClean="0"/>
              <a:t>and investment plans</a:t>
            </a:r>
          </a:p>
          <a:p>
            <a:pPr lvl="2" algn="just"/>
            <a:r>
              <a:rPr lang="en-GB" dirty="0" smtClean="0"/>
              <a:t>Scenario planning</a:t>
            </a:r>
          </a:p>
          <a:p>
            <a:pPr lvl="2" algn="just"/>
            <a:r>
              <a:rPr lang="en-GB" dirty="0" smtClean="0"/>
              <a:t>Capital financing options</a:t>
            </a:r>
          </a:p>
          <a:p>
            <a:pPr lvl="2" algn="just"/>
            <a:r>
              <a:rPr lang="en-GB" dirty="0" smtClean="0"/>
              <a:t>Prudential indicators </a:t>
            </a:r>
            <a:r>
              <a:rPr lang="en-GB" b="1" dirty="0" smtClean="0"/>
              <a:t>over longer period</a:t>
            </a:r>
          </a:p>
          <a:p>
            <a:pPr lvl="1">
              <a:spcBef>
                <a:spcPts val="600"/>
              </a:spcBef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2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1047874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What about the UK?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2089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0432" y="6309320"/>
            <a:ext cx="648072" cy="365125"/>
          </a:xfrm>
          <a:prstGeom prst="rect">
            <a:avLst/>
          </a:prstGeom>
        </p:spPr>
        <p:txBody>
          <a:bodyPr/>
          <a:lstStyle/>
          <a:p>
            <a:fld id="{FEB1EACE-5B38-48B9-BE06-C512561C6076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7"/>
            <a:ext cx="8784976" cy="525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and Scrutiny</a:t>
            </a:r>
            <a:endParaRPr lang="en-GB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 smtClean="0"/>
          </a:p>
          <a:p>
            <a:pPr lvl="1"/>
            <a:r>
              <a:rPr lang="en-GB" dirty="0" smtClean="0"/>
              <a:t>Many treasury and financial risks to consider in current economic climate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Role of the Prudential Code?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Reporting to Members – frequency??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Engaging with Members?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Compulsory financial management and treasury management training?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A749-2900-472C-AE45-63903D63F591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9929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Treasury Management – Strategic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Deliverability of capital schemes -  realistic/slippage?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Timing of capital receipts / asset acquisitions?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Cash-flow management – budget profiling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Budget Pressures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Short-term savings?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Longer-term certainty?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Balance Sheet position – treasury management requirements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sz="2000" dirty="0" smtClean="0">
              <a:solidFill>
                <a:srgbClr val="FF0000"/>
              </a:solidFill>
            </a:endParaRP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		Regular communication required!</a:t>
            </a:r>
          </a:p>
          <a:p>
            <a:pPr lvl="3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8653984" y="6357938"/>
            <a:ext cx="237753" cy="250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18421CB4-18AD-47AD-B6EB-4FF867E1715C}" type="slidenum">
              <a:rPr lang="en-US" sz="1300">
                <a:solidFill>
                  <a:srgbClr val="606060"/>
                </a:solidFill>
                <a:latin typeface="Bliss 2 Regular" pitchFamily="50" charset="0"/>
                <a:sym typeface="Bliss 2 Regular" pitchFamily="50" charset="0"/>
              </a:rPr>
              <a:pPr algn="ctr"/>
              <a:t>34</a:t>
            </a:fld>
            <a:endParaRPr lang="en-US" sz="1300" dirty="0">
              <a:solidFill>
                <a:srgbClr val="606060"/>
              </a:solidFill>
              <a:latin typeface="Bliss 2 Regular" pitchFamily="50" charset="0"/>
              <a:sym typeface="Bliss 2 Regular" pitchFamily="50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does CFR influence External Borrowing?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251520" y="1639341"/>
            <a:ext cx="8568952" cy="4525963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en-GB" sz="2000" dirty="0" smtClean="0"/>
              <a:t>Key issue arising, assess what position is best for your </a:t>
            </a:r>
            <a:br>
              <a:rPr lang="en-GB" sz="2000" dirty="0" smtClean="0"/>
            </a:br>
            <a:r>
              <a:rPr lang="en-GB" sz="2000" dirty="0" smtClean="0"/>
              <a:t>Authority, then:</a:t>
            </a:r>
          </a:p>
          <a:p>
            <a:pPr lvl="1">
              <a:spcAft>
                <a:spcPts val="1800"/>
              </a:spcAft>
            </a:pPr>
            <a:r>
              <a:rPr lang="en-GB" sz="2000" dirty="0" smtClean="0"/>
              <a:t>Consider 3 year ahead time frame under the Prudential Code, then:</a:t>
            </a:r>
          </a:p>
          <a:p>
            <a:pPr lvl="2">
              <a:spcAft>
                <a:spcPts val="1800"/>
              </a:spcAft>
            </a:pPr>
            <a:r>
              <a:rPr lang="en-GB" sz="2000" dirty="0" smtClean="0"/>
              <a:t>Which type of external borrowing? (PWLB/Market/Short Term)</a:t>
            </a:r>
          </a:p>
          <a:p>
            <a:pPr lvl="2">
              <a:spcAft>
                <a:spcPts val="1800"/>
              </a:spcAft>
            </a:pPr>
            <a:r>
              <a:rPr lang="en-GB" sz="2000" dirty="0" smtClean="0"/>
              <a:t>How long to borrow for? </a:t>
            </a:r>
          </a:p>
          <a:p>
            <a:pPr lvl="2">
              <a:spcAft>
                <a:spcPts val="1800"/>
              </a:spcAft>
            </a:pPr>
            <a:r>
              <a:rPr lang="en-GB" sz="2000" dirty="0" smtClean="0"/>
              <a:t>What is your view of Short/Medium/Long Term interest rates</a:t>
            </a:r>
          </a:p>
          <a:p>
            <a:pPr lvl="2">
              <a:spcAft>
                <a:spcPts val="1800"/>
              </a:spcAft>
            </a:pPr>
            <a:r>
              <a:rPr lang="en-GB" sz="2000" dirty="0" smtClean="0"/>
              <a:t>Benchmark rate for borrowing?</a:t>
            </a:r>
          </a:p>
          <a:p>
            <a:pPr lvl="2">
              <a:spcAft>
                <a:spcPts val="1800"/>
              </a:spcAft>
            </a:pPr>
            <a:r>
              <a:rPr lang="en-GB" sz="2000" dirty="0" smtClean="0"/>
              <a:t>Fixed or variable rate borrowing?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 txBox="1">
            <a:spLocks noGrp="1"/>
          </p:cNvSpPr>
          <p:nvPr/>
        </p:nvSpPr>
        <p:spPr bwMode="auto">
          <a:xfrm>
            <a:off x="8653984" y="6357938"/>
            <a:ext cx="237753" cy="250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AA368E76-52A7-4319-AE7B-3D2D3C887828}" type="slidenum">
              <a:rPr lang="en-US" sz="1300">
                <a:solidFill>
                  <a:srgbClr val="606060"/>
                </a:solidFill>
                <a:latin typeface="Bliss 2 Regular" pitchFamily="50" charset="0"/>
                <a:sym typeface="Bliss 2 Regular" pitchFamily="50" charset="0"/>
              </a:rPr>
              <a:pPr algn="ctr"/>
              <a:t>35</a:t>
            </a:fld>
            <a:endParaRPr lang="en-US" sz="1300" dirty="0">
              <a:solidFill>
                <a:srgbClr val="606060"/>
              </a:solidFill>
              <a:latin typeface="Bliss 2 Regular" pitchFamily="50" charset="0"/>
              <a:sym typeface="Bliss 2 Regular" pitchFamily="50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Housekeeping - What TM issues to consider?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Aft>
                <a:spcPts val="1800"/>
              </a:spcAft>
            </a:pPr>
            <a:r>
              <a:rPr lang="en-GB" sz="2000" dirty="0" smtClean="0"/>
              <a:t>Ensure you are within borrowing / treasury limits </a:t>
            </a:r>
            <a:br>
              <a:rPr lang="en-GB" sz="2000" dirty="0" smtClean="0"/>
            </a:br>
            <a:r>
              <a:rPr lang="en-GB" sz="2000" dirty="0" smtClean="0"/>
              <a:t>(Authorised Limit and Operational Boundary)</a:t>
            </a:r>
          </a:p>
          <a:p>
            <a:pPr lvl="1">
              <a:spcAft>
                <a:spcPts val="1800"/>
              </a:spcAft>
            </a:pPr>
            <a:r>
              <a:rPr lang="en-GB" sz="2000" dirty="0" smtClean="0"/>
              <a:t>Are your fixed/variable rate &amp; maturity profile limits appropriate?</a:t>
            </a:r>
          </a:p>
          <a:p>
            <a:pPr lvl="1">
              <a:spcAft>
                <a:spcPts val="1800"/>
              </a:spcAft>
            </a:pPr>
            <a:r>
              <a:rPr lang="en-GB" sz="2000" dirty="0" smtClean="0"/>
              <a:t>Ensure there is appropriate authority to borrow and reschedule  and that decision-making for activity is recorded (e.g. treasury policy and strategy statements and reports)</a:t>
            </a:r>
          </a:p>
          <a:p>
            <a:pPr lvl="1">
              <a:spcAft>
                <a:spcPts val="1800"/>
              </a:spcAft>
            </a:pPr>
            <a:r>
              <a:rPr lang="en-GB" sz="2000" dirty="0" smtClean="0"/>
              <a:t>Consider all reasonable sources of funding (e.g. PWLB, market, revenue, capital receipt, etc)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Issues to include in your Risk Matrix 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en-GB" dirty="0" smtClean="0"/>
              <a:t>Revenue to fund services, debt repayment &amp; asset renewal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What level Reserves/Balances, Capital Receipts &amp; Provisions over MTFP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Is expenditure on replacement of existing non current assets sufficient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Revenue &amp; grant funding to support Cap Ex in near term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Level of Internal Borrowing – Forecast % if no new loans taken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Year-end liquidity position if current level of reserves is reduced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Capital Financing Costs as a % of net revenue stream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5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34413" y="6354763"/>
            <a:ext cx="360362" cy="360362"/>
          </a:xfrm>
          <a:prstGeom prst="rect">
            <a:avLst/>
          </a:prstGeom>
          <a:noFill/>
        </p:spPr>
        <p:txBody>
          <a:bodyPr/>
          <a:lstStyle/>
          <a:p>
            <a:fld id="{AD95ED15-D8DA-4E8C-AB69-773E29DECA2E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36866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if we did nothing …</a:t>
            </a:r>
          </a:p>
        </p:txBody>
      </p:sp>
      <p:pic>
        <p:nvPicPr>
          <p:cNvPr id="36867" name="Picture 2" descr="http://coloredgirlspeak.com/wordpress/wp-content/uploads/2009/07/shit-hits-the-f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49685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29000" y="5786438"/>
            <a:ext cx="1643063" cy="331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203848" y="2780928"/>
            <a:ext cx="642938" cy="785813"/>
          </a:xfrm>
          <a:prstGeom prst="ellipse">
            <a:avLst/>
          </a:prstGeom>
          <a:solidFill>
            <a:srgbClr val="63646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5148263" y="5876925"/>
            <a:ext cx="3360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…. </a:t>
            </a:r>
            <a:r>
              <a:rPr lang="en-GB" sz="2800" b="1" dirty="0" smtClean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in future years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813995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GB" dirty="0" smtClean="0"/>
              <a:t>Cost of carry is key in current interest rate environment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Use the Balance Sheet Analysis and medium term projections to ascertain when cash is required. Not an exact science!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Outcomes are sensitive to relatively small changes in rates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Trigger points should be set and acted upon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Is house view for bank rate to peak at lower than “normal level”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How much long term certainty do you require?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An individual approach is required taking into account</a:t>
            </a:r>
          </a:p>
          <a:p>
            <a:pPr lvl="2">
              <a:spcBef>
                <a:spcPts val="600"/>
              </a:spcBef>
            </a:pPr>
            <a:r>
              <a:rPr lang="en-GB" dirty="0" smtClean="0"/>
              <a:t>CFR forecasts and capital programme delivery</a:t>
            </a:r>
          </a:p>
          <a:p>
            <a:pPr lvl="2">
              <a:spcBef>
                <a:spcPts val="600"/>
              </a:spcBef>
            </a:pPr>
            <a:r>
              <a:rPr lang="en-GB" dirty="0" smtClean="0"/>
              <a:t>Maturing debt</a:t>
            </a:r>
          </a:p>
          <a:p>
            <a:pPr lvl="2">
              <a:spcBef>
                <a:spcPts val="600"/>
              </a:spcBef>
            </a:pPr>
            <a:r>
              <a:rPr lang="en-GB" dirty="0" smtClean="0"/>
              <a:t>Use of core funds</a:t>
            </a:r>
          </a:p>
          <a:p>
            <a:pPr lvl="2">
              <a:spcBef>
                <a:spcPts val="600"/>
              </a:spcBef>
            </a:pPr>
            <a:r>
              <a:rPr lang="en-GB" dirty="0" smtClean="0"/>
              <a:t>Loans Fund Model under review – possible move to </a:t>
            </a:r>
            <a:r>
              <a:rPr lang="en-GB" b="1" dirty="0" smtClean="0"/>
              <a:t>Minimum Revenue Provision approach</a:t>
            </a:r>
            <a:r>
              <a:rPr lang="en-GB" dirty="0" smtClean="0"/>
              <a:t> – what does that mean?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0432" y="6309320"/>
            <a:ext cx="648072" cy="365125"/>
          </a:xfrm>
          <a:prstGeom prst="rect">
            <a:avLst/>
          </a:prstGeom>
        </p:spPr>
        <p:txBody>
          <a:bodyPr/>
          <a:lstStyle/>
          <a:p>
            <a:fld id="{FEB1EACE-5B38-48B9-BE06-C512561C6076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874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GB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5"/>
            <a:ext cx="8229600" cy="5184576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en-GB" dirty="0" smtClean="0"/>
              <a:t>Challenging agenda</a:t>
            </a:r>
            <a:r>
              <a:rPr lang="en-GB" dirty="0"/>
              <a:t> </a:t>
            </a:r>
            <a:r>
              <a:rPr lang="en-GB" dirty="0" smtClean="0"/>
              <a:t>……………but great opportunities?</a:t>
            </a:r>
            <a:endParaRPr lang="en-GB" dirty="0"/>
          </a:p>
          <a:p>
            <a:pPr lvl="1">
              <a:spcBef>
                <a:spcPts val="600"/>
              </a:spcBef>
            </a:pPr>
            <a:r>
              <a:rPr lang="en-GB" dirty="0" smtClean="0"/>
              <a:t>Risk management/monitoring/mitigation policies and practices in place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Officers time horizons different to members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Governance and Scrutiny arrangements need to be more transparent</a:t>
            </a:r>
          </a:p>
          <a:p>
            <a:pPr lvl="1">
              <a:spcBef>
                <a:spcPts val="600"/>
              </a:spcBef>
            </a:pPr>
            <a:r>
              <a:rPr lang="en-GB" b="1" dirty="0" smtClean="0"/>
              <a:t>Members scrutiny critical (</a:t>
            </a:r>
            <a:r>
              <a:rPr lang="en-GB" dirty="0" smtClean="0"/>
              <a:t>generally not as effective as could be!!</a:t>
            </a:r>
            <a:r>
              <a:rPr lang="en-GB" b="1" dirty="0" smtClean="0"/>
              <a:t>)</a:t>
            </a:r>
          </a:p>
          <a:p>
            <a:pPr lvl="2">
              <a:spcBef>
                <a:spcPts val="600"/>
              </a:spcBef>
            </a:pPr>
            <a:r>
              <a:rPr lang="en-GB" dirty="0" smtClean="0"/>
              <a:t>Capital investment or revenue spend????</a:t>
            </a:r>
          </a:p>
          <a:p>
            <a:pPr lvl="2">
              <a:spcBef>
                <a:spcPts val="600"/>
              </a:spcBef>
            </a:pPr>
            <a:r>
              <a:rPr lang="en-GB" dirty="0" smtClean="0"/>
              <a:t>Grant cuts, service cuts, protecting services</a:t>
            </a:r>
          </a:p>
          <a:p>
            <a:pPr lvl="2">
              <a:spcBef>
                <a:spcPts val="600"/>
              </a:spcBef>
            </a:pPr>
            <a:r>
              <a:rPr lang="en-GB" dirty="0" smtClean="0"/>
              <a:t>Assets fit for purpose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Remember - All organisations are in a different starting </a:t>
            </a:r>
            <a:r>
              <a:rPr lang="en-GB" dirty="0" smtClean="0"/>
              <a:t>position</a:t>
            </a:r>
            <a:br>
              <a:rPr lang="en-GB" dirty="0" smtClean="0"/>
            </a:br>
            <a:endParaRPr lang="en-GB" dirty="0" smtClean="0"/>
          </a:p>
          <a:p>
            <a:pPr lvl="1">
              <a:spcBef>
                <a:spcPts val="600"/>
              </a:spcBef>
            </a:pPr>
            <a:r>
              <a:rPr lang="en-GB" dirty="0" smtClean="0"/>
              <a:t>Key </a:t>
            </a:r>
            <a:r>
              <a:rPr lang="en-GB" dirty="0" smtClean="0"/>
              <a:t>issue from Audit Scotland Report - </a:t>
            </a:r>
            <a:r>
              <a:rPr lang="en-GB" b="1" dirty="0" smtClean="0"/>
              <a:t>Scrutiny and Governance</a:t>
            </a:r>
          </a:p>
          <a:p>
            <a:pPr marL="0" lvl="1" indent="0">
              <a:buNone/>
            </a:pPr>
            <a:endParaRPr lang="en-GB" b="1" dirty="0" smtClean="0"/>
          </a:p>
          <a:p>
            <a:pPr lvl="1"/>
            <a:r>
              <a:rPr lang="en-GB" b="1" dirty="0" smtClean="0"/>
              <a:t>CIPFA  and Capita Asset Services joint initiative for Member Training</a:t>
            </a:r>
            <a:endParaRPr lang="en-GB" b="1" dirty="0"/>
          </a:p>
          <a:p>
            <a:pPr marL="0" lvl="1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	</a:t>
            </a:r>
          </a:p>
          <a:p>
            <a:pPr marL="0" lvl="1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	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A749-2900-472C-AE45-63903D63F591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5976245"/>
            <a:ext cx="2088231" cy="69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051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Government Acts and Regulations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03242" y="6309320"/>
            <a:ext cx="648072" cy="365125"/>
          </a:xfrm>
          <a:prstGeom prst="rect">
            <a:avLst/>
          </a:prstGeom>
        </p:spPr>
        <p:txBody>
          <a:bodyPr/>
          <a:lstStyle/>
          <a:p>
            <a:fld id="{3DBC1634-02E2-46AA-A036-93399BD830F3}" type="slidenum">
              <a:rPr lang="en-GB" smtClean="0"/>
              <a:pPr/>
              <a:t>4</a:t>
            </a:fld>
            <a:endParaRPr lang="en-GB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120" y="4869160"/>
            <a:ext cx="6517232" cy="110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8676456" cy="298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179512" y="1124744"/>
            <a:ext cx="7823547" cy="5268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r>
              <a:rPr lang="en-US" sz="24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Wood and trees</a:t>
            </a:r>
            <a:r>
              <a:rPr lang="en-US" sz="3200" b="1" dirty="0" smtClean="0">
                <a:solidFill>
                  <a:srgbClr val="005B82"/>
                </a:solidFill>
                <a:ea typeface="ヒラギノ角ゴ ProN W3" charset="-128"/>
                <a:sym typeface="Bliss 2 Bold" pitchFamily="50" charset="0"/>
              </a:rPr>
              <a:t>? 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79512" y="1628800"/>
            <a:ext cx="8496944" cy="468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GB" sz="1600" dirty="0" smtClean="0"/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 smtClean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  <a:p>
            <a:pPr marL="190816" indent="-172962">
              <a:lnSpc>
                <a:spcPct val="90000"/>
              </a:lnSpc>
              <a:spcBef>
                <a:spcPts val="1898"/>
              </a:spcBef>
              <a:buClr>
                <a:srgbClr val="606060"/>
              </a:buClr>
              <a:buSzPct val="125000"/>
              <a:buFont typeface="Arial" pitchFamily="34" charset="0"/>
              <a:buChar char="•"/>
            </a:pPr>
            <a:endParaRPr lang="en-US" sz="1700" dirty="0">
              <a:solidFill>
                <a:prstClr val="black">
                  <a:lumMod val="75000"/>
                </a:prstClr>
              </a:solidFill>
              <a:ea typeface="ヒラギノ角ゴ ProN W3" charset="-128"/>
              <a:sym typeface="Bliss 2 Regular" pitchFamily="50" charset="0"/>
            </a:endParaRPr>
          </a:p>
        </p:txBody>
      </p:sp>
      <p:pic>
        <p:nvPicPr>
          <p:cNvPr id="6" name="Picture 4" descr="http://www.takeprideinutah.org/wp-content/uploads/2009/04/tr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6895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5093758"/>
          </a:xfrm>
        </p:spPr>
        <p:txBody>
          <a:bodyPr>
            <a:normAutofit/>
          </a:bodyPr>
          <a:lstStyle/>
          <a:p>
            <a:pPr algn="ctr"/>
            <a:endParaRPr lang="en-GB" sz="3200" dirty="0" smtClean="0"/>
          </a:p>
          <a:p>
            <a:pPr algn="ctr"/>
            <a:endParaRPr lang="en-GB" sz="3200" dirty="0" smtClean="0"/>
          </a:p>
          <a:p>
            <a:pPr algn="ctr"/>
            <a:endParaRPr lang="en-GB" sz="3200" dirty="0" smtClean="0"/>
          </a:p>
          <a:p>
            <a:pPr algn="ctr"/>
            <a:endParaRPr lang="en-GB" sz="5400" dirty="0" smtClean="0"/>
          </a:p>
          <a:p>
            <a:pPr algn="ctr"/>
            <a:endParaRPr lang="en-GB" sz="5400" dirty="0"/>
          </a:p>
          <a:p>
            <a:pPr algn="ctr"/>
            <a:endParaRPr lang="en-GB" sz="5400" dirty="0" smtClean="0"/>
          </a:p>
          <a:p>
            <a:pPr algn="ctr"/>
            <a:endParaRPr lang="en-GB" sz="5400" dirty="0"/>
          </a:p>
          <a:p>
            <a:pPr algn="ctr"/>
            <a:endParaRPr lang="en-GB" sz="5400" dirty="0" smtClean="0"/>
          </a:p>
          <a:p>
            <a:pPr algn="ctr"/>
            <a:r>
              <a:rPr lang="en-GB" sz="5400" dirty="0" smtClean="0"/>
              <a:t>Any Questions?</a:t>
            </a:r>
            <a:endParaRPr lang="en-GB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assess the risks?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39341"/>
            <a:ext cx="8496944" cy="4525963"/>
          </a:xfrm>
        </p:spPr>
        <p:txBody>
          <a:bodyPr/>
          <a:lstStyle/>
          <a:p>
            <a:pPr algn="just"/>
            <a:endParaRPr lang="en-GB" dirty="0" smtClean="0"/>
          </a:p>
          <a:p>
            <a:pPr lvl="2" algn="just">
              <a:buNone/>
            </a:pPr>
            <a:r>
              <a:rPr lang="en-GB" dirty="0" smtClean="0"/>
              <a:t>			</a:t>
            </a:r>
            <a:r>
              <a:rPr lang="en-GB" sz="2400" b="1" dirty="0" smtClean="0"/>
              <a:t>Balance Sheet Analysis</a:t>
            </a:r>
          </a:p>
          <a:p>
            <a:pPr algn="just"/>
            <a:endParaRPr lang="en-GB" dirty="0"/>
          </a:p>
          <a:p>
            <a:pPr lvl="1" algn="just"/>
            <a:r>
              <a:rPr lang="en-GB" dirty="0" smtClean="0"/>
              <a:t>Helps to identify potential treasury risks and where </a:t>
            </a:r>
            <a:r>
              <a:rPr lang="en-GB" b="1" u="sng" dirty="0" smtClean="0"/>
              <a:t>you</a:t>
            </a:r>
            <a:r>
              <a:rPr lang="en-GB" dirty="0" smtClean="0"/>
              <a:t> sit (not a performance indicator between organisations)</a:t>
            </a:r>
          </a:p>
          <a:p>
            <a:pPr algn="just"/>
            <a:endParaRPr lang="en-GB" dirty="0" smtClean="0"/>
          </a:p>
          <a:p>
            <a:pPr lvl="1" algn="just"/>
            <a:r>
              <a:rPr lang="en-GB" dirty="0" smtClean="0"/>
              <a:t>All organisations at a different point in delivering their objectives</a:t>
            </a:r>
          </a:p>
          <a:p>
            <a:pPr algn="just"/>
            <a:endParaRPr lang="en-GB" dirty="0" smtClean="0"/>
          </a:p>
          <a:p>
            <a:pPr lvl="1" algn="just"/>
            <a:r>
              <a:rPr lang="en-GB" dirty="0" smtClean="0"/>
              <a:t>Also assists in:-</a:t>
            </a:r>
          </a:p>
          <a:p>
            <a:pPr lvl="2" algn="just"/>
            <a:r>
              <a:rPr lang="en-GB" dirty="0" smtClean="0"/>
              <a:t>Reviewing/understanding overall financial position</a:t>
            </a:r>
          </a:p>
          <a:p>
            <a:pPr lvl="1" algn="just"/>
            <a:endParaRPr lang="en-GB" dirty="0" smtClean="0"/>
          </a:p>
          <a:p>
            <a:pPr lvl="2" algn="just"/>
            <a:r>
              <a:rPr lang="en-GB" dirty="0" smtClean="0"/>
              <a:t>Identifying </a:t>
            </a:r>
            <a:r>
              <a:rPr lang="en-GB" b="1" u="sng" dirty="0" smtClean="0"/>
              <a:t>options</a:t>
            </a:r>
            <a:r>
              <a:rPr lang="en-GB" dirty="0" smtClean="0"/>
              <a:t> for future treasury strategy and mitigating treasury risks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648072" cy="365125"/>
          </a:xfrm>
        </p:spPr>
        <p:txBody>
          <a:bodyPr/>
          <a:lstStyle/>
          <a:p>
            <a:fld id="{FEB1EACE-5B38-48B9-BE06-C512561C607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8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Themes – Long-term Assets/Liabilities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340670"/>
              </p:ext>
            </p:extLst>
          </p:nvPr>
        </p:nvGraphicFramePr>
        <p:xfrm>
          <a:off x="457200" y="1639888"/>
          <a:ext cx="8229629" cy="44464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27707"/>
                <a:gridCol w="1210244"/>
                <a:gridCol w="1139053"/>
                <a:gridCol w="1352625"/>
              </a:tblGrid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2012/13</a:t>
                      </a:r>
                    </a:p>
                    <a:p>
                      <a:pPr algn="r"/>
                      <a:r>
                        <a:rPr lang="en-GB" sz="1600" dirty="0" smtClean="0"/>
                        <a:t> £bn</a:t>
                      </a:r>
                      <a:endParaRPr lang="en-GB" sz="1600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600" kern="1200" dirty="0" smtClean="0"/>
                        <a:t>2013/14 £bn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% change y/y </a:t>
                      </a:r>
                      <a:endParaRPr lang="en-GB" sz="1600" dirty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Long-term</a:t>
                      </a:r>
                      <a:r>
                        <a:rPr lang="en-GB" sz="1600" baseline="0" dirty="0" smtClean="0"/>
                        <a:t> Assets – to be financed</a:t>
                      </a:r>
                      <a:endParaRPr lang="en-GB" sz="1600" dirty="0" smtClean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38.3 </a:t>
                      </a:r>
                      <a:endParaRPr lang="en-GB" sz="1600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38.9 </a:t>
                      </a:r>
                      <a:endParaRPr lang="en-GB" sz="1600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1.6%</a:t>
                      </a:r>
                      <a:endParaRPr lang="en-GB" sz="1600" dirty="0"/>
                    </a:p>
                  </a:txBody>
                  <a:tcPr marL="91124" marR="91124"/>
                </a:tc>
              </a:tr>
              <a:tr h="34614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Capital Adjustment A/c</a:t>
                      </a:r>
                      <a:r>
                        <a:rPr lang="en-GB" sz="1600" baseline="0" dirty="0" smtClean="0"/>
                        <a:t> / Revaluation Res</a:t>
                      </a:r>
                      <a:endParaRPr lang="en-GB" sz="1600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u="sng" dirty="0" smtClean="0"/>
                        <a:t>22.8</a:t>
                      </a:r>
                      <a:endParaRPr lang="en-GB" sz="1600" u="sng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u="sng" dirty="0" smtClean="0"/>
                        <a:t>23.0</a:t>
                      </a:r>
                      <a:endParaRPr lang="en-GB" sz="1600" u="sng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u="sng" dirty="0" smtClean="0"/>
                        <a:t>0.9%</a:t>
                      </a:r>
                      <a:endParaRPr lang="en-GB" sz="1600" u="sng" dirty="0"/>
                    </a:p>
                  </a:txBody>
                  <a:tcPr marL="91124" marR="91124"/>
                </a:tc>
              </a:tr>
              <a:tr h="34614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To be financed – Capital Financing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dirty="0" smtClean="0"/>
                        <a:t>Requirement</a:t>
                      </a:r>
                      <a:endParaRPr lang="en-GB" sz="1600" b="1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u="none" dirty="0" smtClean="0"/>
                        <a:t>15.5</a:t>
                      </a:r>
                      <a:endParaRPr lang="en-GB" sz="1600" b="1" u="none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u="none" dirty="0" smtClean="0"/>
                        <a:t>15.9</a:t>
                      </a:r>
                      <a:endParaRPr lang="en-GB" sz="1600" b="1" u="none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/>
                        <a:t>2.6%</a:t>
                      </a:r>
                      <a:endParaRPr lang="en-GB" sz="1600" b="1" dirty="0"/>
                    </a:p>
                  </a:txBody>
                  <a:tcPr marL="91124" marR="91124"/>
                </a:tc>
              </a:tr>
              <a:tr h="34614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PFI and</a:t>
                      </a:r>
                      <a:r>
                        <a:rPr lang="en-GB" sz="1600" baseline="0" dirty="0" smtClean="0"/>
                        <a:t> finance leases</a:t>
                      </a:r>
                      <a:endParaRPr lang="en-GB" sz="1600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u="sng" dirty="0" smtClean="0"/>
                        <a:t>2.9 </a:t>
                      </a:r>
                      <a:endParaRPr lang="en-GB" sz="1600" u="sng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u="sng" dirty="0" smtClean="0"/>
                        <a:t>2.8</a:t>
                      </a:r>
                      <a:endParaRPr lang="en-GB" sz="1600" u="sng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u="sng" dirty="0" smtClean="0"/>
                        <a:t>-3.4%</a:t>
                      </a:r>
                      <a:endParaRPr lang="en-GB" sz="1600" u="sng" dirty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Underlying need to borrow</a:t>
                      </a:r>
                      <a:endParaRPr lang="en-GB" sz="1600" b="1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/>
                        <a:t>12.6</a:t>
                      </a:r>
                      <a:endParaRPr lang="en-GB" sz="1600" b="1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/>
                        <a:t>13.1</a:t>
                      </a:r>
                      <a:endParaRPr lang="en-GB" sz="1600" b="1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/>
                        <a:t>4.0%</a:t>
                      </a:r>
                      <a:endParaRPr lang="en-GB" sz="1600" b="1" dirty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endParaRPr lang="en-GB" sz="1600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endParaRPr lang="en-GB" sz="1600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endParaRPr lang="en-GB" sz="1600" dirty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External borrowing</a:t>
                      </a:r>
                      <a:endParaRPr lang="en-GB" sz="1600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u="sng" dirty="0" smtClean="0"/>
                        <a:t>11.5 </a:t>
                      </a:r>
                      <a:endParaRPr lang="en-GB" sz="1600" u="sng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u="sng" dirty="0" smtClean="0"/>
                        <a:t>11.9</a:t>
                      </a:r>
                      <a:endParaRPr lang="en-GB" sz="1600" u="sng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smtClean="0"/>
                        <a:t>3.5%</a:t>
                      </a:r>
                      <a:endParaRPr lang="en-GB" sz="1600" dirty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Internal borrowing</a:t>
                      </a:r>
                      <a:endParaRPr lang="en-GB" sz="1600" b="1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/>
                        <a:t>1.1 </a:t>
                      </a:r>
                      <a:endParaRPr lang="en-GB" sz="1600" b="1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/>
                        <a:t>1.2 </a:t>
                      </a: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endParaRPr lang="en-GB" sz="1600" dirty="0" smtClean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endParaRPr lang="en-GB" sz="1600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endParaRPr lang="en-GB" sz="1600" dirty="0" smtClean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endParaRPr lang="en-GB" sz="1600" dirty="0" smtClean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% Internal borrowing</a:t>
                      </a:r>
                      <a:endParaRPr lang="en-GB" sz="1600" b="1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/>
                        <a:t>8.97%</a:t>
                      </a:r>
                      <a:endParaRPr lang="en-GB" sz="1600" b="1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/>
                        <a:t>9.03%</a:t>
                      </a: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endParaRPr lang="en-GB" sz="1600" dirty="0" smtClean="0"/>
                    </a:p>
                  </a:txBody>
                  <a:tcPr marL="91124" marR="91124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1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Themes – Cash and Investments</a:t>
            </a:r>
            <a:endParaRPr lang="en-GB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39888"/>
          <a:ext cx="8229629" cy="3235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27707"/>
                <a:gridCol w="1210244"/>
                <a:gridCol w="1139053"/>
                <a:gridCol w="1352625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2012/13</a:t>
                      </a:r>
                    </a:p>
                    <a:p>
                      <a:pPr algn="ctr"/>
                      <a:r>
                        <a:rPr lang="en-GB" dirty="0" smtClean="0"/>
                        <a:t> £bn</a:t>
                      </a:r>
                      <a:endParaRPr lang="en-GB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/>
                        <a:t>2013/14 £bn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% change</a:t>
                      </a:r>
                      <a:endParaRPr lang="en-GB" dirty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General Fund balances</a:t>
                      </a:r>
                      <a:endParaRPr lang="en-GB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0.364</a:t>
                      </a:r>
                      <a:endParaRPr lang="en-GB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0.422</a:t>
                      </a:r>
                      <a:endParaRPr lang="en-GB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15.9%</a:t>
                      </a:r>
                      <a:endParaRPr lang="en-GB" dirty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HRA balances</a:t>
                      </a:r>
                      <a:endParaRPr lang="en-GB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u="none" dirty="0" smtClean="0"/>
                        <a:t>0.114</a:t>
                      </a:r>
                      <a:endParaRPr lang="en-GB" u="none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u="none" dirty="0" smtClean="0"/>
                        <a:t>0.111</a:t>
                      </a:r>
                      <a:endParaRPr lang="en-GB" u="none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-2.6%</a:t>
                      </a:r>
                      <a:endParaRPr lang="en-GB" dirty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Earmarked</a:t>
                      </a:r>
                      <a:r>
                        <a:rPr lang="en-GB" baseline="0" dirty="0" smtClean="0"/>
                        <a:t> reserves</a:t>
                      </a:r>
                      <a:endParaRPr lang="en-GB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1.727</a:t>
                      </a:r>
                      <a:endParaRPr lang="en-GB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1.663</a:t>
                      </a:r>
                      <a:endParaRPr lang="en-GB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-3.7%</a:t>
                      </a:r>
                      <a:endParaRPr lang="en-GB" dirty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Capital receipts/grants/provisions</a:t>
                      </a:r>
                      <a:endParaRPr lang="en-GB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u="sng" dirty="0" smtClean="0"/>
                        <a:t>0.240</a:t>
                      </a:r>
                      <a:endParaRPr lang="en-GB" u="sng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u="sng" dirty="0" smtClean="0"/>
                        <a:t>0.301</a:t>
                      </a:r>
                      <a:endParaRPr lang="en-GB" u="sng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25.4%</a:t>
                      </a:r>
                      <a:endParaRPr lang="en-GB" dirty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reserves and balances</a:t>
                      </a:r>
                      <a:endParaRPr lang="en-GB" b="1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u="none" dirty="0" smtClean="0"/>
                        <a:t>2.445</a:t>
                      </a:r>
                      <a:endParaRPr lang="en-GB" b="1" u="none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u="none" dirty="0" smtClean="0"/>
                        <a:t>2.497</a:t>
                      </a:r>
                      <a:endParaRPr lang="en-GB" b="1" u="none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2.1%</a:t>
                      </a:r>
                      <a:endParaRPr lang="en-GB" b="1" dirty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endParaRPr lang="en-GB" b="1" u="none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endParaRPr lang="en-GB" b="1" u="none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</a:txBody>
                  <a:tcPr marL="91124" marR="911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cash &amp; investments</a:t>
                      </a:r>
                      <a:endParaRPr lang="en-GB" b="1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u="none" dirty="0" smtClean="0"/>
                        <a:t>1.645</a:t>
                      </a:r>
                      <a:endParaRPr lang="en-GB" b="1" u="none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u="none" dirty="0" smtClean="0"/>
                        <a:t>1.496</a:t>
                      </a:r>
                      <a:endParaRPr lang="en-GB" b="1" u="none" dirty="0"/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-9.1%</a:t>
                      </a:r>
                      <a:endParaRPr lang="en-GB" b="1" dirty="0"/>
                    </a:p>
                  </a:txBody>
                  <a:tcPr marL="91124" marR="91124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000636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47678"/>
                </a:solidFill>
              </a:rPr>
              <a:t>Key point to note;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747678"/>
                </a:solidFill>
              </a:rPr>
              <a:t> £52m </a:t>
            </a:r>
            <a:r>
              <a:rPr lang="en-GB" b="1" u="sng" dirty="0" smtClean="0">
                <a:solidFill>
                  <a:srgbClr val="747678"/>
                </a:solidFill>
              </a:rPr>
              <a:t>increase</a:t>
            </a:r>
            <a:r>
              <a:rPr lang="en-GB" dirty="0" smtClean="0">
                <a:solidFill>
                  <a:srgbClr val="747678"/>
                </a:solidFill>
              </a:rPr>
              <a:t> in level of reserves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747678"/>
                </a:solidFill>
              </a:rPr>
              <a:t> But cash and investments </a:t>
            </a:r>
            <a:r>
              <a:rPr lang="en-GB" b="1" u="sng" dirty="0" smtClean="0">
                <a:solidFill>
                  <a:srgbClr val="747678"/>
                </a:solidFill>
              </a:rPr>
              <a:t>decreased</a:t>
            </a:r>
            <a:r>
              <a:rPr lang="en-GB" dirty="0" smtClean="0">
                <a:solidFill>
                  <a:srgbClr val="747678"/>
                </a:solidFill>
              </a:rPr>
              <a:t> by £149m</a:t>
            </a:r>
            <a:endParaRPr lang="en-GB" dirty="0">
              <a:solidFill>
                <a:srgbClr val="747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Treasury Considerations and Risks?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813995"/>
          </a:xfrm>
        </p:spPr>
        <p:txBody>
          <a:bodyPr>
            <a:normAutofit/>
          </a:bodyPr>
          <a:lstStyle/>
          <a:p>
            <a:pPr algn="just"/>
            <a:endParaRPr lang="en-GB" dirty="0" smtClean="0"/>
          </a:p>
          <a:p>
            <a:pPr lvl="1" algn="just"/>
            <a:r>
              <a:rPr lang="en-GB" b="1" dirty="0" smtClean="0"/>
              <a:t>£15.9bn debt liability </a:t>
            </a:r>
            <a:r>
              <a:rPr lang="en-GB" dirty="0" smtClean="0"/>
              <a:t>– to be repaid through Annual Revenue Budgets</a:t>
            </a:r>
          </a:p>
          <a:p>
            <a:pPr lvl="2" algn="just"/>
            <a:r>
              <a:rPr lang="en-GB" dirty="0" smtClean="0"/>
              <a:t>Scheduled Debt Amortisation and interest payments for external borrowing</a:t>
            </a:r>
          </a:p>
          <a:p>
            <a:pPr lvl="1" algn="just"/>
            <a:endParaRPr lang="en-GB" dirty="0" smtClean="0"/>
          </a:p>
          <a:p>
            <a:pPr lvl="1" algn="just"/>
            <a:r>
              <a:rPr lang="en-GB" dirty="0" smtClean="0"/>
              <a:t>Debt underpinned by strong asset base (£39bn) with regular investment</a:t>
            </a:r>
          </a:p>
          <a:p>
            <a:pPr algn="just">
              <a:buFont typeface="Arial" pitchFamily="34" charset="0"/>
              <a:buChar char="•"/>
            </a:pPr>
            <a:endParaRPr lang="en-GB" dirty="0"/>
          </a:p>
          <a:p>
            <a:pPr lvl="1" algn="just"/>
            <a:r>
              <a:rPr lang="en-GB" dirty="0" smtClean="0"/>
              <a:t>Austerity Impact?</a:t>
            </a:r>
          </a:p>
          <a:p>
            <a:pPr algn="just">
              <a:buFont typeface="Arial" pitchFamily="34" charset="0"/>
              <a:buChar char="•"/>
            </a:pPr>
            <a:endParaRPr lang="en-GB" dirty="0"/>
          </a:p>
          <a:p>
            <a:pPr lvl="1" algn="just"/>
            <a:r>
              <a:rPr lang="en-GB" dirty="0" smtClean="0"/>
              <a:t>Reserves still rising?</a:t>
            </a:r>
          </a:p>
          <a:p>
            <a:pPr algn="just">
              <a:buFont typeface="Arial" pitchFamily="34" charset="0"/>
              <a:buChar char="•"/>
            </a:pPr>
            <a:endParaRPr lang="en-GB" dirty="0"/>
          </a:p>
          <a:p>
            <a:pPr lvl="1" algn="just"/>
            <a:r>
              <a:rPr lang="en-GB" dirty="0" smtClean="0"/>
              <a:t>Revenue Grant Settlements? Huge uncertainty!! </a:t>
            </a:r>
          </a:p>
          <a:p>
            <a:pPr algn="just">
              <a:buFont typeface="Arial" pitchFamily="34" charset="0"/>
              <a:buChar char="•"/>
            </a:pPr>
            <a:endParaRPr lang="en-GB" dirty="0"/>
          </a:p>
          <a:p>
            <a:pPr lvl="1" algn="just"/>
            <a:r>
              <a:rPr lang="en-GB" dirty="0" smtClean="0"/>
              <a:t>Regulatory Changes? – Asset Lives? – Loans Fund Review?</a:t>
            </a:r>
            <a:endParaRPr lang="en-GB" dirty="0"/>
          </a:p>
          <a:p>
            <a:pPr algn="just"/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Treasury Considerations and Risks?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Can level of internal borrowing be sustained? Helps to reduce credit risk?</a:t>
            </a:r>
          </a:p>
          <a:p>
            <a:pPr algn="just"/>
            <a:endParaRPr lang="en-GB" dirty="0" smtClean="0"/>
          </a:p>
          <a:p>
            <a:pPr lvl="1" algn="just"/>
            <a:r>
              <a:rPr lang="en-GB" dirty="0" smtClean="0"/>
              <a:t>What if borrowing rates rise further?</a:t>
            </a:r>
          </a:p>
          <a:p>
            <a:pPr lvl="1" algn="just"/>
            <a:r>
              <a:rPr lang="en-GB" dirty="0" smtClean="0"/>
              <a:t>When will cash run out?</a:t>
            </a:r>
          </a:p>
          <a:p>
            <a:pPr lvl="1" algn="just"/>
            <a:r>
              <a:rPr lang="en-GB" dirty="0" smtClean="0"/>
              <a:t>Where will interest rates be when you need to borrow in later years?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Economic Outlook?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Geo-political risks………UK elections………EU Referendum???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Also need to consider internal issues</a:t>
            </a:r>
          </a:p>
          <a:p>
            <a:pPr algn="just"/>
            <a:r>
              <a:rPr lang="en-GB" dirty="0" smtClean="0"/>
              <a:t>……impact of CFR falling, capital plans being scaled back?</a:t>
            </a:r>
          </a:p>
          <a:p>
            <a:pPr algn="just"/>
            <a:r>
              <a:rPr lang="en-GB" dirty="0" smtClean="0"/>
              <a:t>……medium-term affordability of borrowing plans?</a:t>
            </a:r>
          </a:p>
          <a:p>
            <a:pPr algn="just"/>
            <a:r>
              <a:rPr lang="en-GB" dirty="0" smtClean="0"/>
              <a:t>……Profile of Scheduled Debt Amortisations (Loans Fund repayments)?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Other options to finance capital expenditure (e.g. City deals, TIF) 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EACE-5B38-48B9-BE06-C512561C607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9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apita">
      <a:dk1>
        <a:sysClr val="windowText" lastClr="000000"/>
      </a:dk1>
      <a:lt1>
        <a:sysClr val="window" lastClr="FFFFFF"/>
      </a:lt1>
      <a:dk2>
        <a:srgbClr val="005B82"/>
      </a:dk2>
      <a:lt2>
        <a:srgbClr val="9CA299"/>
      </a:lt2>
      <a:accent1>
        <a:srgbClr val="A1C6CF"/>
      </a:accent1>
      <a:accent2>
        <a:srgbClr val="C9B280"/>
      </a:accent2>
      <a:accent3>
        <a:srgbClr val="7AB800"/>
      </a:accent3>
      <a:accent4>
        <a:srgbClr val="4F2683"/>
      </a:accent4>
      <a:accent5>
        <a:srgbClr val="3CB6CE"/>
      </a:accent5>
      <a:accent6>
        <a:srgbClr val="F0AB00"/>
      </a:accent6>
      <a:hlink>
        <a:srgbClr val="CA005D"/>
      </a:hlink>
      <a:folHlink>
        <a:srgbClr val="0085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4361</TotalTime>
  <Words>1345</Words>
  <Application>Microsoft Office PowerPoint</Application>
  <PresentationFormat>On-screen Show (4:3)</PresentationFormat>
  <Paragraphs>406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Custom Design</vt:lpstr>
      <vt:lpstr>PowerPoint Presentation</vt:lpstr>
      <vt:lpstr>Audit Scotland – Overview Report 19th March 2015</vt:lpstr>
      <vt:lpstr>Audit Scotland – Overview Report – Summary </vt:lpstr>
      <vt:lpstr>Local Government Acts and Regulations</vt:lpstr>
      <vt:lpstr>How do we assess the risks?</vt:lpstr>
      <vt:lpstr>Key Themes – Long-term Assets/Liabilities</vt:lpstr>
      <vt:lpstr>Key Themes – Cash and Investments</vt:lpstr>
      <vt:lpstr>Treasury Considerations and Risks?</vt:lpstr>
      <vt:lpstr>Treasury Considerations and Risks?</vt:lpstr>
      <vt:lpstr>Treasury Considerations and Risks?</vt:lpstr>
      <vt:lpstr>CIPFA Prudential Code - Objectives </vt:lpstr>
      <vt:lpstr>Prudential Code – Principles</vt:lpstr>
      <vt:lpstr>Corporate Governance</vt:lpstr>
      <vt:lpstr>Affordable/Sustainable/Prudent?</vt:lpstr>
      <vt:lpstr>Ratio of financing costs – General Fund scenario</vt:lpstr>
      <vt:lpstr>Affordability</vt:lpstr>
      <vt:lpstr>Boundaries and limits</vt:lpstr>
      <vt:lpstr>Authorised Limits and Operational Boundary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the UK?</vt:lpstr>
      <vt:lpstr>What about the UK?</vt:lpstr>
      <vt:lpstr>PowerPoint Presentation</vt:lpstr>
      <vt:lpstr>PowerPoint Presentation</vt:lpstr>
      <vt:lpstr>PowerPoint Presentation</vt:lpstr>
      <vt:lpstr>What about the UK?</vt:lpstr>
      <vt:lpstr>What about the UK?</vt:lpstr>
      <vt:lpstr>PowerPoint Presentation</vt:lpstr>
      <vt:lpstr>Governance and Scrutiny</vt:lpstr>
      <vt:lpstr>Treasury Management – Strategic Considerations</vt:lpstr>
      <vt:lpstr>How does CFR influence External Borrowing?</vt:lpstr>
      <vt:lpstr>Housekeeping - What TM issues to consider?</vt:lpstr>
      <vt:lpstr>Issues to include in your Risk Matrix ? </vt:lpstr>
      <vt:lpstr>…and if we did nothing …</vt:lpstr>
      <vt:lpstr>Conclusions</vt:lpstr>
      <vt:lpstr>Summary</vt:lpstr>
      <vt:lpstr>PowerPoint Presentation</vt:lpstr>
      <vt:lpstr>PowerPoint Presentation</vt:lpstr>
    </vt:vector>
  </TitlesOfParts>
  <Company>Capita Financial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cpapworth</dc:creator>
  <cp:lastModifiedBy>Lavery, Joan</cp:lastModifiedBy>
  <cp:revision>186</cp:revision>
  <dcterms:created xsi:type="dcterms:W3CDTF">2013-07-30T16:31:38Z</dcterms:created>
  <dcterms:modified xsi:type="dcterms:W3CDTF">2015-03-25T16:03:11Z</dcterms:modified>
</cp:coreProperties>
</file>