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65" r:id="rId4"/>
    <p:sldId id="277" r:id="rId5"/>
    <p:sldId id="271" r:id="rId6"/>
    <p:sldId id="281" r:id="rId7"/>
    <p:sldId id="262" r:id="rId8"/>
    <p:sldId id="267" r:id="rId9"/>
    <p:sldId id="261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93E3EA-4EE5-4361-95C5-A2748A479A0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15B2905-16D7-432E-8658-5532333914FE}">
      <dgm:prSet phldrT="[Text]" custT="1"/>
      <dgm:spPr/>
      <dgm:t>
        <a:bodyPr/>
        <a:lstStyle/>
        <a:p>
          <a:r>
            <a:rPr lang="en-GB" sz="2100" b="1" dirty="0" smtClean="0"/>
            <a:t>Jan 2015</a:t>
          </a:r>
        </a:p>
        <a:p>
          <a:r>
            <a:rPr lang="en-GB" sz="2100" dirty="0" smtClean="0"/>
            <a:t>Non-Ministerial Department</a:t>
          </a:r>
        </a:p>
      </dgm:t>
    </dgm:pt>
    <dgm:pt modelId="{E1220FF9-F608-4649-ABC8-EDEDE29EA1C3}" type="parTrans" cxnId="{95C4812E-8A1C-4FCB-B4FB-70528F0A5966}">
      <dgm:prSet/>
      <dgm:spPr/>
      <dgm:t>
        <a:bodyPr/>
        <a:lstStyle/>
        <a:p>
          <a:endParaRPr lang="en-GB"/>
        </a:p>
      </dgm:t>
    </dgm:pt>
    <dgm:pt modelId="{C1EACFC7-8F1E-4261-9AC1-4D03DCEF371A}" type="sibTrans" cxnId="{95C4812E-8A1C-4FCB-B4FB-70528F0A5966}">
      <dgm:prSet/>
      <dgm:spPr/>
      <dgm:t>
        <a:bodyPr/>
        <a:lstStyle/>
        <a:p>
          <a:endParaRPr lang="en-GB"/>
        </a:p>
      </dgm:t>
    </dgm:pt>
    <dgm:pt modelId="{42D80751-092D-443D-952D-EAB8009C0E97}">
      <dgm:prSet phldrT="[Text]" custT="1"/>
      <dgm:spPr/>
      <dgm:t>
        <a:bodyPr/>
        <a:lstStyle/>
        <a:p>
          <a:r>
            <a:rPr lang="en-GB" sz="2100" b="1" dirty="0" smtClean="0"/>
            <a:t>Feb 2015</a:t>
          </a:r>
        </a:p>
        <a:p>
          <a:r>
            <a:rPr lang="en-GB" sz="2100" dirty="0" smtClean="0"/>
            <a:t>Guidance published</a:t>
          </a:r>
          <a:endParaRPr lang="en-GB" sz="2100" dirty="0"/>
        </a:p>
      </dgm:t>
    </dgm:pt>
    <dgm:pt modelId="{1B7EAA14-15BE-49C7-99A7-C4061E9F38E5}" type="parTrans" cxnId="{59CCC7DC-5AA5-4F7D-B1EF-BD4A4B31F92C}">
      <dgm:prSet/>
      <dgm:spPr/>
      <dgm:t>
        <a:bodyPr/>
        <a:lstStyle/>
        <a:p>
          <a:endParaRPr lang="en-GB"/>
        </a:p>
      </dgm:t>
    </dgm:pt>
    <dgm:pt modelId="{90964516-330F-4A83-BE5B-95EFED8C0682}" type="sibTrans" cxnId="{59CCC7DC-5AA5-4F7D-B1EF-BD4A4B31F92C}">
      <dgm:prSet/>
      <dgm:spPr/>
      <dgm:t>
        <a:bodyPr/>
        <a:lstStyle/>
        <a:p>
          <a:endParaRPr lang="en-GB"/>
        </a:p>
      </dgm:t>
    </dgm:pt>
    <dgm:pt modelId="{6CD74AE0-B1C3-48C3-9159-5A157524AAE0}">
      <dgm:prSet phldrT="[Text]" custT="1"/>
      <dgm:spPr/>
      <dgm:t>
        <a:bodyPr/>
        <a:lstStyle/>
        <a:p>
          <a:r>
            <a:rPr lang="en-GB" sz="2100" b="1" dirty="0" smtClean="0"/>
            <a:t>Feb 2015</a:t>
          </a:r>
        </a:p>
        <a:p>
          <a:r>
            <a:rPr lang="en-GB" sz="2100" dirty="0" smtClean="0"/>
            <a:t>Sign-up for online portal and </a:t>
          </a:r>
          <a:r>
            <a:rPr lang="en-GB" sz="2100" dirty="0" err="1" smtClean="0"/>
            <a:t>SLfT</a:t>
          </a:r>
          <a:r>
            <a:rPr lang="en-GB" sz="2100" dirty="0" smtClean="0"/>
            <a:t> registration</a:t>
          </a:r>
        </a:p>
      </dgm:t>
    </dgm:pt>
    <dgm:pt modelId="{874D425F-F751-4C7A-9618-C00D6A426159}" type="parTrans" cxnId="{12FEDE4F-6C36-4572-8C5F-B08A4C638D3A}">
      <dgm:prSet/>
      <dgm:spPr/>
      <dgm:t>
        <a:bodyPr/>
        <a:lstStyle/>
        <a:p>
          <a:endParaRPr lang="en-GB"/>
        </a:p>
      </dgm:t>
    </dgm:pt>
    <dgm:pt modelId="{A0E70744-7DBD-48B5-9763-B5BF5B5B2841}" type="sibTrans" cxnId="{12FEDE4F-6C36-4572-8C5F-B08A4C638D3A}">
      <dgm:prSet/>
      <dgm:spPr/>
      <dgm:t>
        <a:bodyPr/>
        <a:lstStyle/>
        <a:p>
          <a:endParaRPr lang="en-GB"/>
        </a:p>
      </dgm:t>
    </dgm:pt>
    <dgm:pt modelId="{C108F06D-5BE3-49A3-8D7D-5D5C5241F3EE}">
      <dgm:prSet phldrT="[Text]" custT="1"/>
      <dgm:spPr/>
      <dgm:t>
        <a:bodyPr/>
        <a:lstStyle/>
        <a:p>
          <a:r>
            <a:rPr lang="en-GB" sz="2100" b="1" dirty="0" smtClean="0"/>
            <a:t>April 2015</a:t>
          </a:r>
        </a:p>
        <a:p>
          <a:r>
            <a:rPr lang="en-GB" sz="2100" dirty="0" smtClean="0"/>
            <a:t>Devolved taxes ‘go-live</a:t>
          </a:r>
          <a:r>
            <a:rPr lang="en-GB" sz="2900" dirty="0" smtClean="0"/>
            <a:t>’</a:t>
          </a:r>
          <a:endParaRPr lang="en-GB" sz="2900" dirty="0"/>
        </a:p>
      </dgm:t>
    </dgm:pt>
    <dgm:pt modelId="{9B42D4C9-5E08-45D9-A8A9-D15244C7EC2F}" type="parTrans" cxnId="{783F4380-4879-4830-9588-5F8D7ECBF144}">
      <dgm:prSet/>
      <dgm:spPr/>
      <dgm:t>
        <a:bodyPr/>
        <a:lstStyle/>
        <a:p>
          <a:endParaRPr lang="en-GB"/>
        </a:p>
      </dgm:t>
    </dgm:pt>
    <dgm:pt modelId="{5F0CF644-8E22-4EA4-8927-6DF8A86BBD96}" type="sibTrans" cxnId="{783F4380-4879-4830-9588-5F8D7ECBF144}">
      <dgm:prSet/>
      <dgm:spPr/>
      <dgm:t>
        <a:bodyPr/>
        <a:lstStyle/>
        <a:p>
          <a:endParaRPr lang="en-GB"/>
        </a:p>
      </dgm:t>
    </dgm:pt>
    <dgm:pt modelId="{0CA60A3B-9C7A-4C7F-9243-697185984CD9}">
      <dgm:prSet phldrT="[Text]" custT="1"/>
      <dgm:spPr/>
      <dgm:t>
        <a:bodyPr/>
        <a:lstStyle/>
        <a:p>
          <a:r>
            <a:rPr lang="en-GB" sz="2100" b="1" dirty="0" smtClean="0"/>
            <a:t>December 2014                                   </a:t>
          </a:r>
          <a:r>
            <a:rPr lang="en-GB" sz="2100" dirty="0" smtClean="0"/>
            <a:t>Board appointed</a:t>
          </a:r>
        </a:p>
      </dgm:t>
    </dgm:pt>
    <dgm:pt modelId="{9E456195-C957-4215-B5FE-2F56B89F6406}" type="parTrans" cxnId="{8CAEAEEA-1A0E-49D0-A35A-446FF355F2AA}">
      <dgm:prSet/>
      <dgm:spPr/>
      <dgm:t>
        <a:bodyPr/>
        <a:lstStyle/>
        <a:p>
          <a:endParaRPr lang="en-GB"/>
        </a:p>
      </dgm:t>
    </dgm:pt>
    <dgm:pt modelId="{0B2DC2ED-F4A8-42C8-8261-71A758CC6353}" type="sibTrans" cxnId="{8CAEAEEA-1A0E-49D0-A35A-446FF355F2AA}">
      <dgm:prSet/>
      <dgm:spPr/>
      <dgm:t>
        <a:bodyPr/>
        <a:lstStyle/>
        <a:p>
          <a:endParaRPr lang="en-GB"/>
        </a:p>
      </dgm:t>
    </dgm:pt>
    <dgm:pt modelId="{F90B1F83-9B49-43B1-861A-0BBAE751AAAE}" type="pres">
      <dgm:prSet presAssocID="{EE93E3EA-4EE5-4361-95C5-A2748A479A00}" presName="arrowDiagram" presStyleCnt="0">
        <dgm:presLayoutVars>
          <dgm:chMax val="5"/>
          <dgm:dir/>
          <dgm:resizeHandles val="exact"/>
        </dgm:presLayoutVars>
      </dgm:prSet>
      <dgm:spPr/>
    </dgm:pt>
    <dgm:pt modelId="{AE99FBE9-F111-4CE7-A7D1-20552951C828}" type="pres">
      <dgm:prSet presAssocID="{EE93E3EA-4EE5-4361-95C5-A2748A479A00}" presName="arrow" presStyleLbl="bgShp" presStyleIdx="0" presStyleCnt="1" custLinFactNeighborX="-2442" custLinFactNeighborY="1720"/>
      <dgm:spPr/>
    </dgm:pt>
    <dgm:pt modelId="{FDF5ED75-BAE1-4D9C-833C-D519849D861C}" type="pres">
      <dgm:prSet presAssocID="{EE93E3EA-4EE5-4361-95C5-A2748A479A00}" presName="arrowDiagram5" presStyleCnt="0"/>
      <dgm:spPr/>
    </dgm:pt>
    <dgm:pt modelId="{3DCB8A73-8D58-4015-BCCC-FFB846B3DD78}" type="pres">
      <dgm:prSet presAssocID="{0CA60A3B-9C7A-4C7F-9243-697185984CD9}" presName="bullet5a" presStyleLbl="node1" presStyleIdx="0" presStyleCnt="5" custLinFactNeighborX="-82170" custLinFactNeighborY="52136"/>
      <dgm:spPr/>
    </dgm:pt>
    <dgm:pt modelId="{295520AD-5BE4-418D-97FC-27FC761D725D}" type="pres">
      <dgm:prSet presAssocID="{0CA60A3B-9C7A-4C7F-9243-697185984CD9}" presName="textBox5a" presStyleLbl="revTx" presStyleIdx="0" presStyleCnt="5" custScaleX="119944" custLinFactNeighborX="6617" custLinFactNeighborY="-113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1CE674-664B-451A-B968-33A65C19FDBF}" type="pres">
      <dgm:prSet presAssocID="{615B2905-16D7-432E-8658-5532333914FE}" presName="bullet5b" presStyleLbl="node1" presStyleIdx="1" presStyleCnt="5"/>
      <dgm:spPr/>
    </dgm:pt>
    <dgm:pt modelId="{CFA6EB1A-47C6-4F60-9D78-CF7F53CB5F26}" type="pres">
      <dgm:prSet presAssocID="{615B2905-16D7-432E-8658-5532333914FE}" presName="textBox5b" presStyleLbl="revTx" presStyleIdx="1" presStyleCnt="5" custScaleX="112836" custLinFactNeighborX="13624" custLinFactNeighborY="-62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A71BEA-30EC-417B-B30B-ACC58CE7D71F}" type="pres">
      <dgm:prSet presAssocID="{42D80751-092D-443D-952D-EAB8009C0E97}" presName="bullet5c" presStyleLbl="node1" presStyleIdx="2" presStyleCnt="5"/>
      <dgm:spPr/>
    </dgm:pt>
    <dgm:pt modelId="{F3377B4F-83C1-4E1D-A539-9274158F4A58}" type="pres">
      <dgm:prSet presAssocID="{42D80751-092D-443D-952D-EAB8009C0E97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1F5459-D8DF-4301-B918-BD09D54E5209}" type="pres">
      <dgm:prSet presAssocID="{6CD74AE0-B1C3-48C3-9159-5A157524AAE0}" presName="bullet5d" presStyleLbl="node1" presStyleIdx="3" presStyleCnt="5"/>
      <dgm:spPr/>
    </dgm:pt>
    <dgm:pt modelId="{669C6E3C-C438-40C1-B500-B4FBF697AE65}" type="pres">
      <dgm:prSet presAssocID="{6CD74AE0-B1C3-48C3-9159-5A157524AAE0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1EC58E-A467-433B-8ACB-4418D4A6E3D9}" type="pres">
      <dgm:prSet presAssocID="{C108F06D-5BE3-49A3-8D7D-5D5C5241F3EE}" presName="bullet5e" presStyleLbl="node1" presStyleIdx="4" presStyleCnt="5"/>
      <dgm:spPr/>
    </dgm:pt>
    <dgm:pt modelId="{720BB882-8290-4392-AD3D-86340611D8C5}" type="pres">
      <dgm:prSet presAssocID="{C108F06D-5BE3-49A3-8D7D-5D5C5241F3EE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D3D7CB9-529A-4443-B3CB-96162D4D9EA3}" type="presOf" srcId="{C108F06D-5BE3-49A3-8D7D-5D5C5241F3EE}" destId="{720BB882-8290-4392-AD3D-86340611D8C5}" srcOrd="0" destOrd="0" presId="urn:microsoft.com/office/officeart/2005/8/layout/arrow2"/>
    <dgm:cxn modelId="{DF753A92-E7CB-4F6D-8338-6A11686D2DE8}" type="presOf" srcId="{6CD74AE0-B1C3-48C3-9159-5A157524AAE0}" destId="{669C6E3C-C438-40C1-B500-B4FBF697AE65}" srcOrd="0" destOrd="0" presId="urn:microsoft.com/office/officeart/2005/8/layout/arrow2"/>
    <dgm:cxn modelId="{59CCC7DC-5AA5-4F7D-B1EF-BD4A4B31F92C}" srcId="{EE93E3EA-4EE5-4361-95C5-A2748A479A00}" destId="{42D80751-092D-443D-952D-EAB8009C0E97}" srcOrd="2" destOrd="0" parTransId="{1B7EAA14-15BE-49C7-99A7-C4061E9F38E5}" sibTransId="{90964516-330F-4A83-BE5B-95EFED8C0682}"/>
    <dgm:cxn modelId="{A5C22B02-ACE0-49B5-9A7D-DFDC742B49B4}" type="presOf" srcId="{615B2905-16D7-432E-8658-5532333914FE}" destId="{CFA6EB1A-47C6-4F60-9D78-CF7F53CB5F26}" srcOrd="0" destOrd="0" presId="urn:microsoft.com/office/officeart/2005/8/layout/arrow2"/>
    <dgm:cxn modelId="{783F4380-4879-4830-9588-5F8D7ECBF144}" srcId="{EE93E3EA-4EE5-4361-95C5-A2748A479A00}" destId="{C108F06D-5BE3-49A3-8D7D-5D5C5241F3EE}" srcOrd="4" destOrd="0" parTransId="{9B42D4C9-5E08-45D9-A8A9-D15244C7EC2F}" sibTransId="{5F0CF644-8E22-4EA4-8927-6DF8A86BBD96}"/>
    <dgm:cxn modelId="{8CAEAEEA-1A0E-49D0-A35A-446FF355F2AA}" srcId="{EE93E3EA-4EE5-4361-95C5-A2748A479A00}" destId="{0CA60A3B-9C7A-4C7F-9243-697185984CD9}" srcOrd="0" destOrd="0" parTransId="{9E456195-C957-4215-B5FE-2F56B89F6406}" sibTransId="{0B2DC2ED-F4A8-42C8-8261-71A758CC6353}"/>
    <dgm:cxn modelId="{2E47999A-1D38-46A3-B826-5550A85643BC}" type="presOf" srcId="{EE93E3EA-4EE5-4361-95C5-A2748A479A00}" destId="{F90B1F83-9B49-43B1-861A-0BBAE751AAAE}" srcOrd="0" destOrd="0" presId="urn:microsoft.com/office/officeart/2005/8/layout/arrow2"/>
    <dgm:cxn modelId="{973078F7-B991-4764-B51C-73318235BE95}" type="presOf" srcId="{42D80751-092D-443D-952D-EAB8009C0E97}" destId="{F3377B4F-83C1-4E1D-A539-9274158F4A58}" srcOrd="0" destOrd="0" presId="urn:microsoft.com/office/officeart/2005/8/layout/arrow2"/>
    <dgm:cxn modelId="{95C4812E-8A1C-4FCB-B4FB-70528F0A5966}" srcId="{EE93E3EA-4EE5-4361-95C5-A2748A479A00}" destId="{615B2905-16D7-432E-8658-5532333914FE}" srcOrd="1" destOrd="0" parTransId="{E1220FF9-F608-4649-ABC8-EDEDE29EA1C3}" sibTransId="{C1EACFC7-8F1E-4261-9AC1-4D03DCEF371A}"/>
    <dgm:cxn modelId="{F1A7D9DD-A909-4DD9-A01E-5C820CBFA344}" type="presOf" srcId="{0CA60A3B-9C7A-4C7F-9243-697185984CD9}" destId="{295520AD-5BE4-418D-97FC-27FC761D725D}" srcOrd="0" destOrd="0" presId="urn:microsoft.com/office/officeart/2005/8/layout/arrow2"/>
    <dgm:cxn modelId="{12FEDE4F-6C36-4572-8C5F-B08A4C638D3A}" srcId="{EE93E3EA-4EE5-4361-95C5-A2748A479A00}" destId="{6CD74AE0-B1C3-48C3-9159-5A157524AAE0}" srcOrd="3" destOrd="0" parTransId="{874D425F-F751-4C7A-9618-C00D6A426159}" sibTransId="{A0E70744-7DBD-48B5-9763-B5BF5B5B2841}"/>
    <dgm:cxn modelId="{85321DBA-A354-47A8-92CF-D391C5B11B58}" type="presParOf" srcId="{F90B1F83-9B49-43B1-861A-0BBAE751AAAE}" destId="{AE99FBE9-F111-4CE7-A7D1-20552951C828}" srcOrd="0" destOrd="0" presId="urn:microsoft.com/office/officeart/2005/8/layout/arrow2"/>
    <dgm:cxn modelId="{1CE3DCD1-7EE3-4571-8E95-6E4DEDD7521B}" type="presParOf" srcId="{F90B1F83-9B49-43B1-861A-0BBAE751AAAE}" destId="{FDF5ED75-BAE1-4D9C-833C-D519849D861C}" srcOrd="1" destOrd="0" presId="urn:microsoft.com/office/officeart/2005/8/layout/arrow2"/>
    <dgm:cxn modelId="{DB5AFAF4-31E7-4752-9169-A4AA47FEFCB6}" type="presParOf" srcId="{FDF5ED75-BAE1-4D9C-833C-D519849D861C}" destId="{3DCB8A73-8D58-4015-BCCC-FFB846B3DD78}" srcOrd="0" destOrd="0" presId="urn:microsoft.com/office/officeart/2005/8/layout/arrow2"/>
    <dgm:cxn modelId="{F28C6855-ED84-4643-ADED-23E5E22F9D9C}" type="presParOf" srcId="{FDF5ED75-BAE1-4D9C-833C-D519849D861C}" destId="{295520AD-5BE4-418D-97FC-27FC761D725D}" srcOrd="1" destOrd="0" presId="urn:microsoft.com/office/officeart/2005/8/layout/arrow2"/>
    <dgm:cxn modelId="{91BE269B-DD3D-4F3C-BEC8-BB6328853F8C}" type="presParOf" srcId="{FDF5ED75-BAE1-4D9C-833C-D519849D861C}" destId="{CF1CE674-664B-451A-B968-33A65C19FDBF}" srcOrd="2" destOrd="0" presId="urn:microsoft.com/office/officeart/2005/8/layout/arrow2"/>
    <dgm:cxn modelId="{AC44B64E-5748-4CC5-B696-47DFE3BC9B02}" type="presParOf" srcId="{FDF5ED75-BAE1-4D9C-833C-D519849D861C}" destId="{CFA6EB1A-47C6-4F60-9D78-CF7F53CB5F26}" srcOrd="3" destOrd="0" presId="urn:microsoft.com/office/officeart/2005/8/layout/arrow2"/>
    <dgm:cxn modelId="{4BC34462-0AA1-4B21-9376-1FBC96CD3EB3}" type="presParOf" srcId="{FDF5ED75-BAE1-4D9C-833C-D519849D861C}" destId="{C7A71BEA-30EC-417B-B30B-ACC58CE7D71F}" srcOrd="4" destOrd="0" presId="urn:microsoft.com/office/officeart/2005/8/layout/arrow2"/>
    <dgm:cxn modelId="{2B92FC65-AE0D-4868-B8F3-92EB535F58AB}" type="presParOf" srcId="{FDF5ED75-BAE1-4D9C-833C-D519849D861C}" destId="{F3377B4F-83C1-4E1D-A539-9274158F4A58}" srcOrd="5" destOrd="0" presId="urn:microsoft.com/office/officeart/2005/8/layout/arrow2"/>
    <dgm:cxn modelId="{D63FB8C7-CE04-45A2-8A60-F7DFB4271732}" type="presParOf" srcId="{FDF5ED75-BAE1-4D9C-833C-D519849D861C}" destId="{701F5459-D8DF-4301-B918-BD09D54E5209}" srcOrd="6" destOrd="0" presId="urn:microsoft.com/office/officeart/2005/8/layout/arrow2"/>
    <dgm:cxn modelId="{42518799-5DBF-41DF-B217-8FB2ABEF8D93}" type="presParOf" srcId="{FDF5ED75-BAE1-4D9C-833C-D519849D861C}" destId="{669C6E3C-C438-40C1-B500-B4FBF697AE65}" srcOrd="7" destOrd="0" presId="urn:microsoft.com/office/officeart/2005/8/layout/arrow2"/>
    <dgm:cxn modelId="{1D2990D9-E360-4C39-BD8A-E6C343DEA86B}" type="presParOf" srcId="{FDF5ED75-BAE1-4D9C-833C-D519849D861C}" destId="{231EC58E-A467-433B-8ACB-4418D4A6E3D9}" srcOrd="8" destOrd="0" presId="urn:microsoft.com/office/officeart/2005/8/layout/arrow2"/>
    <dgm:cxn modelId="{4478BBB7-1ADC-4C95-833B-D22D40A10B11}" type="presParOf" srcId="{FDF5ED75-BAE1-4D9C-833C-D519849D861C}" destId="{720BB882-8290-4392-AD3D-86340611D8C5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9FBE9-F111-4CE7-A7D1-20552951C828}">
      <dsp:nvSpPr>
        <dsp:cNvPr id="0" name=""/>
        <dsp:cNvSpPr/>
      </dsp:nvSpPr>
      <dsp:spPr>
        <a:xfrm>
          <a:off x="0" y="0"/>
          <a:ext cx="8307315" cy="519207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B8A73-8D58-4015-BCCC-FFB846B3DD78}">
      <dsp:nvSpPr>
        <dsp:cNvPr id="0" name=""/>
        <dsp:cNvSpPr/>
      </dsp:nvSpPr>
      <dsp:spPr>
        <a:xfrm>
          <a:off x="792088" y="3960440"/>
          <a:ext cx="191068" cy="1910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520AD-5BE4-418D-97FC-27FC761D725D}">
      <dsp:nvSpPr>
        <dsp:cNvPr id="0" name=""/>
        <dsp:cNvSpPr/>
      </dsp:nvSpPr>
      <dsp:spPr>
        <a:xfrm>
          <a:off x="1008112" y="3816426"/>
          <a:ext cx="1305300" cy="1235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243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December 2014                                   </a:t>
          </a:r>
          <a:r>
            <a:rPr lang="en-GB" sz="2100" kern="1200" dirty="0" smtClean="0"/>
            <a:t>Board appointed</a:t>
          </a:r>
        </a:p>
      </dsp:txBody>
      <dsp:txXfrm>
        <a:off x="1008112" y="3816426"/>
        <a:ext cx="1305300" cy="1235713"/>
      </dsp:txXfrm>
    </dsp:sp>
    <dsp:sp modelId="{CF1CE674-664B-451A-B968-33A65C19FDBF}">
      <dsp:nvSpPr>
        <dsp:cNvPr id="0" name=""/>
        <dsp:cNvSpPr/>
      </dsp:nvSpPr>
      <dsp:spPr>
        <a:xfrm>
          <a:off x="1983349" y="2867062"/>
          <a:ext cx="299063" cy="2990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6EB1A-47C6-4F60-9D78-CF7F53CB5F26}">
      <dsp:nvSpPr>
        <dsp:cNvPr id="0" name=""/>
        <dsp:cNvSpPr/>
      </dsp:nvSpPr>
      <dsp:spPr>
        <a:xfrm>
          <a:off x="2232253" y="2880321"/>
          <a:ext cx="1556024" cy="2175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467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Jan 2015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Non-Ministerial Department</a:t>
          </a:r>
        </a:p>
      </dsp:txBody>
      <dsp:txXfrm>
        <a:off x="2232253" y="2880321"/>
        <a:ext cx="1556024" cy="2175478"/>
      </dsp:txXfrm>
    </dsp:sp>
    <dsp:sp modelId="{C7A71BEA-30EC-417B-B30B-ACC58CE7D71F}">
      <dsp:nvSpPr>
        <dsp:cNvPr id="0" name=""/>
        <dsp:cNvSpPr/>
      </dsp:nvSpPr>
      <dsp:spPr>
        <a:xfrm>
          <a:off x="3312520" y="2074751"/>
          <a:ext cx="398751" cy="398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77B4F-83C1-4E1D-A539-9274158F4A58}">
      <dsp:nvSpPr>
        <dsp:cNvPr id="0" name=""/>
        <dsp:cNvSpPr/>
      </dsp:nvSpPr>
      <dsp:spPr>
        <a:xfrm>
          <a:off x="3511895" y="2274127"/>
          <a:ext cx="1603311" cy="2917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290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Feb 2015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Guidance published</a:t>
          </a:r>
          <a:endParaRPr lang="en-GB" sz="2100" kern="1200" dirty="0"/>
        </a:p>
      </dsp:txBody>
      <dsp:txXfrm>
        <a:off x="3511895" y="2274127"/>
        <a:ext cx="1603311" cy="2917944"/>
      </dsp:txXfrm>
    </dsp:sp>
    <dsp:sp modelId="{701F5459-D8DF-4301-B918-BD09D54E5209}">
      <dsp:nvSpPr>
        <dsp:cNvPr id="0" name=""/>
        <dsp:cNvSpPr/>
      </dsp:nvSpPr>
      <dsp:spPr>
        <a:xfrm>
          <a:off x="4857680" y="1455856"/>
          <a:ext cx="515053" cy="5150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C6E3C-C438-40C1-B500-B4FBF697AE65}">
      <dsp:nvSpPr>
        <dsp:cNvPr id="0" name=""/>
        <dsp:cNvSpPr/>
      </dsp:nvSpPr>
      <dsp:spPr>
        <a:xfrm>
          <a:off x="5115207" y="1713383"/>
          <a:ext cx="1661463" cy="3478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16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Feb 2015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Sign-up for online portal and </a:t>
          </a:r>
          <a:r>
            <a:rPr lang="en-GB" sz="2100" kern="1200" dirty="0" err="1" smtClean="0"/>
            <a:t>SLfT</a:t>
          </a:r>
          <a:r>
            <a:rPr lang="en-GB" sz="2100" kern="1200" dirty="0" smtClean="0"/>
            <a:t> registration</a:t>
          </a:r>
        </a:p>
      </dsp:txBody>
      <dsp:txXfrm>
        <a:off x="5115207" y="1713383"/>
        <a:ext cx="1661463" cy="3478688"/>
      </dsp:txXfrm>
    </dsp:sp>
    <dsp:sp modelId="{231EC58E-A467-433B-8ACB-4418D4A6E3D9}">
      <dsp:nvSpPr>
        <dsp:cNvPr id="0" name=""/>
        <dsp:cNvSpPr/>
      </dsp:nvSpPr>
      <dsp:spPr>
        <a:xfrm>
          <a:off x="6448531" y="1042568"/>
          <a:ext cx="656277" cy="656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BB882-8290-4392-AD3D-86340611D8C5}">
      <dsp:nvSpPr>
        <dsp:cNvPr id="0" name=""/>
        <dsp:cNvSpPr/>
      </dsp:nvSpPr>
      <dsp:spPr>
        <a:xfrm>
          <a:off x="6776670" y="1370707"/>
          <a:ext cx="1661463" cy="3821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748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April 2015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Devolved taxes ‘go-live</a:t>
          </a:r>
          <a:r>
            <a:rPr lang="en-GB" sz="2900" kern="1200" dirty="0" smtClean="0"/>
            <a:t>’</a:t>
          </a:r>
          <a:endParaRPr lang="en-GB" sz="2900" kern="1200" dirty="0"/>
        </a:p>
      </dsp:txBody>
      <dsp:txXfrm>
        <a:off x="6776670" y="1370707"/>
        <a:ext cx="1661463" cy="3821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DA651-AF96-4C9E-8B55-6FE04FBB9344}" type="datetimeFigureOut">
              <a:rPr lang="en-GB" smtClean="0"/>
              <a:t>21/03/2015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1FAF9-9BD9-4605-8C79-45F91C190C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86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1FAF9-9BD9-4605-8C79-45F91C190C5E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17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8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7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43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8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84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10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95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85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23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29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022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60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15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230-A07B-4320-89DA-7B906C38E0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6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266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0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15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1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5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080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7909CD5-D049-42FD-BF60-DCE7992292D0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21/03/2015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8ECEF2C-ADBE-4F1F-838E-EA572F45039A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231" y="5301208"/>
            <a:ext cx="2993831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1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Scotland’s </a:t>
            </a:r>
            <a:r>
              <a:rPr lang="en-US" sz="4800" b="1" dirty="0" smtClean="0">
                <a:solidFill>
                  <a:srgbClr val="0070C0"/>
                </a:solidFill>
              </a:rPr>
              <a:t>new devolved </a:t>
            </a:r>
            <a:r>
              <a:rPr lang="en-US" sz="4800" b="1" dirty="0" smtClean="0">
                <a:solidFill>
                  <a:srgbClr val="0070C0"/>
                </a:solidFill>
              </a:rPr>
              <a:t>tax powers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Alison Cumming</a:t>
            </a:r>
          </a:p>
          <a:p>
            <a:r>
              <a:rPr lang="en-US" sz="2400" dirty="0" smtClean="0"/>
              <a:t>Head of Tax Policy, Scottish Government</a:t>
            </a:r>
          </a:p>
          <a:p>
            <a:r>
              <a:rPr lang="en-US" sz="2400" dirty="0" smtClean="0"/>
              <a:t>CIPF</a:t>
            </a:r>
            <a:r>
              <a:rPr lang="en-US" sz="2400" dirty="0" smtClean="0"/>
              <a:t>A Scotland Conference</a:t>
            </a:r>
            <a:r>
              <a:rPr lang="en-US" sz="2400" dirty="0" smtClean="0"/>
              <a:t>, 26 </a:t>
            </a:r>
            <a:r>
              <a:rPr lang="en-US" sz="2400" dirty="0" smtClean="0"/>
              <a:t>March 2015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kern="1400" dirty="0">
                <a:solidFill>
                  <a:srgbClr val="0070C0"/>
                </a:solidFill>
              </a:rPr>
              <a:t>Devolved and reserved revenue and expenditure</a:t>
            </a:r>
            <a:endParaRPr lang="en-GB" b="1" kern="1400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Revenue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Expenditure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04864"/>
            <a:ext cx="4413719" cy="2652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4414512" cy="265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1520" y="5157192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Source: Government Expenditure and Revenue Scotland (</a:t>
            </a:r>
            <a:r>
              <a:rPr lang="en-GB" sz="1600" i="1" dirty="0" err="1" smtClean="0"/>
              <a:t>GERS</a:t>
            </a:r>
            <a:r>
              <a:rPr lang="en-GB" sz="1600" i="1" dirty="0" smtClean="0"/>
              <a:t>) 2013-14 (March 2015)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5076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2400" cy="1500187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sz="4400" b="1" kern="1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Thank you</a:t>
            </a:r>
          </a:p>
          <a:p>
            <a:pPr algn="ctr">
              <a:spcBef>
                <a:spcPct val="0"/>
              </a:spcBef>
            </a:pPr>
            <a:endParaRPr lang="en-GB" sz="4400" b="1" kern="14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GB" sz="4400" b="1" kern="1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Any questions</a:t>
            </a:r>
            <a:r>
              <a:rPr lang="en-GB" sz="4400" b="1" kern="1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?</a:t>
            </a:r>
            <a:endParaRPr lang="en-GB" sz="4400" b="1" kern="1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98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600177"/>
              </p:ext>
            </p:extLst>
          </p:nvPr>
        </p:nvGraphicFramePr>
        <p:xfrm>
          <a:off x="251520" y="1052736"/>
          <a:ext cx="8640762" cy="51556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492"/>
                <a:gridCol w="5328270"/>
              </a:tblGrid>
              <a:tr h="36185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Taxes should be…</a:t>
                      </a:r>
                      <a:endParaRPr lang="en-GB" sz="1800" dirty="0"/>
                    </a:p>
                  </a:txBody>
                  <a:tcPr marL="91438" marR="91438" marT="45703" marB="4570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What Adam Smith said…</a:t>
                      </a:r>
                      <a:endParaRPr lang="en-GB" sz="1800" dirty="0"/>
                    </a:p>
                  </a:txBody>
                  <a:tcPr marL="91438" marR="91438" marT="45703" marB="45703"/>
                </a:tc>
              </a:tr>
              <a:tr h="146257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Certain</a:t>
                      </a:r>
                      <a:endParaRPr lang="en-GB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03" marB="45703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The tax which each individual is bound to pay ought to be certain, and not arbitrary. The </a:t>
                      </a:r>
                      <a:r>
                        <a:rPr lang="en-GB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time of payment</a:t>
                      </a:r>
                      <a:r>
                        <a:rPr lang="en-GB" sz="1600" dirty="0" smtClean="0"/>
                        <a:t>, the </a:t>
                      </a:r>
                      <a:r>
                        <a:rPr lang="en-GB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manner of payment</a:t>
                      </a:r>
                      <a:r>
                        <a:rPr lang="en-GB" sz="1600" dirty="0" smtClean="0"/>
                        <a:t>, the </a:t>
                      </a:r>
                      <a:r>
                        <a:rPr lang="en-GB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quantity to be paid</a:t>
                      </a:r>
                      <a:r>
                        <a:rPr lang="en-GB" sz="1600" dirty="0" smtClean="0"/>
                        <a:t>, ought all to be clear and plain to the contributor, and to every other person...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100" kern="1200" dirty="0" smtClean="0"/>
                        <a:t>The Wealth Of Nations, Book V Chapter II Pt II, p. 825, para. 4.</a:t>
                      </a:r>
                      <a:endParaRPr lang="en-GB" sz="11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03" marB="45703"/>
                </a:tc>
              </a:tr>
              <a:tr h="98006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Convenient</a:t>
                      </a:r>
                      <a:endParaRPr lang="en-GB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03" marB="4570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kern="1200" dirty="0" smtClean="0"/>
                        <a:t>Every tax ought to be levied at the </a:t>
                      </a:r>
                      <a:r>
                        <a:rPr lang="en-GB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r>
                        <a:rPr lang="en-GB" sz="1600" kern="1200" dirty="0" smtClean="0"/>
                        <a:t>, or in the </a:t>
                      </a:r>
                      <a:r>
                        <a:rPr lang="en-GB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manner</a:t>
                      </a:r>
                      <a:r>
                        <a:rPr lang="en-GB" sz="1600" kern="1200" dirty="0" smtClean="0"/>
                        <a:t>, in which it is most likely to be convenient for the contributor to pay...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100" kern="1200" dirty="0" smtClean="0"/>
                        <a:t>The Wealth Of Nations, Book V Chapter II Pt II, p. 826, para. 5.</a:t>
                      </a:r>
                      <a:endParaRPr lang="en-GB" sz="11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03" marB="45703"/>
                </a:tc>
              </a:tr>
              <a:tr h="122132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Efficient</a:t>
                      </a:r>
                      <a:endParaRPr lang="en-GB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03" marB="45703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Every tax ought to be so contrived as both to take out and to keep out of the pockets of the people </a:t>
                      </a:r>
                      <a:r>
                        <a:rPr lang="en-GB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 little as possible, over and above what it brings into the public treasury of the state</a:t>
                      </a:r>
                      <a:r>
                        <a:rPr lang="en-GB" sz="1600" dirty="0" smtClean="0"/>
                        <a:t>…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100" kern="1200" dirty="0" smtClean="0"/>
                        <a:t>The Wealth Of Nations, Book V Chapter II Pt II, p. 826, para. 6.</a:t>
                      </a:r>
                      <a:endParaRPr lang="en-GB" sz="11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03" marB="45703"/>
                </a:tc>
              </a:tr>
              <a:tr h="108674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Proportionate</a:t>
                      </a:r>
                      <a:r>
                        <a:rPr lang="en-GB" sz="1800" baseline="0" dirty="0" smtClean="0"/>
                        <a:t> to the taxpayer’s ability to pay</a:t>
                      </a:r>
                      <a:endParaRPr lang="en-GB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03" marB="45703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The subjects of every state ought to contribute towards the support of the government, as nearly as possible, </a:t>
                      </a:r>
                      <a:r>
                        <a:rPr lang="en-GB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proportion to their respective abilities</a:t>
                      </a:r>
                      <a:r>
                        <a:rPr lang="en-GB" sz="1600" dirty="0" smtClean="0"/>
                        <a:t>...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100" kern="1200" dirty="0" smtClean="0"/>
                        <a:t>The Wealth Of Nations, Book V Chapter II Pt II, v. ii, p. 825, para. 3.</a:t>
                      </a:r>
                      <a:endParaRPr lang="en-GB" sz="1800" dirty="0"/>
                    </a:p>
                  </a:txBody>
                  <a:tcPr marL="91438" marR="91438" marT="45703" marB="45703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Scottish approach to taxation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91815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Scotland Act 2012 – Overview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984500"/>
              </p:ext>
            </p:extLst>
          </p:nvPr>
        </p:nvGraphicFramePr>
        <p:xfrm>
          <a:off x="251520" y="908720"/>
          <a:ext cx="8640960" cy="53001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68352"/>
                <a:gridCol w="1224136"/>
                <a:gridCol w="4248472"/>
              </a:tblGrid>
              <a:tr h="47911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Measure</a:t>
                      </a:r>
                      <a:endParaRPr lang="en-GB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Start</a:t>
                      </a:r>
                      <a:endParaRPr lang="en-GB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Revenue estimate</a:t>
                      </a:r>
                      <a:r>
                        <a:rPr lang="en-GB" sz="1800" baseline="0" dirty="0" smtClean="0"/>
                        <a:t> (2015-16)</a:t>
                      </a:r>
                      <a:endParaRPr lang="en-GB" sz="1800" dirty="0"/>
                    </a:p>
                  </a:txBody>
                  <a:tcPr marT="45715" marB="45715"/>
                </a:tc>
              </a:tr>
              <a:tr h="8982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Replace Stamp Duty Land Tax with </a:t>
                      </a:r>
                      <a:r>
                        <a:rPr lang="en-GB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Land and Buildings Transaction Tax </a:t>
                      </a:r>
                      <a:r>
                        <a:rPr lang="en-GB" sz="1800" baseline="0" dirty="0" smtClean="0"/>
                        <a:t>(LBTT)</a:t>
                      </a:r>
                      <a:endParaRPr lang="en-GB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2015-16</a:t>
                      </a:r>
                      <a:endParaRPr lang="en-GB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c. £380m</a:t>
                      </a:r>
                      <a:endParaRPr lang="en-GB" sz="1800" dirty="0"/>
                    </a:p>
                  </a:txBody>
                  <a:tcPr marT="45715" marB="45715" anchor="ctr"/>
                </a:tc>
              </a:tr>
              <a:tr h="47911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Replace UK Landfill</a:t>
                      </a:r>
                      <a:r>
                        <a:rPr lang="en-GB" sz="1800" baseline="0" dirty="0" smtClean="0"/>
                        <a:t> Tax with </a:t>
                      </a:r>
                      <a:r>
                        <a:rPr lang="en-GB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Scottish Landfill Tax </a:t>
                      </a:r>
                      <a:r>
                        <a:rPr lang="en-GB" sz="1800" baseline="0" dirty="0" smtClean="0"/>
                        <a:t>(SLfT)</a:t>
                      </a:r>
                      <a:endParaRPr lang="en-GB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2015-16</a:t>
                      </a:r>
                      <a:endParaRPr lang="en-GB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c.</a:t>
                      </a:r>
                      <a:r>
                        <a:rPr lang="en-GB" sz="1800" baseline="0" dirty="0" smtClean="0"/>
                        <a:t> £117m</a:t>
                      </a:r>
                      <a:endParaRPr lang="en-GB" sz="1800" dirty="0"/>
                    </a:p>
                  </a:txBody>
                  <a:tcPr marT="45715" marB="45715" anchor="ctr"/>
                </a:tc>
              </a:tr>
              <a:tr h="628791"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Scottish Rate of Income Tax</a:t>
                      </a:r>
                      <a:endParaRPr lang="en-GB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2016-17</a:t>
                      </a:r>
                      <a:endParaRPr lang="en-GB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c.</a:t>
                      </a:r>
                      <a:r>
                        <a:rPr lang="en-GB" sz="1800" baseline="0" dirty="0" smtClean="0"/>
                        <a:t> £4.5 bn if rate set at 10p/£</a:t>
                      </a:r>
                      <a:endParaRPr lang="en-GB" sz="1800" dirty="0"/>
                    </a:p>
                  </a:txBody>
                  <a:tcPr marT="45715" marB="45715" anchor="ctr"/>
                </a:tc>
              </a:tr>
              <a:tr h="6287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Power to devolve more taxes</a:t>
                      </a:r>
                      <a:endParaRPr lang="en-GB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…</a:t>
                      </a:r>
                      <a:endParaRPr lang="en-GB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15" marB="45715" anchor="ctr"/>
                </a:tc>
              </a:tr>
              <a:tr h="6287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Capital borrowing</a:t>
                      </a:r>
                      <a:endParaRPr lang="en-GB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2015-16</a:t>
                      </a:r>
                      <a:endParaRPr lang="en-GB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Annual - 10%</a:t>
                      </a:r>
                      <a:r>
                        <a:rPr lang="en-GB" sz="1800" baseline="0" dirty="0" smtClean="0"/>
                        <a:t> of capital budget(£304m), Aggregate limit - </a:t>
                      </a:r>
                      <a:r>
                        <a:rPr lang="en-GB" sz="1800" dirty="0" smtClean="0"/>
                        <a:t>£2.2bn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</a:tr>
              <a:tr h="68444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Revenue borrowing</a:t>
                      </a:r>
                      <a:endParaRPr lang="en-GB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2015-16</a:t>
                      </a:r>
                      <a:endParaRPr lang="en-GB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Annual - £200m</a:t>
                      </a:r>
                    </a:p>
                    <a:p>
                      <a:pPr algn="ctr"/>
                      <a:r>
                        <a:rPr lang="en-GB" sz="1800" dirty="0" smtClean="0"/>
                        <a:t>Aggregate</a:t>
                      </a:r>
                      <a:r>
                        <a:rPr lang="en-GB" sz="1800" baseline="0" dirty="0" smtClean="0"/>
                        <a:t> - £500m</a:t>
                      </a:r>
                      <a:endParaRPr lang="en-GB" sz="1800" dirty="0"/>
                    </a:p>
                  </a:txBody>
                  <a:tcPr marT="45715" marB="45715" anchor="ctr"/>
                </a:tc>
              </a:tr>
              <a:tr h="68444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Block grant adjustment</a:t>
                      </a:r>
                      <a:endParaRPr lang="en-GB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2015-16; 2016-17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One-year</a:t>
                      </a:r>
                      <a:r>
                        <a:rPr lang="en-GB" sz="1800" baseline="0" dirty="0" smtClean="0"/>
                        <a:t> agreement for devolved taxes</a:t>
                      </a:r>
                    </a:p>
                    <a:p>
                      <a:pPr algn="ctr"/>
                      <a:r>
                        <a:rPr lang="en-GB" sz="1800" baseline="0" dirty="0" smtClean="0"/>
                        <a:t>Principles agreed for SRIT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910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en-GB" sz="4000" dirty="0">
                <a:solidFill>
                  <a:schemeClr val="accent1">
                    <a:lumMod val="50000"/>
                  </a:schemeClr>
                </a:solidFill>
              </a:rPr>
              <a:t>Land and Buildings Transaction 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Tax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5" y="1600200"/>
            <a:ext cx="3592409" cy="45259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295" y="1600200"/>
            <a:ext cx="3592409" cy="4525963"/>
          </a:xfrm>
        </p:spPr>
      </p:pic>
    </p:spTree>
    <p:extLst>
      <p:ext uri="{BB962C8B-B14F-4D97-AF65-F5344CB8AC3E}">
        <p14:creationId xmlns:p14="http://schemas.microsoft.com/office/powerpoint/2010/main" val="1309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65"/>
            <a:ext cx="8229600" cy="1143000"/>
          </a:xfrm>
        </p:spPr>
        <p:txBody>
          <a:bodyPr/>
          <a:lstStyle/>
          <a:p>
            <a:r>
              <a:rPr lang="en-GB" b="1" kern="1400" dirty="0">
                <a:solidFill>
                  <a:srgbClr val="8C6CD0"/>
                </a:solidFill>
              </a:rPr>
              <a:t>Revenue Scotland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378007"/>
              </p:ext>
            </p:extLst>
          </p:nvPr>
        </p:nvGraphicFramePr>
        <p:xfrm>
          <a:off x="251520" y="764704"/>
          <a:ext cx="8568952" cy="519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680" y="853996"/>
            <a:ext cx="576064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600" b="1" dirty="0">
              <a:solidFill>
                <a:srgbClr val="0067C1"/>
              </a:solidFill>
              <a:latin typeface="Calibri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2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425575"/>
          </a:xfrm>
        </p:spPr>
        <p:txBody>
          <a:bodyPr>
            <a:noAutofit/>
          </a:bodyPr>
          <a:lstStyle/>
          <a:p>
            <a:r>
              <a:rPr lang="en-GB" b="1" kern="1400" dirty="0">
                <a:solidFill>
                  <a:srgbClr val="0070C0"/>
                </a:solidFill>
              </a:rPr>
              <a:t>Scottish rate of income tax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19250" y="4076700"/>
            <a:ext cx="1152525" cy="11525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95738" y="2924175"/>
            <a:ext cx="1152525" cy="23050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588124" y="2420938"/>
            <a:ext cx="1152525" cy="280828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55650" y="3567113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The Scottish Basic Rate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987675" y="23495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The Scottish Higher Rate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543260" y="1910557"/>
            <a:ext cx="324225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The Scottish Additional Rate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1619250" y="4076700"/>
            <a:ext cx="1152525" cy="5762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6588124" y="2407599"/>
            <a:ext cx="1152525" cy="5762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3995738" y="2924175"/>
            <a:ext cx="1152525" cy="57626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6" name="Rectangle 15"/>
          <p:cNvSpPr>
            <a:spLocks noChangeArrowheads="1"/>
          </p:cNvSpPr>
          <p:nvPr/>
        </p:nvSpPr>
        <p:spPr bwMode="auto">
          <a:xfrm>
            <a:off x="791368" y="1989138"/>
            <a:ext cx="1152525" cy="5762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287040" y="3103563"/>
            <a:ext cx="266442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2000" b="1" dirty="0">
                <a:solidFill>
                  <a:schemeClr val="accent2"/>
                </a:solidFill>
              </a:rPr>
              <a:t>The Scottish Rate</a:t>
            </a:r>
          </a:p>
        </p:txBody>
      </p:sp>
      <p:sp>
        <p:nvSpPr>
          <p:cNvPr id="11278" name="AutoShape 17"/>
          <p:cNvSpPr>
            <a:spLocks noChangeArrowheads="1"/>
          </p:cNvSpPr>
          <p:nvPr/>
        </p:nvSpPr>
        <p:spPr bwMode="auto">
          <a:xfrm>
            <a:off x="1116012" y="2349500"/>
            <a:ext cx="503238" cy="719138"/>
          </a:xfrm>
          <a:prstGeom prst="upArrow">
            <a:avLst>
              <a:gd name="adj1" fmla="val 50000"/>
              <a:gd name="adj2" fmla="val 35726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7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kern="1400" dirty="0">
                <a:solidFill>
                  <a:srgbClr val="0070C0"/>
                </a:solidFill>
              </a:rPr>
              <a:t>Scottish rate of income tax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540" y="1268760"/>
            <a:ext cx="878497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All rates (basic, higher, additional) reduced by 10p for Scottish taxpayers</a:t>
            </a: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Scottish Parliament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sets rate each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year by resolution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set at 10p, Scottish taxpayers will pay the same tax as others in the UK Scottish rate income tax revenue goes to Scottish Government – block grant funding from UK reduced by tax take from 10p reduction</a:t>
            </a: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Tax on dividend and savings income not included</a:t>
            </a: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April 2016 start date</a:t>
            </a: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UK Government responsible for wider income tax structure</a:t>
            </a: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HMRC still administers and collects</a:t>
            </a: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Scottish Government pays for HMRC costs of implementing and running the Scottish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rate</a:t>
            </a: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Gift aid applied at UK rate</a:t>
            </a:r>
          </a:p>
          <a:p>
            <a:pPr lvl="1" indent="-342900">
              <a:lnSpc>
                <a:spcPct val="125000"/>
              </a:lnSpc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Pensions relief paid at Scottish basic rate 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5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kern="1400" dirty="0">
                <a:solidFill>
                  <a:srgbClr val="0070C0"/>
                </a:solidFill>
              </a:rPr>
              <a:t>Devolved taxation – post-Smith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388673"/>
              </p:ext>
            </p:extLst>
          </p:nvPr>
        </p:nvGraphicFramePr>
        <p:xfrm>
          <a:off x="467544" y="1196752"/>
          <a:ext cx="8229600" cy="4759960"/>
        </p:xfrm>
        <a:graphic>
          <a:graphicData uri="http://schemas.openxmlformats.org/drawingml/2006/table">
            <a:tbl>
              <a:tblPr firstRow="1" bandCol="1">
                <a:tableStyleId>{284E427A-3D55-4303-BF80-6455036E1DE7}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Scotland Act 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Smith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Devolved taxes</a:t>
                      </a:r>
                    </a:p>
                    <a:p>
                      <a:endParaRPr lang="en-GB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dirty="0" smtClean="0"/>
                        <a:t>Land and Buildings</a:t>
                      </a:r>
                      <a:r>
                        <a:rPr lang="en-GB" baseline="0" dirty="0" smtClean="0"/>
                        <a:t> Transaction Tax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baseline="0" dirty="0" smtClean="0"/>
                        <a:t>Scottish Landfill Tax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dirty="0" smtClean="0"/>
                        <a:t>Scottish Air Passenger</a:t>
                      </a:r>
                      <a:r>
                        <a:rPr lang="en-GB" baseline="0" dirty="0" smtClean="0"/>
                        <a:t> Duty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baseline="0" dirty="0" smtClean="0"/>
                        <a:t>Scottish Aggregates Levy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Partial</a:t>
                      </a:r>
                      <a:r>
                        <a:rPr lang="en-GB" baseline="0" dirty="0" smtClean="0"/>
                        <a:t> devolution / </a:t>
                      </a:r>
                    </a:p>
                    <a:p>
                      <a:r>
                        <a:rPr lang="en-GB" baseline="0" dirty="0" smtClean="0"/>
                        <a:t>Shared taxes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dirty="0" smtClean="0"/>
                        <a:t>Scottish</a:t>
                      </a:r>
                      <a:r>
                        <a:rPr lang="en-GB" baseline="0" dirty="0" smtClean="0"/>
                        <a:t> rate of income tax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dirty="0" smtClean="0"/>
                        <a:t>Income tax rates and thresholds (NSND)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Assigned revenues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dirty="0" smtClean="0"/>
                        <a:t>VAT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10 pence of standard rate of VAT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2.5 pence</a:t>
                      </a:r>
                      <a:r>
                        <a:rPr lang="en-GB" baseline="0" dirty="0" smtClean="0"/>
                        <a:t> of reduced rate of VAT</a:t>
                      </a:r>
                    </a:p>
                    <a:p>
                      <a:pPr marL="457200" lvl="1" indent="0">
                        <a:buFont typeface="Arial" pitchFamily="34" charset="0"/>
                        <a:buNone/>
                      </a:pPr>
                      <a:r>
                        <a:rPr lang="en-GB" baseline="0" dirty="0" smtClean="0"/>
                        <a:t>(But no powers to set the rate)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6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kern="1400" dirty="0">
                <a:solidFill>
                  <a:srgbClr val="0070C0"/>
                </a:solidFill>
              </a:rPr>
              <a:t>Devolved taxes – Forward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UK Government Command Paper </a:t>
            </a:r>
            <a:r>
              <a:rPr lang="en-GB" i="1" dirty="0" smtClean="0">
                <a:solidFill>
                  <a:srgbClr val="0070C0"/>
                </a:solidFill>
              </a:rPr>
              <a:t>Scotland in the United Kingdom: An enduring settlement</a:t>
            </a:r>
            <a:r>
              <a:rPr lang="en-GB" dirty="0" smtClean="0"/>
              <a:t>, including draft legislative clauses, published on 22 January 2015 and subject to consultation</a:t>
            </a:r>
          </a:p>
          <a:p>
            <a:r>
              <a:rPr lang="en-GB" dirty="0" smtClean="0"/>
              <a:t>UK Government to set timetable for further devolution – matter for incoming administration after the General Election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0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ottish Government Whi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Scottish Government White</Template>
  <TotalTime>545</TotalTime>
  <Words>712</Words>
  <Application>Microsoft Office PowerPoint</Application>
  <PresentationFormat>On-screen Show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Scottish Government White</vt:lpstr>
      <vt:lpstr>Office Theme</vt:lpstr>
      <vt:lpstr>Scotland’s new devolved tax powers</vt:lpstr>
      <vt:lpstr>PowerPoint Presentation</vt:lpstr>
      <vt:lpstr>Scotland Act 2012 – Overview </vt:lpstr>
      <vt:lpstr>Land and Buildings Transaction Tax</vt:lpstr>
      <vt:lpstr>Revenue Scotland</vt:lpstr>
      <vt:lpstr>Scottish rate of income tax</vt:lpstr>
      <vt:lpstr>Scottish rate of income tax</vt:lpstr>
      <vt:lpstr>Devolved taxation – post-Smith</vt:lpstr>
      <vt:lpstr>Devolved taxes – Forward look</vt:lpstr>
      <vt:lpstr>Devolved and reserved revenue and expenditure</vt:lpstr>
      <vt:lpstr>PowerPoint Presentation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Scotland’s devolved taxes</dc:title>
  <dc:creator>u414570</dc:creator>
  <cp:lastModifiedBy>u414570</cp:lastModifiedBy>
  <cp:revision>20</cp:revision>
  <dcterms:created xsi:type="dcterms:W3CDTF">2015-03-05T13:51:18Z</dcterms:created>
  <dcterms:modified xsi:type="dcterms:W3CDTF">2015-03-21T16:59:04Z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A10679026</vt:lpwstr>
  </property>
  <property fmtid="{D5CDD505-2E9C-101B-9397-08002B2CF9AE}" pid="4" name="Objective-Title">
    <vt:lpwstr>Presentation - CIPFA Scotland conference - 26 March 2015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2015-03-21T16:47:25Z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2015-03-21T16:59:09Z</vt:filetime>
  </property>
  <property fmtid="{D5CDD505-2E9C-101B-9397-08002B2CF9AE}" pid="10" name="Objective-ModificationStamp">
    <vt:filetime>2015-03-21T16:59:11Z</vt:filetime>
  </property>
  <property fmtid="{D5CDD505-2E9C-101B-9397-08002B2CF9AE}" pid="11" name="Objective-Owner">
    <vt:lpwstr>Cumming, Alison A (U414570)</vt:lpwstr>
  </property>
  <property fmtid="{D5CDD505-2E9C-101B-9397-08002B2CF9AE}" pid="12" name="Objective-Path">
    <vt:lpwstr>Objective Global Folder:SG File Plan:Administration:Administration of DG Finance Units:Fiscal Responsibility: Administration 2014:Fiscal Responsibility Division - Presentations:</vt:lpwstr>
  </property>
  <property fmtid="{D5CDD505-2E9C-101B-9397-08002B2CF9AE}" pid="13" name="Objective-Parent">
    <vt:lpwstr>Fiscal Responsibility Division - Presentations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2</vt:i4>
  </property>
  <property fmtid="{D5CDD505-2E9C-101B-9397-08002B2CF9AE}" pid="17" name="Objective-VersionComment">
    <vt:lpwstr>Version 2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Not Protectively Marked]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