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Masters/slideMaster19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9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46" r:id="rId2"/>
    <p:sldMasterId id="2147483924" r:id="rId3"/>
    <p:sldMasterId id="2147484300" r:id="rId4"/>
    <p:sldMasterId id="2147484302" r:id="rId5"/>
    <p:sldMasterId id="2147484304" r:id="rId6"/>
    <p:sldMasterId id="2147484306" r:id="rId7"/>
    <p:sldMasterId id="2147484308" r:id="rId8"/>
    <p:sldMasterId id="2147484310" r:id="rId9"/>
    <p:sldMasterId id="2147484312" r:id="rId10"/>
    <p:sldMasterId id="2147484314" r:id="rId11"/>
    <p:sldMasterId id="2147484316" r:id="rId12"/>
    <p:sldMasterId id="2147484318" r:id="rId13"/>
    <p:sldMasterId id="2147484320" r:id="rId14"/>
    <p:sldMasterId id="2147484322" r:id="rId15"/>
    <p:sldMasterId id="2147484324" r:id="rId16"/>
    <p:sldMasterId id="2147484326" r:id="rId17"/>
    <p:sldMasterId id="2147484328" r:id="rId18"/>
    <p:sldMasterId id="2147484330" r:id="rId19"/>
    <p:sldMasterId id="2147484332" r:id="rId20"/>
    <p:sldMasterId id="2147484334" r:id="rId21"/>
    <p:sldMasterId id="2147484336" r:id="rId22"/>
    <p:sldMasterId id="2147484641" r:id="rId23"/>
    <p:sldMasterId id="2147484812" r:id="rId24"/>
    <p:sldMasterId id="2147485207" r:id="rId25"/>
    <p:sldMasterId id="2147485250" r:id="rId26"/>
    <p:sldMasterId id="2147485388" r:id="rId27"/>
    <p:sldMasterId id="2147485455" r:id="rId28"/>
  </p:sldMasterIdLst>
  <p:notesMasterIdLst>
    <p:notesMasterId r:id="rId43"/>
  </p:notesMasterIdLst>
  <p:handoutMasterIdLst>
    <p:handoutMasterId r:id="rId44"/>
  </p:handoutMasterIdLst>
  <p:sldIdLst>
    <p:sldId id="1165" r:id="rId29"/>
    <p:sldId id="1170" r:id="rId30"/>
    <p:sldId id="1171" r:id="rId31"/>
    <p:sldId id="1172" r:id="rId32"/>
    <p:sldId id="1173" r:id="rId33"/>
    <p:sldId id="1177" r:id="rId34"/>
    <p:sldId id="1178" r:id="rId35"/>
    <p:sldId id="1176" r:id="rId36"/>
    <p:sldId id="1175" r:id="rId37"/>
    <p:sldId id="1174" r:id="rId38"/>
    <p:sldId id="1179" r:id="rId39"/>
    <p:sldId id="1180" r:id="rId40"/>
    <p:sldId id="1181" r:id="rId41"/>
    <p:sldId id="1169" r:id="rId42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8933"/>
    <a:srgbClr val="FFFF99"/>
    <a:srgbClr val="CCFFCC"/>
    <a:srgbClr val="58595B"/>
    <a:srgbClr val="C5BCC2"/>
    <a:srgbClr val="92838C"/>
    <a:srgbClr val="5AAE41"/>
    <a:srgbClr val="00B0E8"/>
    <a:srgbClr val="CA3E96"/>
    <a:srgbClr val="FBB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>
      <p:cViewPr>
        <p:scale>
          <a:sx n="104" d="100"/>
          <a:sy n="104" d="100"/>
        </p:scale>
        <p:origin x="-162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t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pPr>
              <a:defRPr/>
            </a:pPr>
            <a:fld id="{A6AAF096-05D0-4E4F-B648-C520A5C5CB4E}" type="datetimeFigureOut">
              <a:rPr lang="en-GB"/>
              <a:pPr>
                <a:defRPr/>
              </a:pPr>
              <a:t>27/03/2015</a:t>
            </a:fld>
            <a:endParaRPr lang="en-GB"/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b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pPr>
              <a:defRPr/>
            </a:pPr>
            <a:fld id="{8BE9356E-1448-43A6-BF1E-E0994938C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2481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t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pPr>
              <a:defRPr/>
            </a:pPr>
            <a:fld id="{231AE3ED-B51B-44D9-837F-894BB6E63E5A}" type="datetimeFigureOut">
              <a:rPr lang="en-US"/>
              <a:pPr>
                <a:defRPr/>
              </a:pPr>
              <a:t>3/27/2015</a:t>
            </a:fld>
            <a:endParaRPr lang="en-US"/>
          </a:p>
        </p:txBody>
      </p:sp>
      <p:sp>
        <p:nvSpPr>
          <p:cNvPr id="279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b" anchorCtr="0" compatLnSpc="1">
            <a:prstTxWarp prst="textNoShape">
              <a:avLst/>
            </a:prstTxWarp>
          </a:bodyPr>
          <a:lstStyle>
            <a:lvl1pPr algn="l" defTabSz="95091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68" tIns="47534" rIns="95068" bIns="47534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pPr>
              <a:defRPr/>
            </a:pPr>
            <a:fld id="{23177845-8E67-4443-AD55-A677FE8CF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269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S PPT_Talkbook_Backgrounds UK opa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hidden">
          <a:xfrm>
            <a:off x="0" y="2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ta descip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">
          <a:xfrm>
            <a:off x="401638" y="6465890"/>
            <a:ext cx="1719262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Whi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">
          <a:xfrm>
            <a:off x="381004" y="365125"/>
            <a:ext cx="887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43200" y="1666878"/>
            <a:ext cx="6216650" cy="917575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743200" y="2670177"/>
            <a:ext cx="6216650" cy="655639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6432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5E22-75ED-456D-990B-54BDF8391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66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9527"/>
            <a:ext cx="2159000" cy="6297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9527"/>
            <a:ext cx="6324600" cy="6297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08FC-49BB-4F27-B73C-F0EF87DB1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984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2"/>
            <a:ext cx="7772400" cy="749300"/>
          </a:xfr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2392348" cy="61277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5F9CEF6-0506-4503-AB84-090CB12AD0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6438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33"/>
            <a:ext cx="7772400" cy="14704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905"/>
            <a:ext cx="6400800" cy="175319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E88D80-3173-4F2D-BA19-7FFBA5EE5213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FC2CC2C-FED8-4634-800A-4B88C5B0DB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935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07AB48-9575-49F1-B32E-A3BFFEA3EB80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01D0AEB-0D69-46E7-822B-60DB294E8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151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804"/>
            <a:ext cx="7772400" cy="136177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614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65595B-37DA-4213-A0DB-F3E69E4CEA96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15A8115-D257-4BA2-A586-80B824DEB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357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94" y="2205633"/>
            <a:ext cx="3241675" cy="3384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633"/>
            <a:ext cx="3243262" cy="3384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96DC7F-CE5C-4E20-840E-5F067C3A50D7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B5723E7-6943-4D4B-8760-F789BB908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369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33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23"/>
            <a:ext cx="4040188" cy="6399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381"/>
            <a:ext cx="4040188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423"/>
            <a:ext cx="4041775" cy="6399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381"/>
            <a:ext cx="4041775" cy="3951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EDE0E9-1753-4070-BF13-FD71F3B2FF05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752E91D-B879-4F7A-BC5C-D8E35E53C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8070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6E5739-3BAD-4AE4-A22B-A34618C5B634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14192A3-1744-4799-8781-AA119D4E4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697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6A38C3-A550-49F7-A127-1C37272646B2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C4806C2-5EC4-4461-B1F9-257C280B43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424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C56-4FAD-41D3-AF45-C3058DC10D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960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2361"/>
            <a:ext cx="3008313" cy="1162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2357"/>
            <a:ext cx="5111750" cy="5853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47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426B35-23FC-49C0-8DBB-1C1C83059B26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92B2EE0-A17D-4098-95A5-7B5852962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896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197"/>
            <a:ext cx="5486400" cy="5655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172"/>
            <a:ext cx="5486400" cy="4115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6746"/>
            <a:ext cx="5486400" cy="8051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C25649-AFE5-4864-A0A0-FF7CA7E360DA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B94BC35-BB3F-4BAE-AA60-FE8465B56F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66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1D422EF-C15F-4828-9DCD-062470D3C68E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7B571EB-062C-44ED-8E37-6A701A6CB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888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70" y="1278439"/>
            <a:ext cx="1658937" cy="43115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97" y="1278439"/>
            <a:ext cx="4829175" cy="43115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23AD3-342B-4350-A65D-C3A4C4E0B106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B131ED1-7084-4149-8292-7DF78DE14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0116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638E-53C2-4F8B-A9A2-6BCB2764FB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45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39E91-B2A5-4BC3-9886-4CEAE5410D3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449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A1AF-FF6E-4532-BB63-2A19FC6D7A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183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852737"/>
            <a:ext cx="4032250" cy="3346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4" y="2852737"/>
            <a:ext cx="4033837" cy="3346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69519-4D68-4CE1-BED4-9FF47080949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50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C2CE-A203-4109-9364-1D09D38F49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71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A42B-3B60-4461-93AB-417C0E0578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62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ED07-2266-43F6-A681-DA37D3B967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5500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0FDC3-895B-447D-9453-667B01FF85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356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D1D41-3801-46AF-B287-8870956515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37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5F956-6642-48A9-84C9-8FE2E66E48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860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2F24-DDBB-4500-B75C-CC1660B38F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215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28776"/>
            <a:ext cx="2057400" cy="457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628776"/>
            <a:ext cx="6019800" cy="457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2F80B-06DD-48B2-BD27-B2A4EE7D02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596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0F81-0C3F-40D6-974B-F03B4C5B92AE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10A4-4BDE-48AF-A4BB-A73D3E11BAF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68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D242-F38C-4B6E-A193-527B7A03B089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DB21-E456-4536-88D5-F772D3A263AD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244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629A-6E12-46D2-9D0A-605D9CAB7519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FBCB-8064-4CD8-946E-1EB833E66B1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609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92" y="2205039"/>
            <a:ext cx="3241675" cy="3384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9"/>
            <a:ext cx="3243262" cy="3384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45065-FC07-4C2E-872B-1C260306D681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C4AD-463F-4705-80BB-B2A4AD258C89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877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480F-C1FD-442F-8916-A00A299B85D8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5147-2623-46B6-A64E-C22CE8DA94BE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9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268415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8415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5DCF-BBC0-4F98-BE68-FA266819E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2530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E978-8D9C-450C-BDBA-1C04DBC19F62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D93B-CD63-4ED5-AC62-FB655CDCF293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036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49EB-7BFF-4A99-870D-760642051B51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D10B-B440-47D6-80F8-A051BB9E2DEC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016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7E04-0AC2-43BE-8B65-A024255ADBE5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FB1A-E179-4E33-BB05-150B27CCC34F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761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33FB-FA0C-401A-94F4-861D43DCF39A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789F-0E7E-45E6-8BCE-0B6BA125FD46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882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E8D1C-F127-459F-8B07-A26BEA1F456A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D4B3E-CAAE-4594-9CAD-0ABBF8186D20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375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7" y="1277937"/>
            <a:ext cx="1658937" cy="43116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92" y="1277937"/>
            <a:ext cx="4829175" cy="43116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6E9A-9CCC-41DE-952D-6DA14475FA81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67AB-885A-4D45-B778-18189F82FFAD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473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834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15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87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8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B914-9590-43A9-820E-82C1CB32EE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2472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620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4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370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45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130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815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498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96" y="598866"/>
            <a:ext cx="6387973" cy="808038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96" y="1457705"/>
            <a:ext cx="6387973" cy="579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>
          <a:xfrm>
            <a:off x="2277398" y="2085484"/>
            <a:ext cx="2800282" cy="315912"/>
          </a:xfrm>
        </p:spPr>
        <p:txBody>
          <a:bodyPr wrap="none" anchor="ctr" anchorCtr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AutoShape 89"/>
          <p:cNvSpPr>
            <a:spLocks noChangeAspect="1" noChangeArrowheads="1"/>
          </p:cNvSpPr>
          <p:nvPr userDrawn="1"/>
        </p:nvSpPr>
        <p:spPr bwMode="gray">
          <a:xfrm rot="5400000">
            <a:off x="478759" y="3924773"/>
            <a:ext cx="1314453" cy="2286258"/>
          </a:xfrm>
          <a:custGeom>
            <a:avLst/>
            <a:gdLst>
              <a:gd name="connsiteX0" fmla="*/ 0 w 3313112"/>
              <a:gd name="connsiteY0" fmla="*/ 2279114 h 2279114"/>
              <a:gd name="connsiteX1" fmla="*/ 2509749 w 3313112"/>
              <a:gd name="connsiteY1" fmla="*/ 0 h 2279114"/>
              <a:gd name="connsiteX2" fmla="*/ 3313112 w 3313112"/>
              <a:gd name="connsiteY2" fmla="*/ 2279114 h 2279114"/>
              <a:gd name="connsiteX3" fmla="*/ 0 w 3313112"/>
              <a:gd name="connsiteY3" fmla="*/ 2279114 h 2279114"/>
              <a:gd name="connsiteX0" fmla="*/ 0 w 919162"/>
              <a:gd name="connsiteY0" fmla="*/ 2209264 h 2279114"/>
              <a:gd name="connsiteX1" fmla="*/ 115799 w 919162"/>
              <a:gd name="connsiteY1" fmla="*/ 0 h 2279114"/>
              <a:gd name="connsiteX2" fmla="*/ 919162 w 919162"/>
              <a:gd name="connsiteY2" fmla="*/ 2279114 h 2279114"/>
              <a:gd name="connsiteX3" fmla="*/ 0 w 919162"/>
              <a:gd name="connsiteY3" fmla="*/ 2209264 h 2279114"/>
              <a:gd name="connsiteX0" fmla="*/ 0 w 1283493"/>
              <a:gd name="connsiteY0" fmla="*/ 2278320 h 2279114"/>
              <a:gd name="connsiteX1" fmla="*/ 480130 w 1283493"/>
              <a:gd name="connsiteY1" fmla="*/ 0 h 2279114"/>
              <a:gd name="connsiteX2" fmla="*/ 1283493 w 1283493"/>
              <a:gd name="connsiteY2" fmla="*/ 2279114 h 2279114"/>
              <a:gd name="connsiteX3" fmla="*/ 0 w 1283493"/>
              <a:gd name="connsiteY3" fmla="*/ 2278320 h 2279114"/>
              <a:gd name="connsiteX0" fmla="*/ 0 w 1309690"/>
              <a:gd name="connsiteY0" fmla="*/ 2278320 h 2286258"/>
              <a:gd name="connsiteX1" fmla="*/ 480130 w 1309690"/>
              <a:gd name="connsiteY1" fmla="*/ 0 h 2286258"/>
              <a:gd name="connsiteX2" fmla="*/ 1309690 w 1309690"/>
              <a:gd name="connsiteY2" fmla="*/ 2286258 h 2286258"/>
              <a:gd name="connsiteX3" fmla="*/ 0 w 1309690"/>
              <a:gd name="connsiteY3" fmla="*/ 2278320 h 2286258"/>
              <a:gd name="connsiteX0" fmla="*/ 0 w 1312072"/>
              <a:gd name="connsiteY0" fmla="*/ 2280701 h 2286258"/>
              <a:gd name="connsiteX1" fmla="*/ 482512 w 1312072"/>
              <a:gd name="connsiteY1" fmla="*/ 0 h 2286258"/>
              <a:gd name="connsiteX2" fmla="*/ 1312072 w 1312072"/>
              <a:gd name="connsiteY2" fmla="*/ 2286258 h 2286258"/>
              <a:gd name="connsiteX3" fmla="*/ 0 w 1312072"/>
              <a:gd name="connsiteY3" fmla="*/ 2280701 h 2286258"/>
              <a:gd name="connsiteX0" fmla="*/ 0 w 1314453"/>
              <a:gd name="connsiteY0" fmla="*/ 2283082 h 2286258"/>
              <a:gd name="connsiteX1" fmla="*/ 484893 w 1314453"/>
              <a:gd name="connsiteY1" fmla="*/ 0 h 2286258"/>
              <a:gd name="connsiteX2" fmla="*/ 1314453 w 1314453"/>
              <a:gd name="connsiteY2" fmla="*/ 2286258 h 2286258"/>
              <a:gd name="connsiteX3" fmla="*/ 0 w 1314453"/>
              <a:gd name="connsiteY3" fmla="*/ 2283082 h 228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3" h="2286258">
                <a:moveTo>
                  <a:pt x="0" y="2283082"/>
                </a:moveTo>
                <a:lnTo>
                  <a:pt x="484893" y="0"/>
                </a:lnTo>
                <a:lnTo>
                  <a:pt x="1314453" y="2286258"/>
                </a:lnTo>
                <a:lnTo>
                  <a:pt x="0" y="2283082"/>
                </a:lnTo>
                <a:close/>
              </a:path>
            </a:pathLst>
          </a:cu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gray">
          <a:xfrm>
            <a:off x="2279115" y="2403072"/>
            <a:ext cx="6864885" cy="249308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3074" name="Picture 2" descr="C:\Users\x81870\Desktop\EY_Logo2_grey_CMYK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49263"/>
            <a:ext cx="982022" cy="7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200"/>
              </a:spcAft>
              <a:buClr>
                <a:srgbClr val="FFD200"/>
              </a:buClr>
              <a:buSzPct val="70000"/>
            </a:pPr>
            <a:r>
              <a:rPr lang="en-US" sz="1200" b="1" dirty="0" smtClean="0">
                <a:solidFill>
                  <a:srgbClr val="808080"/>
                </a:solidFill>
                <a:latin typeface="Arial"/>
              </a:rPr>
              <a:t>About color themes</a:t>
            </a:r>
          </a:p>
          <a:p>
            <a:pPr marL="347663" algn="l" fontAlgn="auto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rgbClr val="808080"/>
                </a:solidFill>
                <a:latin typeface="Arial"/>
              </a:rPr>
              <a:t>Choose the appropriate design theme for your presentation. </a:t>
            </a:r>
            <a:r>
              <a:rPr lang="en-US" sz="1000" dirty="0" smtClean="0">
                <a:solidFill>
                  <a:srgbClr val="808080"/>
                </a:solidFill>
                <a:latin typeface="Arial"/>
              </a:rPr>
              <a:t>The first two options on the design tab are correct EY themes, these two are the only ones that should be used. (1) dark backgrounds for onscreen; (2) light backgrounds for handouts.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47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96" y="598866"/>
            <a:ext cx="6387973" cy="808038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96" y="1457705"/>
            <a:ext cx="6387973" cy="579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>
          <a:xfrm>
            <a:off x="2277398" y="2085484"/>
            <a:ext cx="2800282" cy="315912"/>
          </a:xfrm>
        </p:spPr>
        <p:txBody>
          <a:bodyPr wrap="none" anchor="ctr" anchorCtr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AutoShape 89"/>
          <p:cNvSpPr>
            <a:spLocks noChangeAspect="1" noChangeArrowheads="1"/>
          </p:cNvSpPr>
          <p:nvPr userDrawn="1"/>
        </p:nvSpPr>
        <p:spPr bwMode="gray">
          <a:xfrm rot="5400000">
            <a:off x="478759" y="3924773"/>
            <a:ext cx="1314453" cy="2286258"/>
          </a:xfrm>
          <a:custGeom>
            <a:avLst/>
            <a:gdLst>
              <a:gd name="connsiteX0" fmla="*/ 0 w 3313112"/>
              <a:gd name="connsiteY0" fmla="*/ 2279114 h 2279114"/>
              <a:gd name="connsiteX1" fmla="*/ 2509749 w 3313112"/>
              <a:gd name="connsiteY1" fmla="*/ 0 h 2279114"/>
              <a:gd name="connsiteX2" fmla="*/ 3313112 w 3313112"/>
              <a:gd name="connsiteY2" fmla="*/ 2279114 h 2279114"/>
              <a:gd name="connsiteX3" fmla="*/ 0 w 3313112"/>
              <a:gd name="connsiteY3" fmla="*/ 2279114 h 2279114"/>
              <a:gd name="connsiteX0" fmla="*/ 0 w 919162"/>
              <a:gd name="connsiteY0" fmla="*/ 2209264 h 2279114"/>
              <a:gd name="connsiteX1" fmla="*/ 115799 w 919162"/>
              <a:gd name="connsiteY1" fmla="*/ 0 h 2279114"/>
              <a:gd name="connsiteX2" fmla="*/ 919162 w 919162"/>
              <a:gd name="connsiteY2" fmla="*/ 2279114 h 2279114"/>
              <a:gd name="connsiteX3" fmla="*/ 0 w 919162"/>
              <a:gd name="connsiteY3" fmla="*/ 2209264 h 2279114"/>
              <a:gd name="connsiteX0" fmla="*/ 0 w 1283493"/>
              <a:gd name="connsiteY0" fmla="*/ 2278320 h 2279114"/>
              <a:gd name="connsiteX1" fmla="*/ 480130 w 1283493"/>
              <a:gd name="connsiteY1" fmla="*/ 0 h 2279114"/>
              <a:gd name="connsiteX2" fmla="*/ 1283493 w 1283493"/>
              <a:gd name="connsiteY2" fmla="*/ 2279114 h 2279114"/>
              <a:gd name="connsiteX3" fmla="*/ 0 w 1283493"/>
              <a:gd name="connsiteY3" fmla="*/ 2278320 h 2279114"/>
              <a:gd name="connsiteX0" fmla="*/ 0 w 1309690"/>
              <a:gd name="connsiteY0" fmla="*/ 2278320 h 2286258"/>
              <a:gd name="connsiteX1" fmla="*/ 480130 w 1309690"/>
              <a:gd name="connsiteY1" fmla="*/ 0 h 2286258"/>
              <a:gd name="connsiteX2" fmla="*/ 1309690 w 1309690"/>
              <a:gd name="connsiteY2" fmla="*/ 2286258 h 2286258"/>
              <a:gd name="connsiteX3" fmla="*/ 0 w 1309690"/>
              <a:gd name="connsiteY3" fmla="*/ 2278320 h 2286258"/>
              <a:gd name="connsiteX0" fmla="*/ 0 w 1312072"/>
              <a:gd name="connsiteY0" fmla="*/ 2280701 h 2286258"/>
              <a:gd name="connsiteX1" fmla="*/ 482512 w 1312072"/>
              <a:gd name="connsiteY1" fmla="*/ 0 h 2286258"/>
              <a:gd name="connsiteX2" fmla="*/ 1312072 w 1312072"/>
              <a:gd name="connsiteY2" fmla="*/ 2286258 h 2286258"/>
              <a:gd name="connsiteX3" fmla="*/ 0 w 1312072"/>
              <a:gd name="connsiteY3" fmla="*/ 2280701 h 2286258"/>
              <a:gd name="connsiteX0" fmla="*/ 0 w 1314453"/>
              <a:gd name="connsiteY0" fmla="*/ 2283082 h 2286258"/>
              <a:gd name="connsiteX1" fmla="*/ 484893 w 1314453"/>
              <a:gd name="connsiteY1" fmla="*/ 0 h 2286258"/>
              <a:gd name="connsiteX2" fmla="*/ 1314453 w 1314453"/>
              <a:gd name="connsiteY2" fmla="*/ 2286258 h 2286258"/>
              <a:gd name="connsiteX3" fmla="*/ 0 w 1314453"/>
              <a:gd name="connsiteY3" fmla="*/ 2283082 h 228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3" h="2286258">
                <a:moveTo>
                  <a:pt x="0" y="2283082"/>
                </a:moveTo>
                <a:lnTo>
                  <a:pt x="484893" y="0"/>
                </a:lnTo>
                <a:lnTo>
                  <a:pt x="1314453" y="2286258"/>
                </a:lnTo>
                <a:lnTo>
                  <a:pt x="0" y="2283082"/>
                </a:lnTo>
                <a:close/>
              </a:path>
            </a:pathLst>
          </a:custGeom>
          <a:blipFill dpi="0" rotWithShape="0">
            <a:blip r:embed="rId2" cstate="email">
              <a:lum bright="30000"/>
            </a:blip>
            <a:srcRect/>
            <a:tile tx="241300" ty="6350" sx="25000" sy="25000" flip="none" algn="ctr"/>
          </a:blip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gray">
          <a:xfrm>
            <a:off x="2279115" y="2403072"/>
            <a:ext cx="6864885" cy="249308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3074" name="Picture 2" descr="C:\Users\x81870\Desktop\EY_Logo2_grey_CMYK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49263"/>
            <a:ext cx="982022" cy="7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200"/>
              </a:spcAft>
              <a:buClr>
                <a:srgbClr val="FFD200"/>
              </a:buClr>
              <a:buSzPct val="70000"/>
            </a:pPr>
            <a:r>
              <a:rPr lang="en-US" sz="1200" b="1" dirty="0" smtClean="0">
                <a:solidFill>
                  <a:srgbClr val="808080"/>
                </a:solidFill>
                <a:latin typeface="Arial"/>
              </a:rPr>
              <a:t>About color themes</a:t>
            </a:r>
          </a:p>
          <a:p>
            <a:pPr marL="347663" algn="l" fontAlgn="auto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rgbClr val="808080"/>
                </a:solidFill>
                <a:latin typeface="Arial"/>
              </a:rPr>
              <a:t>Choose the appropriate design theme for your presentation. </a:t>
            </a:r>
            <a:r>
              <a:rPr lang="en-US" sz="1000" dirty="0" smtClean="0">
                <a:solidFill>
                  <a:srgbClr val="808080"/>
                </a:solidFill>
                <a:latin typeface="Arial"/>
              </a:rPr>
              <a:t>The first two options on the design tab are correct EY themes, these two are the only ones that should be used. (1) dark backgrounds for onscreen; (2) light backgrounds for handouts.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-2979136" y="4410675"/>
            <a:ext cx="2772000" cy="1080000"/>
          </a:xfrm>
          <a:prstGeom prst="rect">
            <a:avLst/>
          </a:prstGeom>
          <a:solidFill>
            <a:srgbClr val="2C973E"/>
          </a:solidFill>
          <a:ln w="9525" cap="flat" cmpd="sng" algn="ctr">
            <a:solidFill>
              <a:srgbClr val="2C973E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 smtClean="0">
                <a:solidFill>
                  <a:srgbClr val="FFFFFF"/>
                </a:solidFill>
                <a:latin typeface="Arial"/>
              </a:rPr>
              <a:t>PLEASE DO NOT REMOVE FOR CSG PURPOSES ONLY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GB" sz="1400" b="1" kern="0" dirty="0" smtClean="0">
                <a:solidFill>
                  <a:srgbClr val="FFFFFF"/>
                </a:solidFill>
                <a:latin typeface="Arial"/>
              </a:rPr>
              <a:t>Image ref no: 20L00138</a:t>
            </a:r>
          </a:p>
        </p:txBody>
      </p:sp>
    </p:spTree>
    <p:extLst>
      <p:ext uri="{BB962C8B-B14F-4D97-AF65-F5344CB8AC3E}">
        <p14:creationId xmlns:p14="http://schemas.microsoft.com/office/powerpoint/2010/main" xmlns="" val="203092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069B-18E9-442C-BF79-D7F0297FA1DF}" type="datetime4">
              <a:rPr lang="en-GB" smtClean="0">
                <a:solidFill>
                  <a:srgbClr val="808080"/>
                </a:solidFill>
              </a:rPr>
              <a:pPr/>
              <a:t>27 March 2015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2872" y="6432719"/>
            <a:ext cx="5010993" cy="159259"/>
          </a:xfr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’ The Role of the Modern Board Member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Page </a:t>
            </a:r>
            <a:fld id="{E5A1EDF7-6110-42C0-A4FC-CB56AF1E2FBC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0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0FC82-9AB0-4F5F-8A49-9C34831F2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13941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571-0A8B-4ED7-AFBF-983194DC1CA5}" type="datetime4">
              <a:rPr lang="en-GB" smtClean="0">
                <a:solidFill>
                  <a:srgbClr val="808080"/>
                </a:solidFill>
              </a:rPr>
              <a:pPr/>
              <a:t>27 March 2015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808080"/>
                </a:solidFill>
              </a:rPr>
              <a:t>Annual Accounts and Governance – why they matter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Page </a:t>
            </a:r>
            <a:fld id="{E5A1EDF7-6110-42C0-A4FC-CB56AF1E2FBC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9950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23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1288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2779-0CA3-42D9-A343-E3D2C98B74EE}" type="datetime4">
              <a:rPr lang="en-GB" smtClean="0">
                <a:solidFill>
                  <a:srgbClr val="808080"/>
                </a:solidFill>
              </a:rPr>
              <a:pPr/>
              <a:t>27 March 2015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Annual Accounts and Governance – why they matter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Page </a:t>
            </a:r>
            <a:fld id="{E5A1EDF7-6110-42C0-A4FC-CB56AF1E2FBC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767102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23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642D62-26FD-4083-9C4A-A49483D8A915}" type="datetime4">
              <a:rPr lang="en-GB" smtClean="0">
                <a:solidFill>
                  <a:srgbClr val="808080"/>
                </a:solidFill>
              </a:rPr>
              <a:pPr/>
              <a:t>27 March 2015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Annual Accounts and Governance – why they matter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Page </a:t>
            </a:r>
            <a:fld id="{E5A1EDF7-6110-42C0-A4FC-CB56AF1E2FBC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only</a:t>
            </a:r>
            <a:endParaRPr lang="en-GB" dirty="0"/>
          </a:p>
        </p:txBody>
      </p:sp>
      <p:sp>
        <p:nvSpPr>
          <p:cNvPr id="35" name="Line 34"/>
          <p:cNvSpPr>
            <a:spLocks noChangeShapeType="1"/>
          </p:cNvSpPr>
          <p:nvPr userDrawn="1"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36" name="Line 35"/>
          <p:cNvSpPr>
            <a:spLocks noChangeShapeType="1"/>
          </p:cNvSpPr>
          <p:nvPr userDrawn="1"/>
        </p:nvSpPr>
        <p:spPr bwMode="auto">
          <a:xfrm>
            <a:off x="468313" y="1087438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67" name="Line 11"/>
          <p:cNvSpPr>
            <a:spLocks noChangeShapeType="1"/>
          </p:cNvSpPr>
          <p:nvPr userDrawn="1"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10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097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61FA22-F570-4258-8425-296E4A2E881D}" type="datetime4">
              <a:rPr lang="en-GB" smtClean="0">
                <a:solidFill>
                  <a:srgbClr val="808080"/>
                </a:solidFill>
              </a:rPr>
              <a:pPr/>
              <a:t>27 March 2015</a:t>
            </a:fld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The Role of the Modern Board Member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Page </a:t>
            </a:r>
            <a:fld id="{E5A1EDF7-6110-42C0-A4FC-CB56AF1E2FBC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  <p:pic>
        <p:nvPicPr>
          <p:cNvPr id="7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88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email">
              <a:lum bright="30000"/>
            </a:blip>
            <a:srcRect/>
            <a:tile tx="0" ty="0" sx="72000" sy="72000" flip="none" algn="ctr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7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97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199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7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6DA0-6E00-4508-87C0-DF9F63E6F2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640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68B1-00A9-43DE-96CC-29E5CA4F3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602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62655-1F23-4AE6-A8A8-392DA06243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143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268415"/>
            <a:ext cx="86360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7" name="Picture 3" descr="Talkbook-LB2-Bod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>
            <a:fillRect/>
          </a:stretch>
        </p:blipFill>
        <p:spPr bwMode="hidden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black">
          <a:xfrm>
            <a:off x="252417" y="9524"/>
            <a:ext cx="7108825" cy="97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2829" y="6561139"/>
            <a:ext cx="2587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5611F05-A171-4489-A80F-E3F582692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6" descr="Blue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4" y="6553202"/>
            <a:ext cx="6762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7179" y="6556376"/>
            <a:ext cx="7631113" cy="9525"/>
            <a:chOff x="895" y="4059"/>
            <a:chExt cx="4808" cy="6"/>
          </a:xfrm>
        </p:grpSpPr>
        <p:sp>
          <p:nvSpPr>
            <p:cNvPr id="1033" name="Rectangle 8"/>
            <p:cNvSpPr>
              <a:spLocks noChangeArrowheads="1"/>
            </p:cNvSpPr>
            <p:nvPr userDrawn="1"/>
          </p:nvSpPr>
          <p:spPr bwMode="gray">
            <a:xfrm>
              <a:off x="3112" y="4059"/>
              <a:ext cx="2591" cy="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" name="Rectangle 9"/>
            <p:cNvSpPr>
              <a:spLocks noChangeArrowheads="1"/>
            </p:cNvSpPr>
            <p:nvPr userDrawn="1"/>
          </p:nvSpPr>
          <p:spPr bwMode="gray">
            <a:xfrm>
              <a:off x="895" y="4059"/>
              <a:ext cx="2361" cy="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32" name="Text Box 10"/>
          <p:cNvSpPr txBox="1">
            <a:spLocks noChangeArrowheads="1"/>
          </p:cNvSpPr>
          <p:nvPr/>
        </p:nvSpPr>
        <p:spPr bwMode="gray">
          <a:xfrm>
            <a:off x="1970092" y="6613527"/>
            <a:ext cx="5735637" cy="201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500" smtClean="0">
                <a:solidFill>
                  <a:schemeClr val="tx2"/>
                </a:solidFill>
                <a:latin typeface="Univers 45 Light" pitchFamily="2" charset="0"/>
              </a:rPr>
              <a:t>© 2010 KPMG LLP, a UK limited liability partnership, is a subsidiary of KPMG Europe LLP and a member firm of the KPMG network of independent member firms affiliated with KPMG International Cooperative, a Swiss entity. All rights reserved. This document is confidential and its circulation and use are restricted. KPMG and the KPMG logo are registered trademarks of KPMG International Cooperative, a Swiss entity.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defRPr sz="1000" b="1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l"/>
        <a:defRPr sz="1000">
          <a:solidFill>
            <a:schemeClr val="tx1"/>
          </a:solidFill>
          <a:latin typeface="+mn-lt"/>
        </a:defRPr>
      </a:lvl2pPr>
      <a:lvl3pPr marL="361950" indent="-179388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l"/>
        <a:defRPr sz="1000">
          <a:solidFill>
            <a:schemeClr val="tx1"/>
          </a:solidFill>
          <a:latin typeface="+mn-lt"/>
        </a:defRPr>
      </a:lvl4pPr>
      <a:lvl5pPr marL="723900" indent="-18097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5pPr>
      <a:lvl6pPr marL="1181100" indent="-180975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6pPr>
      <a:lvl7pPr marL="1638300" indent="-180975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7pPr>
      <a:lvl8pPr marL="2095500" indent="-180975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8pPr>
      <a:lvl9pPr marL="2552700" indent="-180975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223C9AE-E5DF-43AC-9CFB-62279D80A415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9192DDB-C480-4B4B-BCD0-32F5B24DFC2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2104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25CE8A8-0DEE-4E4D-BD8F-2C1DE49AA98A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A1882F5-6946-4CC9-AD79-CA8C961754F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3128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0BB264C-2B25-4979-913F-345ADE31368A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3DA69CF-31EB-45D0-8B9E-C683D50DDA92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4152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0CB02AD-22D2-4E3B-B818-31DEFF7D69D3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7C8455E-A915-449E-AC26-2DE4E42D06D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5176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B186F68-116A-4085-821B-CF3547119B0C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80473C1-2DD3-42F8-AD29-7B48A792BDA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6200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E8544DA-7B6E-41F0-85A9-8FADACD82E71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3FE8F4D-AE7A-4B80-B4C3-BE4579925E6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7224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B1DD1DD-AC73-41FB-AD0C-42CED55F69CC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BAADE1-9B1F-4AA7-9780-FC444659FE3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8248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121EF67-483F-4FF4-A193-7102B33E763B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53AE9DA-1507-4BD6-A3B6-7AA7C5B3143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9272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8DFA98A-3757-4DDA-A90F-585E7DD63FEC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379EF18-0CC7-4860-B339-0A5CA9E91B0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40296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C4BED0D-82BC-4B0F-BBB0-EC729C32547C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B46DBF-EE79-4251-A4FC-5303452B610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41320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0C13091-6BB8-4713-AA7D-DDBE5F88A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1F5ACD6-019F-4030-8F48-B00F38A63A77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15B9A39-32E5-44D9-A2B3-E5999D6B9BB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42344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C303B71-1901-418A-BDC2-CBB9A6F468CF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C84E869-1ED0-40AA-8B97-27AE5FD789B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43368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77603B1-477E-45DE-9D75-79B1FC9107BA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F0A87E6-C7A4-4126-B04E-167BEC87A79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44392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000">
                <a:solidFill>
                  <a:srgbClr val="333333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B56E84-665E-47E3-A2B7-688A3BDA635F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>
                <a:solidFill>
                  <a:srgbClr val="333333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rgbClr val="333333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DC00013-4370-41E7-84DD-B96108710D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084889" y="549278"/>
            <a:ext cx="287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rgbClr val="CA3E96"/>
                </a:solidFill>
                <a:cs typeface="Arial" pitchFamily="34" charset="0"/>
              </a:rPr>
              <a:t>cipfa.org.uk</a:t>
            </a:r>
          </a:p>
        </p:txBody>
      </p:sp>
      <p:pic>
        <p:nvPicPr>
          <p:cNvPr id="97288" name="Picture 8" descr="Corporate T Lock_Horiz tran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000">
                <a:solidFill>
                  <a:srgbClr val="333333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5E5B61-55DE-45E8-BB4A-52491128E799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>
                <a:solidFill>
                  <a:srgbClr val="333333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rgbClr val="333333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E94CC20-2F56-4192-AD65-91AD7B1F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084889" y="549278"/>
            <a:ext cx="287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333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rgbClr val="333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rgbClr val="333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rgbClr val="333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rgbClr val="3333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rgbClr val="CA3E96"/>
                </a:solidFill>
                <a:cs typeface="Arial" pitchFamily="34" charset="0"/>
              </a:rPr>
              <a:t>cipfa.org.uk</a:t>
            </a:r>
          </a:p>
        </p:txBody>
      </p:sp>
      <p:pic>
        <p:nvPicPr>
          <p:cNvPr id="29704" name="Picture 8" descr="Corporate T Lock_Horiz trans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00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287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2852737"/>
            <a:ext cx="8218487" cy="334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887526-62AF-4572-BE32-D52C177E2E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9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D9BCB22-A9B9-4973-AA4B-9E9CE8326EBF}" type="datetime1">
              <a:rPr lang="en-US">
                <a:solidFill>
                  <a:srgbClr val="333333"/>
                </a:solidFill>
              </a:rPr>
              <a:pPr>
                <a:defRPr/>
              </a:pPr>
              <a:t>3/27/2015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3333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CA7331C-CD25-448E-9BEC-39FEDC16C5FC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084889" y="549277"/>
            <a:ext cx="287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rgbClr val="F689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689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rgbClr val="CA3E96"/>
                </a:solidFill>
              </a:rPr>
              <a:t>cipfa.org.uk</a:t>
            </a:r>
          </a:p>
        </p:txBody>
      </p:sp>
      <p:pic>
        <p:nvPicPr>
          <p:cNvPr id="1032" name="Picture 8" descr="Performace T Lock_Horiz trans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391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52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B46E-2589-4D7E-9D49-68A9BD0E98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1282-C581-4FAB-91E7-84F8673A06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2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81870\Desktop\Project Winterfell\EY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0075" cy="79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1288"/>
            <a:ext cx="8220075" cy="450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4448" y="6432719"/>
            <a:ext cx="1477328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447339-C40C-4673-9863-D366A75CB9F1}" type="datetime4">
              <a:rPr lang="en-GB" smtClean="0">
                <a:solidFill>
                  <a:srgbClr val="80808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 March 2015</a:t>
            </a:fld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374" y="6432719"/>
            <a:ext cx="5010993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08080"/>
                </a:solidFill>
                <a:latin typeface="Arial"/>
              </a:rPr>
              <a:t>Making your 2013 annual report and accounts ‘Fair, Balanced and Understandable’</a:t>
            </a: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432719"/>
            <a:ext cx="744537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808080"/>
                </a:solidFill>
                <a:latin typeface="Arial"/>
              </a:rPr>
              <a:t>Page </a:t>
            </a:r>
            <a:fld id="{E5A1EDF7-6110-42C0-A4FC-CB56AF1E2FBC}" type="slidenum">
              <a:rPr lang="en-GB" smtClean="0">
                <a:solidFill>
                  <a:srgbClr val="80808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68313" y="1052736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200"/>
              </a:spcAft>
              <a:buClr>
                <a:srgbClr val="FFD200"/>
              </a:buClr>
              <a:buSzPct val="70000"/>
            </a:pPr>
            <a:r>
              <a:rPr lang="en-US" sz="1200" b="1" dirty="0" smtClean="0">
                <a:solidFill>
                  <a:srgbClr val="808080"/>
                </a:solidFill>
                <a:latin typeface="Arial"/>
              </a:rPr>
              <a:t>About color themes</a:t>
            </a:r>
          </a:p>
          <a:p>
            <a:pPr marL="347663" algn="l" fontAlgn="auto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rgbClr val="808080"/>
                </a:solidFill>
                <a:latin typeface="Arial"/>
              </a:rPr>
              <a:t>Choose the appropriate design theme for your presentation. </a:t>
            </a:r>
            <a:r>
              <a:rPr lang="en-US" sz="1000" dirty="0" smtClean="0">
                <a:solidFill>
                  <a:srgbClr val="808080"/>
                </a:solidFill>
                <a:latin typeface="Arial"/>
              </a:rPr>
              <a:t>The first two options on the design tab are correct EY themes, these two are the only ones that should be used. (1) dark backgrounds for onscreen; (2) light backgrounds for handouts.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483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56" r:id="rId1"/>
    <p:sldLayoutId id="2147485457" r:id="rId2"/>
    <p:sldLayoutId id="2147485458" r:id="rId3"/>
    <p:sldLayoutId id="2147485459" r:id="rId4"/>
    <p:sldLayoutId id="2147485460" r:id="rId5"/>
    <p:sldLayoutId id="2147485461" r:id="rId6"/>
    <p:sldLayoutId id="2147485462" r:id="rId7"/>
    <p:sldLayoutId id="2147485463" r:id="rId8"/>
    <p:sldLayoutId id="2147485464" r:id="rId9"/>
    <p:sldLayoutId id="2147485465" r:id="rId10"/>
    <p:sldLayoutId id="214748546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3556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3302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35050" indent="-3175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000" b="0">
                <a:solidFill>
                  <a:srgbClr val="333333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08EB2C-CE04-47D3-8DA8-AA83AADED6C8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 b="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b="0">
                <a:solidFill>
                  <a:srgbClr val="333333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34C8BB8-AE81-475E-ACE7-8F4ACC1A51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6084889" y="549277"/>
            <a:ext cx="28797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1200" smtClean="0">
                <a:solidFill>
                  <a:srgbClr val="CA3E96"/>
                </a:solidFill>
                <a:latin typeface="Verdana" pitchFamily="34" charset="0"/>
                <a:cs typeface="Arial" pitchFamily="34" charset="0"/>
              </a:rPr>
              <a:t>cipfa.org.uk</a:t>
            </a:r>
          </a:p>
        </p:txBody>
      </p:sp>
      <p:pic>
        <p:nvPicPr>
          <p:cNvPr id="4104" name="Picture 8" descr="Corporate T Lock_Horiz tran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42BE07A-F3D9-437F-9BC6-EE78A495C702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98E6842-A65F-449B-9CA1-D549DFEB2443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25960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59F71C7-2CE8-4646-8464-60732C13FB32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1C717C7-1CFD-4FFD-B583-6E97950D123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26984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F9F2ED9-7490-4EA9-8800-E9EA9CEDD873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5376A77-C41A-4EAE-B907-940724DAC60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28008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AD0D863-AA77-4958-8107-C52098C9A4C0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A0223B5-B01E-4A5E-9569-AAA16B8BE70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29032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43B43B4-FC41-4BB7-ACA4-93187FC9EA87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88B2A4A-BCCA-4115-B591-A2B04287A6E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0056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Performace T Lock_Horiz tran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41479" y="1277939"/>
            <a:ext cx="62960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92" y="2205039"/>
            <a:ext cx="663733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185385E-0BFE-44FA-A23A-0F4D47665FDA}" type="datetime1">
              <a:rPr lang="en-US"/>
              <a:pPr>
                <a:defRPr/>
              </a:pPr>
              <a:t>3/27/2015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49"/>
            <a:ext cx="5867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814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The AMP Network in partnership with</a:t>
            </a:r>
            <a:r>
              <a:rPr lang="en-US" b="1" i="1"/>
              <a:t> FPS</a:t>
            </a:r>
            <a:endParaRPr lang="en-GB" b="1" i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7" y="6165849"/>
            <a:ext cx="34559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2354034-02F6-408D-90A3-83ABE80BFEB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781496"/>
              </a:solidFill>
            </a:endParaRPr>
          </a:p>
        </p:txBody>
      </p:sp>
      <p:sp>
        <p:nvSpPr>
          <p:cNvPr id="131080" name="Text Box 9"/>
          <p:cNvSpPr txBox="1">
            <a:spLocks noChangeArrowheads="1"/>
          </p:cNvSpPr>
          <p:nvPr/>
        </p:nvSpPr>
        <p:spPr bwMode="auto">
          <a:xfrm>
            <a:off x="6084889" y="549276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781496"/>
                </a:solidFill>
              </a:rPr>
              <a:t>\ </a:t>
            </a:r>
            <a:r>
              <a:rPr lang="en-GB" smtClean="0">
                <a:solidFill>
                  <a:srgbClr val="781496"/>
                </a:solidFill>
              </a:rPr>
              <a:t>property</a:t>
            </a:r>
            <a:endParaRPr lang="en-US" smtClean="0">
              <a:solidFill>
                <a:srgbClr val="7814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1340768"/>
            <a:ext cx="7772400" cy="749300"/>
          </a:xfrm>
        </p:spPr>
        <p:txBody>
          <a:bodyPr/>
          <a:lstStyle/>
          <a:p>
            <a:pPr eaLnBrk="1" hangingPunct="1"/>
            <a:r>
              <a:rPr lang="en-GB" sz="4400" b="1" dirty="0" smtClean="0">
                <a:solidFill>
                  <a:srgbClr val="F68933"/>
                </a:solidFill>
              </a:rPr>
              <a:t>Question Time </a:t>
            </a:r>
            <a:br>
              <a:rPr lang="en-GB" sz="4400" b="1" dirty="0" smtClean="0">
                <a:solidFill>
                  <a:srgbClr val="F68933"/>
                </a:solidFill>
              </a:rPr>
            </a:br>
            <a:r>
              <a:rPr lang="en-GB" sz="4400" b="1" dirty="0">
                <a:solidFill>
                  <a:srgbClr val="F68933"/>
                </a:solidFill>
              </a:rPr>
              <a:t/>
            </a:r>
            <a:br>
              <a:rPr lang="en-GB" sz="4400" b="1" dirty="0">
                <a:solidFill>
                  <a:srgbClr val="F68933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hosted by Keith Aitken</a:t>
            </a:r>
            <a:r>
              <a:rPr lang="en-GB" sz="2400" b="1" dirty="0" smtClean="0">
                <a:solidFill>
                  <a:srgbClr val="F68933"/>
                </a:solidFill>
              </a:rPr>
              <a:t/>
            </a:r>
            <a:br>
              <a:rPr lang="en-GB" sz="2400" b="1" dirty="0" smtClean="0">
                <a:solidFill>
                  <a:srgbClr val="F68933"/>
                </a:solidFill>
              </a:rPr>
            </a:br>
            <a:r>
              <a:rPr lang="en-GB" sz="2400" b="1" dirty="0">
                <a:solidFill>
                  <a:srgbClr val="F68933"/>
                </a:solidFill>
              </a:rPr>
              <a:t/>
            </a:r>
            <a:br>
              <a:rPr lang="en-GB" sz="2400" b="1" dirty="0">
                <a:solidFill>
                  <a:srgbClr val="F68933"/>
                </a:solidFill>
              </a:rPr>
            </a:br>
            <a:r>
              <a:rPr lang="en-GB" sz="2400" b="1" dirty="0" smtClean="0"/>
              <a:t>of </a:t>
            </a:r>
            <a:r>
              <a:rPr lang="en-GB" sz="2400" b="1" dirty="0"/>
              <a:t>Scotland and the Cabinet Secretary for Finance, Constitution and Economy First Minister of Scotland and the Cabinet Secretary for Finance, Constitution and Economy</a:t>
            </a:r>
            <a:endParaRPr lang="en-US" sz="2400" b="1" dirty="0" smtClean="0">
              <a:solidFill>
                <a:srgbClr val="FBB04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3096545"/>
            <a:ext cx="791537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Gil Paterson,</a:t>
            </a:r>
            <a:r>
              <a:rPr kumimoji="0" lang="en-US" altLang="en-US" sz="1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SNP MSP</a:t>
            </a:r>
            <a:r>
              <a:rPr kumimoji="0" lang="en-US" altLang="en-US" sz="1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Gavin Brown, Conservative MSP</a:t>
            </a:r>
            <a:r>
              <a:rPr kumimoji="0" lang="en-US" altLang="en-US" sz="1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Gemma Doyle,</a:t>
            </a:r>
            <a:r>
              <a:rPr kumimoji="0" lang="en-US" altLang="en-US" sz="1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Labour</a:t>
            </a:r>
            <a:r>
              <a:rPr kumimoji="0" lang="en-US" altLang="en-US" sz="1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Aileen Morton</a:t>
            </a:r>
            <a:r>
              <a:rPr kumimoji="0" lang="en-US" altLang="en-US" sz="1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Liberal Democrat </a:t>
            </a:r>
            <a:r>
              <a:rPr kumimoji="0" lang="en-US" altLang="en-US" sz="18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Councillor</a:t>
            </a:r>
            <a:endParaRPr kumimoji="0" lang="en-US" altLang="en-US" sz="1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Adele </a:t>
            </a:r>
            <a:r>
              <a:rPr lang="en-GB" b="1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Kane &amp; Daniel 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Watson,</a:t>
            </a:r>
            <a:r>
              <a:rPr kumimoji="0" lang="en-US" altLang="en-US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Clydebank High </a:t>
            </a:r>
            <a:r>
              <a:rPr lang="en-GB" b="1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School</a:t>
            </a:r>
            <a:endParaRPr lang="en-GB" b="1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285750" lvl="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Chris Dunn &amp; Clare 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Threwal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GB" b="1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Our </a:t>
            </a:r>
            <a:r>
              <a:rPr lang="en-GB" b="1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Lady &amp; St Patrick’s High </a:t>
            </a:r>
            <a:r>
              <a:rPr lang="en-GB" b="1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School</a:t>
            </a:r>
          </a:p>
          <a:p>
            <a:pPr marL="285750" lvl="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Robbie Stirling &amp; Hannah 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Mackenzie, </a:t>
            </a:r>
            <a:r>
              <a:rPr lang="en-GB" b="1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Dumbarton </a:t>
            </a:r>
            <a:r>
              <a:rPr lang="en-GB" b="1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Academy</a:t>
            </a:r>
          </a:p>
          <a:p>
            <a:pPr marL="285750" lvl="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altLang="en-US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/>
              </a:rPr>
              <a:t>Neve</a:t>
            </a:r>
            <a:r>
              <a:rPr kumimoji="0" lang="en-GB" altLang="en-US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/>
              </a:rPr>
              <a:t> Stuart &amp; Emma Anton, Vale of Leven Academy</a:t>
            </a:r>
          </a:p>
          <a:p>
            <a:pPr marL="285750" lvl="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b="1" baseline="0" dirty="0" smtClean="0">
                <a:solidFill>
                  <a:schemeClr val="bg1"/>
                </a:solidFill>
                <a:latin typeface="+mj-lt"/>
                <a:cs typeface="Times New Roman"/>
              </a:rPr>
              <a:t>Rachel</a:t>
            </a:r>
            <a:r>
              <a:rPr lang="en-GB" altLang="en-US" b="1" dirty="0" smtClean="0">
                <a:solidFill>
                  <a:schemeClr val="bg1"/>
                </a:solidFill>
                <a:latin typeface="+mj-lt"/>
                <a:cs typeface="Times New Roman"/>
              </a:rPr>
              <a:t> Linden &amp; Michael </a:t>
            </a:r>
            <a:r>
              <a:rPr lang="en-GB" altLang="en-US" b="1" dirty="0" err="1" smtClean="0">
                <a:solidFill>
                  <a:schemeClr val="bg1"/>
                </a:solidFill>
                <a:latin typeface="+mj-lt"/>
                <a:cs typeface="Times New Roman"/>
              </a:rPr>
              <a:t>Gaughan</a:t>
            </a:r>
            <a:r>
              <a:rPr lang="en-GB" altLang="en-US" b="1" dirty="0" smtClean="0">
                <a:solidFill>
                  <a:schemeClr val="bg1"/>
                </a:solidFill>
                <a:latin typeface="+mj-lt"/>
                <a:cs typeface="Times New Roman"/>
              </a:rPr>
              <a:t>, St Peter the Apostle High School</a:t>
            </a:r>
            <a:endParaRPr kumimoji="0" lang="en-US" altLang="en-US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227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266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951" y="0"/>
            <a:ext cx="81860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3267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3301"/>
            <a:ext cx="9144000" cy="47713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267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068" y="0"/>
            <a:ext cx="53818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3267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7470"/>
            <a:ext cx="9144000" cy="38430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1488" y="2565402"/>
            <a:ext cx="7772400" cy="749300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68933"/>
                </a:solidFill>
              </a:rPr>
              <a:t>Close</a:t>
            </a:r>
            <a:br>
              <a:rPr lang="en-GB" sz="2400" b="1" dirty="0" smtClean="0">
                <a:solidFill>
                  <a:srgbClr val="F68933"/>
                </a:solidFill>
              </a:rPr>
            </a:br>
            <a:r>
              <a:rPr lang="en-GB" sz="2400" b="1" dirty="0">
                <a:solidFill>
                  <a:srgbClr val="F68933"/>
                </a:solidFill>
              </a:rPr>
              <a:t/>
            </a:r>
            <a:br>
              <a:rPr lang="en-GB" sz="2400" b="1" dirty="0">
                <a:solidFill>
                  <a:srgbClr val="F68933"/>
                </a:solidFill>
              </a:rPr>
            </a:br>
            <a:endParaRPr lang="en-US" sz="2400" b="1" dirty="0" smtClean="0">
              <a:solidFill>
                <a:srgbClr val="FBB04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555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3266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33" y="0"/>
            <a:ext cx="8838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3266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0309"/>
            <a:ext cx="9144000" cy="45173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26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889" y="0"/>
            <a:ext cx="59982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3266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93" y="0"/>
            <a:ext cx="88920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266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870" y="0"/>
            <a:ext cx="73702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266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420" y="0"/>
            <a:ext cx="38611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3266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2030"/>
            <a:ext cx="9144000" cy="3933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266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510" y="0"/>
            <a:ext cx="711298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PMG Talkbook full-page Template">
  <a:themeElements>
    <a:clrScheme name="KPMG Talkbook full-page Template 13">
      <a:dk1>
        <a:srgbClr val="000000"/>
      </a:dk1>
      <a:lt1>
        <a:srgbClr val="FFFFFF"/>
      </a:lt1>
      <a:dk2>
        <a:srgbClr val="0C2D83"/>
      </a:dk2>
      <a:lt2>
        <a:srgbClr val="CCD6E3"/>
      </a:lt2>
      <a:accent1>
        <a:srgbClr val="8AA5CB"/>
      </a:accent1>
      <a:accent2>
        <a:srgbClr val="FAD8AF"/>
      </a:accent2>
      <a:accent3>
        <a:srgbClr val="FFFFFF"/>
      </a:accent3>
      <a:accent4>
        <a:srgbClr val="000000"/>
      </a:accent4>
      <a:accent5>
        <a:srgbClr val="C4CFE2"/>
      </a:accent5>
      <a:accent6>
        <a:srgbClr val="E3C49E"/>
      </a:accent6>
      <a:hlink>
        <a:srgbClr val="F5B36A"/>
      </a:hlink>
      <a:folHlink>
        <a:srgbClr val="AABE75"/>
      </a:folHlink>
    </a:clrScheme>
    <a:fontScheme name="KPMG Talkbook full-page Template">
      <a:majorFont>
        <a:latin typeface="Univers 45 Light"/>
        <a:ea typeface=""/>
        <a:cs typeface=""/>
      </a:majorFont>
      <a:minorFont>
        <a:latin typeface="Univers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PMG Talkbook full-pag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alkbook full-pag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Talkbook full-page Template 13">
        <a:dk1>
          <a:srgbClr val="000000"/>
        </a:dk1>
        <a:lt1>
          <a:srgbClr val="FFFFFF"/>
        </a:lt1>
        <a:dk2>
          <a:srgbClr val="0C2D83"/>
        </a:dk2>
        <a:lt2>
          <a:srgbClr val="CCD6E3"/>
        </a:lt2>
        <a:accent1>
          <a:srgbClr val="8AA5CB"/>
        </a:accent1>
        <a:accent2>
          <a:srgbClr val="FAD8AF"/>
        </a:accent2>
        <a:accent3>
          <a:srgbClr val="FFFFFF"/>
        </a:accent3>
        <a:accent4>
          <a:srgbClr val="000000"/>
        </a:accent4>
        <a:accent5>
          <a:srgbClr val="C4CFE2"/>
        </a:accent5>
        <a:accent6>
          <a:srgbClr val="E3C49E"/>
        </a:accent6>
        <a:hlink>
          <a:srgbClr val="F5B36A"/>
        </a:hlink>
        <a:folHlink>
          <a:srgbClr val="AAB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Corporate">
  <a:themeElements>
    <a:clrScheme name="Corporate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Corpor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Corporate">
  <a:themeElements>
    <a:clrScheme name="Corporate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Corpor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SG - Gaelic - Light Blue">
  <a:themeElements>
    <a:clrScheme name="SG - Gaelic - Light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 - Gaelic - Light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 - Gaelic - Light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9_Performance">
  <a:themeElements>
    <a:clrScheme name="Performance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Performan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form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orma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ormanc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White background - Onscreen">
  <a:themeElements>
    <a:clrScheme name="EY White">
      <a:dk1>
        <a:srgbClr val="333333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FFFFF"/>
      </a:accent4>
      <a:accent5>
        <a:srgbClr val="00A3AE"/>
      </a:accent5>
      <a:accent6>
        <a:srgbClr val="C0C0C0"/>
      </a:accent6>
      <a:hlink>
        <a:srgbClr val="2C973E"/>
      </a:hlink>
      <a:folHlink>
        <a:srgbClr val="91278F"/>
      </a:folHlink>
    </a:clrScheme>
    <a:fontScheme name="EY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rporate">
  <a:themeElements>
    <a:clrScheme name="Corporate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Corpor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Performanc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3286</TotalTime>
  <Words>80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14</vt:i4>
      </vt:variant>
    </vt:vector>
  </HeadingPairs>
  <TitlesOfParts>
    <vt:vector size="42" baseType="lpstr">
      <vt:lpstr>KPMG Talkbook full-page Template</vt:lpstr>
      <vt:lpstr>4_Default Design</vt:lpstr>
      <vt:lpstr>3_Corporate</vt:lpstr>
      <vt:lpstr>Performance</vt:lpstr>
      <vt:lpstr>1_Performance</vt:lpstr>
      <vt:lpstr>2_Performance</vt:lpstr>
      <vt:lpstr>3_Performance</vt:lpstr>
      <vt:lpstr>4_Performance</vt:lpstr>
      <vt:lpstr>5_Performance</vt:lpstr>
      <vt:lpstr>6_Performance</vt:lpstr>
      <vt:lpstr>7_Performance</vt:lpstr>
      <vt:lpstr>8_Performance</vt:lpstr>
      <vt:lpstr>9_Performance</vt:lpstr>
      <vt:lpstr>10_Performance</vt:lpstr>
      <vt:lpstr>11_Performance</vt:lpstr>
      <vt:lpstr>12_Performance</vt:lpstr>
      <vt:lpstr>13_Performance</vt:lpstr>
      <vt:lpstr>14_Performance</vt:lpstr>
      <vt:lpstr>15_Performance</vt:lpstr>
      <vt:lpstr>16_Performance</vt:lpstr>
      <vt:lpstr>17_Performance</vt:lpstr>
      <vt:lpstr>18_Performance</vt:lpstr>
      <vt:lpstr>Corporate</vt:lpstr>
      <vt:lpstr>1_Corporate</vt:lpstr>
      <vt:lpstr>SG - Gaelic - Light Blue</vt:lpstr>
      <vt:lpstr>19_Performance</vt:lpstr>
      <vt:lpstr>Custom Design</vt:lpstr>
      <vt:lpstr>White background - Onscreen</vt:lpstr>
      <vt:lpstr>Question Time   hosted by Keith Aitken  of Scotland and the Cabinet Secretary for Finance, Constitution and Economy First Minister of Scotland and the Cabinet Secretary for Finance, Constitution and Economy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Close  </vt:lpstr>
    </vt:vector>
  </TitlesOfParts>
  <Company>cipfa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Resource Management: Leading the Challenge of Best Value 2</dc:title>
  <dc:creator>MarkMc</dc:creator>
  <cp:lastModifiedBy>beardmore</cp:lastModifiedBy>
  <cp:revision>155</cp:revision>
  <cp:lastPrinted>2013-03-05T12:26:57Z</cp:lastPrinted>
  <dcterms:created xsi:type="dcterms:W3CDTF">2010-05-19T10:04:01Z</dcterms:created>
  <dcterms:modified xsi:type="dcterms:W3CDTF">2015-03-27T10:04:45Z</dcterms:modified>
</cp:coreProperties>
</file>