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7" r:id="rId4"/>
    <p:sldId id="264" r:id="rId5"/>
    <p:sldId id="267" r:id="rId6"/>
    <p:sldId id="262" r:id="rId7"/>
    <p:sldId id="265" r:id="rId8"/>
    <p:sldId id="266" r:id="rId9"/>
    <p:sldId id="268" r:id="rId10"/>
    <p:sldId id="260" r:id="rId11"/>
    <p:sldId id="263" r:id="rId12"/>
    <p:sldId id="261" r:id="rId13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99" autoAdjust="0"/>
  </p:normalViewPr>
  <p:slideViewPr>
    <p:cSldViewPr>
      <p:cViewPr>
        <p:scale>
          <a:sx n="75" d="100"/>
          <a:sy n="75" d="100"/>
        </p:scale>
        <p:origin x="-165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8DF5F4-2A74-4D7C-AFA7-1D8227964478}" type="doc">
      <dgm:prSet loTypeId="urn:microsoft.com/office/officeart/2005/8/layout/chevron1" loCatId="process" qsTypeId="urn:microsoft.com/office/officeart/2005/8/quickstyle/simple1#1" qsCatId="simple" csTypeId="urn:microsoft.com/office/officeart/2005/8/colors/accent1_2#1" csCatId="accent1" phldr="1"/>
      <dgm:spPr/>
    </dgm:pt>
    <dgm:pt modelId="{1E222180-FF82-4CA9-9D41-781E05851497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GB" dirty="0" smtClean="0"/>
            <a:t>Powers</a:t>
          </a:r>
          <a:endParaRPr lang="en-GB" dirty="0"/>
        </a:p>
      </dgm:t>
    </dgm:pt>
    <dgm:pt modelId="{802EF3AE-5ACE-4BEE-82B5-E95AAD294FDA}" type="parTrans" cxnId="{793C06F4-2479-4FB3-964B-2EED302B2B20}">
      <dgm:prSet/>
      <dgm:spPr/>
      <dgm:t>
        <a:bodyPr/>
        <a:lstStyle/>
        <a:p>
          <a:endParaRPr lang="en-GB"/>
        </a:p>
      </dgm:t>
    </dgm:pt>
    <dgm:pt modelId="{BCDE8FF7-4905-438B-914B-66129C8DB52F}" type="sibTrans" cxnId="{793C06F4-2479-4FB3-964B-2EED302B2B20}">
      <dgm:prSet/>
      <dgm:spPr/>
      <dgm:t>
        <a:bodyPr/>
        <a:lstStyle/>
        <a:p>
          <a:endParaRPr lang="en-GB"/>
        </a:p>
      </dgm:t>
    </dgm:pt>
    <dgm:pt modelId="{6ED9E229-7547-46C1-90AB-F7AD5E00B8E4}">
      <dgm:prSet phldrT="[Text]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GB" dirty="0" smtClean="0"/>
            <a:t>Funding</a:t>
          </a:r>
          <a:endParaRPr lang="en-GB" dirty="0"/>
        </a:p>
      </dgm:t>
    </dgm:pt>
    <dgm:pt modelId="{4277085D-83E4-42FF-B695-EE50414C48DE}" type="parTrans" cxnId="{320211E8-6251-430D-8E18-B30F219115B3}">
      <dgm:prSet/>
      <dgm:spPr/>
      <dgm:t>
        <a:bodyPr/>
        <a:lstStyle/>
        <a:p>
          <a:endParaRPr lang="en-GB"/>
        </a:p>
      </dgm:t>
    </dgm:pt>
    <dgm:pt modelId="{06A293A9-4CD2-4BA7-89E7-CA2D382AB73C}" type="sibTrans" cxnId="{320211E8-6251-430D-8E18-B30F219115B3}">
      <dgm:prSet/>
      <dgm:spPr/>
      <dgm:t>
        <a:bodyPr/>
        <a:lstStyle/>
        <a:p>
          <a:endParaRPr lang="en-GB"/>
        </a:p>
      </dgm:t>
    </dgm:pt>
    <dgm:pt modelId="{85EDD022-410E-4412-BAD7-B50938587752}">
      <dgm:prSet phldrT="[Text]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GB" dirty="0" smtClean="0"/>
            <a:t>Tools</a:t>
          </a:r>
          <a:endParaRPr lang="en-GB" dirty="0"/>
        </a:p>
      </dgm:t>
    </dgm:pt>
    <dgm:pt modelId="{8AF7817F-3EAD-444C-9339-90BCC8B28A57}" type="parTrans" cxnId="{624755B6-B218-4F42-BA8E-ADA3A3C25E04}">
      <dgm:prSet/>
      <dgm:spPr/>
      <dgm:t>
        <a:bodyPr/>
        <a:lstStyle/>
        <a:p>
          <a:endParaRPr lang="en-GB"/>
        </a:p>
      </dgm:t>
    </dgm:pt>
    <dgm:pt modelId="{B86811A9-4346-4D03-B8DE-A67D24BAA9E3}" type="sibTrans" cxnId="{624755B6-B218-4F42-BA8E-ADA3A3C25E04}">
      <dgm:prSet/>
      <dgm:spPr/>
      <dgm:t>
        <a:bodyPr/>
        <a:lstStyle/>
        <a:p>
          <a:endParaRPr lang="en-GB"/>
        </a:p>
      </dgm:t>
    </dgm:pt>
    <dgm:pt modelId="{00596270-22D6-4824-ABE4-3F2678A27793}">
      <dgm:prSet phldrT="[Text]"/>
      <dgm:spPr>
        <a:solidFill>
          <a:schemeClr val="bg2">
            <a:lumMod val="40000"/>
            <a:lumOff val="60000"/>
          </a:schemeClr>
        </a:solidFill>
      </dgm:spPr>
      <dgm:t>
        <a:bodyPr/>
        <a:lstStyle/>
        <a:p>
          <a:r>
            <a:rPr lang="en-GB" dirty="0" smtClean="0"/>
            <a:t>Rules</a:t>
          </a:r>
          <a:endParaRPr lang="en-GB" dirty="0"/>
        </a:p>
      </dgm:t>
    </dgm:pt>
    <dgm:pt modelId="{9FA7929C-3D04-46F3-BF15-D86DBF7FC893}" type="parTrans" cxnId="{E55C468B-2F2A-4E82-A9FD-B1C8396B7AD7}">
      <dgm:prSet/>
      <dgm:spPr/>
      <dgm:t>
        <a:bodyPr/>
        <a:lstStyle/>
        <a:p>
          <a:endParaRPr lang="en-GB"/>
        </a:p>
      </dgm:t>
    </dgm:pt>
    <dgm:pt modelId="{4FFEB0FE-F277-4A94-905F-646833C6C1A4}" type="sibTrans" cxnId="{E55C468B-2F2A-4E82-A9FD-B1C8396B7AD7}">
      <dgm:prSet/>
      <dgm:spPr/>
      <dgm:t>
        <a:bodyPr/>
        <a:lstStyle/>
        <a:p>
          <a:endParaRPr lang="en-GB"/>
        </a:p>
      </dgm:t>
    </dgm:pt>
    <dgm:pt modelId="{E193EBAE-850F-49CA-8AC9-BD00141AE7AD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GB" dirty="0" smtClean="0"/>
            <a:t>Risks</a:t>
          </a:r>
          <a:endParaRPr lang="en-GB" dirty="0"/>
        </a:p>
      </dgm:t>
    </dgm:pt>
    <dgm:pt modelId="{6211C496-3C91-4C25-9930-129AF2E154AB}" type="sibTrans" cxnId="{411ECAAD-1962-4226-8CB0-32DA098F1E58}">
      <dgm:prSet/>
      <dgm:spPr/>
      <dgm:t>
        <a:bodyPr/>
        <a:lstStyle/>
        <a:p>
          <a:endParaRPr lang="en-GB"/>
        </a:p>
      </dgm:t>
    </dgm:pt>
    <dgm:pt modelId="{D0832860-74FF-4436-A497-23BD6A6C2A06}" type="parTrans" cxnId="{411ECAAD-1962-4226-8CB0-32DA098F1E58}">
      <dgm:prSet/>
      <dgm:spPr/>
      <dgm:t>
        <a:bodyPr/>
        <a:lstStyle/>
        <a:p>
          <a:endParaRPr lang="en-GB"/>
        </a:p>
      </dgm:t>
    </dgm:pt>
    <dgm:pt modelId="{9709AF6F-5D58-4507-A705-333E23E2EB8B}" type="pres">
      <dgm:prSet presAssocID="{F78DF5F4-2A74-4D7C-AFA7-1D8227964478}" presName="Name0" presStyleCnt="0">
        <dgm:presLayoutVars>
          <dgm:dir/>
          <dgm:animLvl val="lvl"/>
          <dgm:resizeHandles val="exact"/>
        </dgm:presLayoutVars>
      </dgm:prSet>
      <dgm:spPr/>
    </dgm:pt>
    <dgm:pt modelId="{53C562A4-1FF6-4BD7-8623-0C6422B1DAC9}" type="pres">
      <dgm:prSet presAssocID="{1E222180-FF82-4CA9-9D41-781E05851497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F9CA90-F39C-4ADD-9C96-50BC19AA536D}" type="pres">
      <dgm:prSet presAssocID="{BCDE8FF7-4905-438B-914B-66129C8DB52F}" presName="parTxOnlySpace" presStyleCnt="0"/>
      <dgm:spPr/>
    </dgm:pt>
    <dgm:pt modelId="{A3DC4862-1BEE-4354-94AC-C0878ACBE62A}" type="pres">
      <dgm:prSet presAssocID="{E193EBAE-850F-49CA-8AC9-BD00141AE7AD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C16FC9B-3E99-4CD4-BD9B-EB3B06D1C9B8}" type="pres">
      <dgm:prSet presAssocID="{6211C496-3C91-4C25-9930-129AF2E154AB}" presName="parTxOnlySpace" presStyleCnt="0"/>
      <dgm:spPr/>
    </dgm:pt>
    <dgm:pt modelId="{AAE4DC43-5AC2-4987-AE7B-660CAA124327}" type="pres">
      <dgm:prSet presAssocID="{6ED9E229-7547-46C1-90AB-F7AD5E00B8E4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7B98F4-5A54-455D-BE93-38B0F9098B75}" type="pres">
      <dgm:prSet presAssocID="{06A293A9-4CD2-4BA7-89E7-CA2D382AB73C}" presName="parTxOnlySpace" presStyleCnt="0"/>
      <dgm:spPr/>
    </dgm:pt>
    <dgm:pt modelId="{8317E9A5-8527-40C5-BEED-A2011F94B455}" type="pres">
      <dgm:prSet presAssocID="{85EDD022-410E-4412-BAD7-B50938587752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0626E42-0EB7-45B7-A062-AE13C4BF3FDA}" type="pres">
      <dgm:prSet presAssocID="{B86811A9-4346-4D03-B8DE-A67D24BAA9E3}" presName="parTxOnlySpace" presStyleCnt="0"/>
      <dgm:spPr/>
    </dgm:pt>
    <dgm:pt modelId="{76983813-257B-4AE0-A5B5-0B8A7BC9DBA8}" type="pres">
      <dgm:prSet presAssocID="{00596270-22D6-4824-ABE4-3F2678A27793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7DE2086-090F-4574-9775-F9281B937877}" type="presOf" srcId="{00596270-22D6-4824-ABE4-3F2678A27793}" destId="{76983813-257B-4AE0-A5B5-0B8A7BC9DBA8}" srcOrd="0" destOrd="0" presId="urn:microsoft.com/office/officeart/2005/8/layout/chevron1"/>
    <dgm:cxn modelId="{7D59CF4F-04CA-473E-869D-19294879079B}" type="presOf" srcId="{F78DF5F4-2A74-4D7C-AFA7-1D8227964478}" destId="{9709AF6F-5D58-4507-A705-333E23E2EB8B}" srcOrd="0" destOrd="0" presId="urn:microsoft.com/office/officeart/2005/8/layout/chevron1"/>
    <dgm:cxn modelId="{411ECAAD-1962-4226-8CB0-32DA098F1E58}" srcId="{F78DF5F4-2A74-4D7C-AFA7-1D8227964478}" destId="{E193EBAE-850F-49CA-8AC9-BD00141AE7AD}" srcOrd="1" destOrd="0" parTransId="{D0832860-74FF-4436-A497-23BD6A6C2A06}" sibTransId="{6211C496-3C91-4C25-9930-129AF2E154AB}"/>
    <dgm:cxn modelId="{793C06F4-2479-4FB3-964B-2EED302B2B20}" srcId="{F78DF5F4-2A74-4D7C-AFA7-1D8227964478}" destId="{1E222180-FF82-4CA9-9D41-781E05851497}" srcOrd="0" destOrd="0" parTransId="{802EF3AE-5ACE-4BEE-82B5-E95AAD294FDA}" sibTransId="{BCDE8FF7-4905-438B-914B-66129C8DB52F}"/>
    <dgm:cxn modelId="{147247D3-9141-4AB7-9B1B-290320B14354}" type="presOf" srcId="{6ED9E229-7547-46C1-90AB-F7AD5E00B8E4}" destId="{AAE4DC43-5AC2-4987-AE7B-660CAA124327}" srcOrd="0" destOrd="0" presId="urn:microsoft.com/office/officeart/2005/8/layout/chevron1"/>
    <dgm:cxn modelId="{320211E8-6251-430D-8E18-B30F219115B3}" srcId="{F78DF5F4-2A74-4D7C-AFA7-1D8227964478}" destId="{6ED9E229-7547-46C1-90AB-F7AD5E00B8E4}" srcOrd="2" destOrd="0" parTransId="{4277085D-83E4-42FF-B695-EE50414C48DE}" sibTransId="{06A293A9-4CD2-4BA7-89E7-CA2D382AB73C}"/>
    <dgm:cxn modelId="{624755B6-B218-4F42-BA8E-ADA3A3C25E04}" srcId="{F78DF5F4-2A74-4D7C-AFA7-1D8227964478}" destId="{85EDD022-410E-4412-BAD7-B50938587752}" srcOrd="3" destOrd="0" parTransId="{8AF7817F-3EAD-444C-9339-90BCC8B28A57}" sibTransId="{B86811A9-4346-4D03-B8DE-A67D24BAA9E3}"/>
    <dgm:cxn modelId="{E1B1C865-1B64-41CA-8A65-EC59BE7CAA1B}" type="presOf" srcId="{85EDD022-410E-4412-BAD7-B50938587752}" destId="{8317E9A5-8527-40C5-BEED-A2011F94B455}" srcOrd="0" destOrd="0" presId="urn:microsoft.com/office/officeart/2005/8/layout/chevron1"/>
    <dgm:cxn modelId="{05F92FA4-0E2A-49A9-BCC6-5F09E3BFA64E}" type="presOf" srcId="{1E222180-FF82-4CA9-9D41-781E05851497}" destId="{53C562A4-1FF6-4BD7-8623-0C6422B1DAC9}" srcOrd="0" destOrd="0" presId="urn:microsoft.com/office/officeart/2005/8/layout/chevron1"/>
    <dgm:cxn modelId="{E55C468B-2F2A-4E82-A9FD-B1C8396B7AD7}" srcId="{F78DF5F4-2A74-4D7C-AFA7-1D8227964478}" destId="{00596270-22D6-4824-ABE4-3F2678A27793}" srcOrd="4" destOrd="0" parTransId="{9FA7929C-3D04-46F3-BF15-D86DBF7FC893}" sibTransId="{4FFEB0FE-F277-4A94-905F-646833C6C1A4}"/>
    <dgm:cxn modelId="{6227DB77-B95A-4686-BD5C-17490F2E6CC4}" type="presOf" srcId="{E193EBAE-850F-49CA-8AC9-BD00141AE7AD}" destId="{A3DC4862-1BEE-4354-94AC-C0878ACBE62A}" srcOrd="0" destOrd="0" presId="urn:microsoft.com/office/officeart/2005/8/layout/chevron1"/>
    <dgm:cxn modelId="{C233087E-B0D4-4B22-8BB3-73C9DE7C6DA1}" type="presParOf" srcId="{9709AF6F-5D58-4507-A705-333E23E2EB8B}" destId="{53C562A4-1FF6-4BD7-8623-0C6422B1DAC9}" srcOrd="0" destOrd="0" presId="urn:microsoft.com/office/officeart/2005/8/layout/chevron1"/>
    <dgm:cxn modelId="{FA227AAD-2A16-4A60-B588-514BE02BE33C}" type="presParOf" srcId="{9709AF6F-5D58-4507-A705-333E23E2EB8B}" destId="{3AF9CA90-F39C-4ADD-9C96-50BC19AA536D}" srcOrd="1" destOrd="0" presId="urn:microsoft.com/office/officeart/2005/8/layout/chevron1"/>
    <dgm:cxn modelId="{08AD24F7-99FC-46EA-9DA6-4E99EF8E7395}" type="presParOf" srcId="{9709AF6F-5D58-4507-A705-333E23E2EB8B}" destId="{A3DC4862-1BEE-4354-94AC-C0878ACBE62A}" srcOrd="2" destOrd="0" presId="urn:microsoft.com/office/officeart/2005/8/layout/chevron1"/>
    <dgm:cxn modelId="{804557F1-960A-4684-9271-00B5AC707A9E}" type="presParOf" srcId="{9709AF6F-5D58-4507-A705-333E23E2EB8B}" destId="{4C16FC9B-3E99-4CD4-BD9B-EB3B06D1C9B8}" srcOrd="3" destOrd="0" presId="urn:microsoft.com/office/officeart/2005/8/layout/chevron1"/>
    <dgm:cxn modelId="{1CB64B4F-BB91-40DF-A0E0-8287CF25497E}" type="presParOf" srcId="{9709AF6F-5D58-4507-A705-333E23E2EB8B}" destId="{AAE4DC43-5AC2-4987-AE7B-660CAA124327}" srcOrd="4" destOrd="0" presId="urn:microsoft.com/office/officeart/2005/8/layout/chevron1"/>
    <dgm:cxn modelId="{3C8401B7-DCD9-4F26-AF8C-A19FB7BC704F}" type="presParOf" srcId="{9709AF6F-5D58-4507-A705-333E23E2EB8B}" destId="{927B98F4-5A54-455D-BE93-38B0F9098B75}" srcOrd="5" destOrd="0" presId="urn:microsoft.com/office/officeart/2005/8/layout/chevron1"/>
    <dgm:cxn modelId="{FCA778A7-B7D6-46BD-B3C9-376E6AD8ACB0}" type="presParOf" srcId="{9709AF6F-5D58-4507-A705-333E23E2EB8B}" destId="{8317E9A5-8527-40C5-BEED-A2011F94B455}" srcOrd="6" destOrd="0" presId="urn:microsoft.com/office/officeart/2005/8/layout/chevron1"/>
    <dgm:cxn modelId="{9729E690-E45F-401A-8156-BF6C7E4EEFF4}" type="presParOf" srcId="{9709AF6F-5D58-4507-A705-333E23E2EB8B}" destId="{C0626E42-0EB7-45B7-A062-AE13C4BF3FDA}" srcOrd="7" destOrd="0" presId="urn:microsoft.com/office/officeart/2005/8/layout/chevron1"/>
    <dgm:cxn modelId="{A4D2EDA1-C58A-4F4E-AE3A-C4309DBC1380}" type="presParOf" srcId="{9709AF6F-5D58-4507-A705-333E23E2EB8B}" destId="{76983813-257B-4AE0-A5B5-0B8A7BC9DBA8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2BE41D-E0D3-41E8-A78E-7FE7B7196DA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F9B3C22-2656-40BA-87C5-F6CB6E4CB38C}">
      <dgm:prSet phldrT="[Text]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GB" dirty="0" smtClean="0"/>
            <a:t>22 Jan</a:t>
          </a:r>
        </a:p>
        <a:p>
          <a:r>
            <a:rPr lang="en-GB" dirty="0" smtClean="0"/>
            <a:t>Draft clauses published </a:t>
          </a:r>
          <a:endParaRPr lang="en-GB" dirty="0"/>
        </a:p>
      </dgm:t>
    </dgm:pt>
    <dgm:pt modelId="{030404B9-9BC2-45F7-A95F-B1A692FE5467}" type="parTrans" cxnId="{9A5AA244-51D6-4C00-8DA7-C6A219078800}">
      <dgm:prSet/>
      <dgm:spPr/>
      <dgm:t>
        <a:bodyPr/>
        <a:lstStyle/>
        <a:p>
          <a:endParaRPr lang="en-GB"/>
        </a:p>
      </dgm:t>
    </dgm:pt>
    <dgm:pt modelId="{FEF78AD9-5A72-49EE-A86C-1151BBD60850}" type="sibTrans" cxnId="{9A5AA244-51D6-4C00-8DA7-C6A219078800}">
      <dgm:prSet/>
      <dgm:spPr/>
      <dgm:t>
        <a:bodyPr/>
        <a:lstStyle/>
        <a:p>
          <a:endParaRPr lang="en-GB"/>
        </a:p>
      </dgm:t>
    </dgm:pt>
    <dgm:pt modelId="{91CBA402-F83C-4FE0-9848-70568472594E}">
      <dgm:prSet phldrT="[Text]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GB" dirty="0" smtClean="0"/>
            <a:t>07 May </a:t>
          </a:r>
        </a:p>
        <a:p>
          <a:r>
            <a:rPr lang="en-GB" dirty="0" smtClean="0"/>
            <a:t>UK General Election </a:t>
          </a:r>
          <a:endParaRPr lang="en-GB" dirty="0"/>
        </a:p>
      </dgm:t>
    </dgm:pt>
    <dgm:pt modelId="{AEFCC9F1-7792-47C9-9643-109C3FE83044}" type="parTrans" cxnId="{D99186F1-71B9-4132-A6AE-8C1BBEA740A2}">
      <dgm:prSet/>
      <dgm:spPr/>
      <dgm:t>
        <a:bodyPr/>
        <a:lstStyle/>
        <a:p>
          <a:endParaRPr lang="en-GB"/>
        </a:p>
      </dgm:t>
    </dgm:pt>
    <dgm:pt modelId="{8EF786E6-7D9A-4953-94A9-5586BF78B517}" type="sibTrans" cxnId="{D99186F1-71B9-4132-A6AE-8C1BBEA740A2}">
      <dgm:prSet/>
      <dgm:spPr/>
      <dgm:t>
        <a:bodyPr/>
        <a:lstStyle/>
        <a:p>
          <a:endParaRPr lang="en-GB"/>
        </a:p>
      </dgm:t>
    </dgm:pt>
    <dgm:pt modelId="{8FA79A9B-91B9-41E7-BD5F-2B37EB123253}">
      <dgm:prSet phldrT="[Text]"/>
      <dgm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dgm:spPr>
      <dgm:t>
        <a:bodyPr/>
        <a:lstStyle/>
        <a:p>
          <a:r>
            <a:rPr lang="en-GB" dirty="0" err="1" smtClean="0"/>
            <a:t>TBC</a:t>
          </a:r>
          <a:endParaRPr lang="en-GB" dirty="0" smtClean="0"/>
        </a:p>
        <a:p>
          <a:r>
            <a:rPr lang="en-GB" dirty="0" smtClean="0"/>
            <a:t>Queen’s speech</a:t>
          </a:r>
          <a:endParaRPr lang="en-GB" dirty="0"/>
        </a:p>
      </dgm:t>
    </dgm:pt>
    <dgm:pt modelId="{5AB7AF3A-450E-477A-9080-C1EE8558810D}" type="parTrans" cxnId="{06C786C0-7A69-4EE4-BA19-A4652C0A2BB3}">
      <dgm:prSet/>
      <dgm:spPr/>
      <dgm:t>
        <a:bodyPr/>
        <a:lstStyle/>
        <a:p>
          <a:endParaRPr lang="en-GB"/>
        </a:p>
      </dgm:t>
    </dgm:pt>
    <dgm:pt modelId="{F5E10348-4C08-4130-AB56-2E03F9188A57}" type="sibTrans" cxnId="{06C786C0-7A69-4EE4-BA19-A4652C0A2BB3}">
      <dgm:prSet/>
      <dgm:spPr/>
      <dgm:t>
        <a:bodyPr/>
        <a:lstStyle/>
        <a:p>
          <a:endParaRPr lang="en-GB"/>
        </a:p>
      </dgm:t>
    </dgm:pt>
    <dgm:pt modelId="{FC868D8B-6CFF-4F0E-A9BB-480FCB5936F5}" type="pres">
      <dgm:prSet presAssocID="{EC2BE41D-E0D3-41E8-A78E-7FE7B7196DAF}" presName="Name0" presStyleCnt="0">
        <dgm:presLayoutVars>
          <dgm:dir/>
          <dgm:animLvl val="lvl"/>
          <dgm:resizeHandles val="exact"/>
        </dgm:presLayoutVars>
      </dgm:prSet>
      <dgm:spPr/>
    </dgm:pt>
    <dgm:pt modelId="{942CB04B-B22D-45C3-ADDF-DA565730F19B}" type="pres">
      <dgm:prSet presAssocID="{3F9B3C22-2656-40BA-87C5-F6CB6E4CB38C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C937932-400B-44D4-A986-D7055C072137}" type="pres">
      <dgm:prSet presAssocID="{FEF78AD9-5A72-49EE-A86C-1151BBD60850}" presName="parTxOnlySpace" presStyleCnt="0"/>
      <dgm:spPr/>
    </dgm:pt>
    <dgm:pt modelId="{837D465C-A81E-4F50-A409-F289FAA36075}" type="pres">
      <dgm:prSet presAssocID="{91CBA402-F83C-4FE0-9848-70568472594E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EDB5DB-3E33-44DD-95F1-2677A80231A6}" type="pres">
      <dgm:prSet presAssocID="{8EF786E6-7D9A-4953-94A9-5586BF78B517}" presName="parTxOnlySpace" presStyleCnt="0"/>
      <dgm:spPr/>
    </dgm:pt>
    <dgm:pt modelId="{7ACB5D36-6F06-457B-BE67-583F67BB925A}" type="pres">
      <dgm:prSet presAssocID="{8FA79A9B-91B9-41E7-BD5F-2B37EB123253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A5AA244-51D6-4C00-8DA7-C6A219078800}" srcId="{EC2BE41D-E0D3-41E8-A78E-7FE7B7196DAF}" destId="{3F9B3C22-2656-40BA-87C5-F6CB6E4CB38C}" srcOrd="0" destOrd="0" parTransId="{030404B9-9BC2-45F7-A95F-B1A692FE5467}" sibTransId="{FEF78AD9-5A72-49EE-A86C-1151BBD60850}"/>
    <dgm:cxn modelId="{06C786C0-7A69-4EE4-BA19-A4652C0A2BB3}" srcId="{EC2BE41D-E0D3-41E8-A78E-7FE7B7196DAF}" destId="{8FA79A9B-91B9-41E7-BD5F-2B37EB123253}" srcOrd="2" destOrd="0" parTransId="{5AB7AF3A-450E-477A-9080-C1EE8558810D}" sibTransId="{F5E10348-4C08-4130-AB56-2E03F9188A57}"/>
    <dgm:cxn modelId="{599939B1-3F1D-45DE-9001-02B6B807CFDF}" type="presOf" srcId="{8FA79A9B-91B9-41E7-BD5F-2B37EB123253}" destId="{7ACB5D36-6F06-457B-BE67-583F67BB925A}" srcOrd="0" destOrd="0" presId="urn:microsoft.com/office/officeart/2005/8/layout/chevron1"/>
    <dgm:cxn modelId="{BB56A4FF-083E-4926-81AB-2271C59A6F53}" type="presOf" srcId="{3F9B3C22-2656-40BA-87C5-F6CB6E4CB38C}" destId="{942CB04B-B22D-45C3-ADDF-DA565730F19B}" srcOrd="0" destOrd="0" presId="urn:microsoft.com/office/officeart/2005/8/layout/chevron1"/>
    <dgm:cxn modelId="{D57DD980-DF77-47B2-8F6A-3525C8E37228}" type="presOf" srcId="{EC2BE41D-E0D3-41E8-A78E-7FE7B7196DAF}" destId="{FC868D8B-6CFF-4F0E-A9BB-480FCB5936F5}" srcOrd="0" destOrd="0" presId="urn:microsoft.com/office/officeart/2005/8/layout/chevron1"/>
    <dgm:cxn modelId="{551ECC0B-D10D-4AC8-9667-64A29A205A4F}" type="presOf" srcId="{91CBA402-F83C-4FE0-9848-70568472594E}" destId="{837D465C-A81E-4F50-A409-F289FAA36075}" srcOrd="0" destOrd="0" presId="urn:microsoft.com/office/officeart/2005/8/layout/chevron1"/>
    <dgm:cxn modelId="{D99186F1-71B9-4132-A6AE-8C1BBEA740A2}" srcId="{EC2BE41D-E0D3-41E8-A78E-7FE7B7196DAF}" destId="{91CBA402-F83C-4FE0-9848-70568472594E}" srcOrd="1" destOrd="0" parTransId="{AEFCC9F1-7792-47C9-9643-109C3FE83044}" sibTransId="{8EF786E6-7D9A-4953-94A9-5586BF78B517}"/>
    <dgm:cxn modelId="{D67786A2-06BF-46D6-A40F-FE5D58DB4E57}" type="presParOf" srcId="{FC868D8B-6CFF-4F0E-A9BB-480FCB5936F5}" destId="{942CB04B-B22D-45C3-ADDF-DA565730F19B}" srcOrd="0" destOrd="0" presId="urn:microsoft.com/office/officeart/2005/8/layout/chevron1"/>
    <dgm:cxn modelId="{D2A90B31-0767-4168-A357-ACB77C803DBE}" type="presParOf" srcId="{FC868D8B-6CFF-4F0E-A9BB-480FCB5936F5}" destId="{2C937932-400B-44D4-A986-D7055C072137}" srcOrd="1" destOrd="0" presId="urn:microsoft.com/office/officeart/2005/8/layout/chevron1"/>
    <dgm:cxn modelId="{3A008AAE-E1A8-472E-A90D-3CAA88F81003}" type="presParOf" srcId="{FC868D8B-6CFF-4F0E-A9BB-480FCB5936F5}" destId="{837D465C-A81E-4F50-A409-F289FAA36075}" srcOrd="2" destOrd="0" presId="urn:microsoft.com/office/officeart/2005/8/layout/chevron1"/>
    <dgm:cxn modelId="{022A4BBB-BAAC-4A5E-A5CA-AAAB32BCC726}" type="presParOf" srcId="{FC868D8B-6CFF-4F0E-A9BB-480FCB5936F5}" destId="{0FEDB5DB-3E33-44DD-95F1-2677A80231A6}" srcOrd="3" destOrd="0" presId="urn:microsoft.com/office/officeart/2005/8/layout/chevron1"/>
    <dgm:cxn modelId="{F4B4627C-3C8F-4629-88D6-095C4CBEAA34}" type="presParOf" srcId="{FC868D8B-6CFF-4F0E-A9BB-480FCB5936F5}" destId="{7ACB5D36-6F06-457B-BE67-583F67BB925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C562A4-1FF6-4BD7-8623-0C6422B1DAC9}">
      <dsp:nvSpPr>
        <dsp:cNvPr id="0" name=""/>
        <dsp:cNvSpPr/>
      </dsp:nvSpPr>
      <dsp:spPr>
        <a:xfrm>
          <a:off x="2060" y="353235"/>
          <a:ext cx="1834224" cy="733689"/>
        </a:xfrm>
        <a:prstGeom prst="chevron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Powers</a:t>
          </a:r>
          <a:endParaRPr lang="en-GB" sz="2100" kern="1200" dirty="0"/>
        </a:p>
      </dsp:txBody>
      <dsp:txXfrm>
        <a:off x="368905" y="353235"/>
        <a:ext cx="1100535" cy="733689"/>
      </dsp:txXfrm>
    </dsp:sp>
    <dsp:sp modelId="{A3DC4862-1BEE-4354-94AC-C0878ACBE62A}">
      <dsp:nvSpPr>
        <dsp:cNvPr id="0" name=""/>
        <dsp:cNvSpPr/>
      </dsp:nvSpPr>
      <dsp:spPr>
        <a:xfrm>
          <a:off x="1652862" y="353235"/>
          <a:ext cx="1834224" cy="733689"/>
        </a:xfrm>
        <a:prstGeom prst="chevron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Risks</a:t>
          </a:r>
          <a:endParaRPr lang="en-GB" sz="2100" kern="1200" dirty="0"/>
        </a:p>
      </dsp:txBody>
      <dsp:txXfrm>
        <a:off x="2019707" y="353235"/>
        <a:ext cx="1100535" cy="733689"/>
      </dsp:txXfrm>
    </dsp:sp>
    <dsp:sp modelId="{AAE4DC43-5AC2-4987-AE7B-660CAA124327}">
      <dsp:nvSpPr>
        <dsp:cNvPr id="0" name=""/>
        <dsp:cNvSpPr/>
      </dsp:nvSpPr>
      <dsp:spPr>
        <a:xfrm>
          <a:off x="3303664" y="353235"/>
          <a:ext cx="1834224" cy="733689"/>
        </a:xfrm>
        <a:prstGeom prst="chevron">
          <a:avLst/>
        </a:prstGeom>
        <a:solidFill>
          <a:schemeClr val="bg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Funding</a:t>
          </a:r>
          <a:endParaRPr lang="en-GB" sz="2100" kern="1200" dirty="0"/>
        </a:p>
      </dsp:txBody>
      <dsp:txXfrm>
        <a:off x="3670509" y="353235"/>
        <a:ext cx="1100535" cy="733689"/>
      </dsp:txXfrm>
    </dsp:sp>
    <dsp:sp modelId="{8317E9A5-8527-40C5-BEED-A2011F94B455}">
      <dsp:nvSpPr>
        <dsp:cNvPr id="0" name=""/>
        <dsp:cNvSpPr/>
      </dsp:nvSpPr>
      <dsp:spPr>
        <a:xfrm>
          <a:off x="4954466" y="353235"/>
          <a:ext cx="1834224" cy="733689"/>
        </a:xfrm>
        <a:prstGeom prst="chevron">
          <a:avLst/>
        </a:prstGeom>
        <a:solidFill>
          <a:schemeClr val="bg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Tools</a:t>
          </a:r>
          <a:endParaRPr lang="en-GB" sz="2100" kern="1200" dirty="0"/>
        </a:p>
      </dsp:txBody>
      <dsp:txXfrm>
        <a:off x="5321311" y="353235"/>
        <a:ext cx="1100535" cy="733689"/>
      </dsp:txXfrm>
    </dsp:sp>
    <dsp:sp modelId="{76983813-257B-4AE0-A5B5-0B8A7BC9DBA8}">
      <dsp:nvSpPr>
        <dsp:cNvPr id="0" name=""/>
        <dsp:cNvSpPr/>
      </dsp:nvSpPr>
      <dsp:spPr>
        <a:xfrm>
          <a:off x="6605267" y="353235"/>
          <a:ext cx="1834224" cy="733689"/>
        </a:xfrm>
        <a:prstGeom prst="chevron">
          <a:avLst/>
        </a:prstGeom>
        <a:solidFill>
          <a:schemeClr val="bg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Rules</a:t>
          </a:r>
          <a:endParaRPr lang="en-GB" sz="2100" kern="1200" dirty="0"/>
        </a:p>
      </dsp:txBody>
      <dsp:txXfrm>
        <a:off x="6972112" y="353235"/>
        <a:ext cx="1100535" cy="7336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2CB04B-B22D-45C3-ADDF-DA565730F19B}">
      <dsp:nvSpPr>
        <dsp:cNvPr id="0" name=""/>
        <dsp:cNvSpPr/>
      </dsp:nvSpPr>
      <dsp:spPr>
        <a:xfrm>
          <a:off x="2116" y="500269"/>
          <a:ext cx="2578653" cy="1031461"/>
        </a:xfrm>
        <a:prstGeom prst="chevron">
          <a:avLst/>
        </a:prstGeom>
        <a:solidFill>
          <a:schemeClr val="bg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22 Jan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Draft clauses published </a:t>
          </a:r>
          <a:endParaRPr lang="en-GB" sz="1900" kern="1200" dirty="0"/>
        </a:p>
      </dsp:txBody>
      <dsp:txXfrm>
        <a:off x="517847" y="500269"/>
        <a:ext cx="1547192" cy="1031461"/>
      </dsp:txXfrm>
    </dsp:sp>
    <dsp:sp modelId="{837D465C-A81E-4F50-A409-F289FAA36075}">
      <dsp:nvSpPr>
        <dsp:cNvPr id="0" name=""/>
        <dsp:cNvSpPr/>
      </dsp:nvSpPr>
      <dsp:spPr>
        <a:xfrm>
          <a:off x="2322905" y="500269"/>
          <a:ext cx="2578653" cy="1031461"/>
        </a:xfrm>
        <a:prstGeom prst="chevron">
          <a:avLst/>
        </a:prstGeom>
        <a:solidFill>
          <a:schemeClr val="bg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07 May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UK General Election </a:t>
          </a:r>
          <a:endParaRPr lang="en-GB" sz="1900" kern="1200" dirty="0"/>
        </a:p>
      </dsp:txBody>
      <dsp:txXfrm>
        <a:off x="2838636" y="500269"/>
        <a:ext cx="1547192" cy="1031461"/>
      </dsp:txXfrm>
    </dsp:sp>
    <dsp:sp modelId="{7ACB5D36-6F06-457B-BE67-583F67BB925A}">
      <dsp:nvSpPr>
        <dsp:cNvPr id="0" name=""/>
        <dsp:cNvSpPr/>
      </dsp:nvSpPr>
      <dsp:spPr>
        <a:xfrm>
          <a:off x="4643693" y="500269"/>
          <a:ext cx="2578653" cy="1031461"/>
        </a:xfrm>
        <a:prstGeom prst="chevron">
          <a:avLst/>
        </a:prstGeom>
        <a:solidFill>
          <a:schemeClr val="bg2">
            <a:lumMod val="60000"/>
            <a:lumOff val="40000"/>
          </a:schemeClr>
        </a:solidFill>
        <a:ln w="25400" cap="flat" cmpd="sng" algn="ctr">
          <a:solidFill>
            <a:schemeClr val="bg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err="1" smtClean="0"/>
            <a:t>TBC</a:t>
          </a:r>
          <a:endParaRPr lang="en-GB" sz="1900" kern="12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Queen’s speech</a:t>
          </a:r>
          <a:endParaRPr lang="en-GB" sz="1900" kern="1200" dirty="0"/>
        </a:p>
      </dsp:txBody>
      <dsp:txXfrm>
        <a:off x="5159424" y="500269"/>
        <a:ext cx="1547192" cy="10314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993C4-B2D2-4DFB-9477-D0805865090F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099EB-D487-4F8A-918F-7D13A07E42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806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D2A02-396A-4FAB-B3E8-5EA64720CB23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EC942-AB5A-48DA-A3CC-718BB65BF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485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EC942-AB5A-48DA-A3CC-718BB65BF9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011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EC942-AB5A-48DA-A3CC-718BB65BF9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48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EC942-AB5A-48DA-A3CC-718BB65BF98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710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EC942-AB5A-48DA-A3CC-718BB65BF98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767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EC942-AB5A-48DA-A3CC-718BB65BF98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127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EC942-AB5A-48DA-A3CC-718BB65BF98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988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425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918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277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88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928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984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937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305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7562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3350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247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A Scottish Fiscal Framework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3886200"/>
            <a:ext cx="8352928" cy="1752600"/>
          </a:xfrm>
        </p:spPr>
        <p:txBody>
          <a:bodyPr/>
          <a:lstStyle/>
          <a:p>
            <a:r>
              <a:rPr lang="en-GB" sz="2400" dirty="0" smtClean="0">
                <a:solidFill>
                  <a:srgbClr val="002060"/>
                </a:solidFill>
              </a:rPr>
              <a:t>Sean Neill</a:t>
            </a:r>
          </a:p>
          <a:p>
            <a:r>
              <a:rPr lang="en-GB" sz="2400" dirty="0" smtClean="0">
                <a:solidFill>
                  <a:srgbClr val="002060"/>
                </a:solidFill>
              </a:rPr>
              <a:t>Head of Fiscal Responsibility Division Scottish Government</a:t>
            </a:r>
          </a:p>
          <a:p>
            <a:r>
              <a:rPr lang="en-US" sz="2400" dirty="0" err="1">
                <a:solidFill>
                  <a:srgbClr val="002060"/>
                </a:solidFill>
              </a:rPr>
              <a:t>CIPFA</a:t>
            </a:r>
            <a:r>
              <a:rPr lang="en-US" sz="2400" dirty="0">
                <a:solidFill>
                  <a:srgbClr val="002060"/>
                </a:solidFill>
              </a:rPr>
              <a:t> Scotland Conference, 26 March 2015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b="1" dirty="0" smtClean="0">
                <a:solidFill>
                  <a:srgbClr val="002060"/>
                </a:solidFill>
                <a:latin typeface="Arial" charset="0"/>
              </a:rPr>
              <a:t>How to design a new </a:t>
            </a:r>
            <a:r>
              <a:rPr lang="en-US" altLang="en-US" b="1" dirty="0">
                <a:solidFill>
                  <a:srgbClr val="002060"/>
                </a:solidFill>
                <a:latin typeface="Arial" charset="0"/>
              </a:rPr>
              <a:t>fiscal framework for Scotland</a:t>
            </a:r>
            <a:endParaRPr lang="en-GB" dirty="0">
              <a:solidFill>
                <a:srgbClr val="00206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68391500"/>
              </p:ext>
            </p:extLst>
          </p:nvPr>
        </p:nvGraphicFramePr>
        <p:xfrm>
          <a:off x="395536" y="4221088"/>
          <a:ext cx="8441553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192611"/>
              </p:ext>
            </p:extLst>
          </p:nvPr>
        </p:nvGraphicFramePr>
        <p:xfrm>
          <a:off x="395536" y="2060848"/>
          <a:ext cx="8346826" cy="21506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46826"/>
              </a:tblGrid>
              <a:tr h="2150691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Pct val="120000"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2000" b="1" kern="1200" baseline="0" dirty="0" smtClean="0">
                          <a:solidFill>
                            <a:srgbClr val="002060"/>
                          </a:solidFill>
                          <a:latin typeface="Humnst777 BT" pitchFamily="34" charset="0"/>
                          <a:ea typeface="+mn-ea"/>
                          <a:cs typeface="+mn-cs"/>
                        </a:rPr>
                        <a:t>Step 1: </a:t>
                      </a:r>
                      <a:r>
                        <a:rPr lang="en-GB" sz="2000" kern="1200" baseline="0" dirty="0" smtClean="0">
                          <a:solidFill>
                            <a:srgbClr val="002060"/>
                          </a:solidFill>
                          <a:latin typeface="Humnst777 BT" pitchFamily="34" charset="0"/>
                          <a:ea typeface="+mn-ea"/>
                          <a:cs typeface="+mn-cs"/>
                        </a:rPr>
                        <a:t>Smith Agreement sets out new tax/spending powers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Pct val="120000"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2000" b="1" kern="1200" baseline="0" dirty="0" smtClean="0">
                          <a:solidFill>
                            <a:srgbClr val="002060"/>
                          </a:solidFill>
                          <a:latin typeface="Humnst777 BT" pitchFamily="34" charset="0"/>
                          <a:ea typeface="+mn-ea"/>
                          <a:cs typeface="+mn-cs"/>
                        </a:rPr>
                        <a:t>Step 2: </a:t>
                      </a:r>
                      <a:r>
                        <a:rPr lang="en-GB" sz="2000" b="0" kern="1200" baseline="0" dirty="0" smtClean="0">
                          <a:solidFill>
                            <a:srgbClr val="002060"/>
                          </a:solidFill>
                          <a:latin typeface="Humnst777 BT" pitchFamily="34" charset="0"/>
                          <a:ea typeface="+mn-ea"/>
                          <a:cs typeface="+mn-cs"/>
                        </a:rPr>
                        <a:t>Smith Agreement summarises where risks are held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Pct val="120000"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2000" b="1" kern="1200" baseline="0" dirty="0" smtClean="0">
                          <a:solidFill>
                            <a:srgbClr val="FF0000"/>
                          </a:solidFill>
                          <a:latin typeface="Humnst777 BT" pitchFamily="34" charset="0"/>
                          <a:ea typeface="+mn-ea"/>
                          <a:cs typeface="+mn-cs"/>
                        </a:rPr>
                        <a:t>Step 3: </a:t>
                      </a:r>
                      <a:r>
                        <a:rPr lang="en-GB" sz="2000" b="0" kern="1200" baseline="0" dirty="0" smtClean="0">
                          <a:solidFill>
                            <a:srgbClr val="FF0000"/>
                          </a:solidFill>
                          <a:latin typeface="Humnst777 BT" pitchFamily="34" charset="0"/>
                          <a:ea typeface="+mn-ea"/>
                          <a:cs typeface="+mn-cs"/>
                        </a:rPr>
                        <a:t>E</a:t>
                      </a:r>
                      <a:r>
                        <a:rPr lang="en-GB" sz="2000" kern="1200" baseline="0" dirty="0" smtClean="0">
                          <a:solidFill>
                            <a:srgbClr val="FF0000"/>
                          </a:solidFill>
                          <a:latin typeface="Humnst777 BT" pitchFamily="34" charset="0"/>
                          <a:ea typeface="+mn-ea"/>
                          <a:cs typeface="+mn-cs"/>
                        </a:rPr>
                        <a:t>volve funding model to reflect new powers/risks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Pct val="120000"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2000" b="1" kern="1200" baseline="0" dirty="0" smtClean="0">
                          <a:solidFill>
                            <a:srgbClr val="002060"/>
                          </a:solidFill>
                          <a:latin typeface="Humnst777 BT" pitchFamily="34" charset="0"/>
                          <a:ea typeface="+mn-ea"/>
                          <a:cs typeface="+mn-cs"/>
                        </a:rPr>
                        <a:t>Step 4: </a:t>
                      </a:r>
                      <a:r>
                        <a:rPr lang="en-GB" sz="2000" b="0" kern="1200" baseline="0" dirty="0" smtClean="0">
                          <a:solidFill>
                            <a:srgbClr val="002060"/>
                          </a:solidFill>
                          <a:latin typeface="Humnst777 BT" pitchFamily="34" charset="0"/>
                          <a:ea typeface="+mn-ea"/>
                          <a:cs typeface="+mn-cs"/>
                        </a:rPr>
                        <a:t>Determine t</a:t>
                      </a:r>
                      <a:r>
                        <a:rPr lang="en-GB" sz="2000" kern="1200" baseline="0" dirty="0" smtClean="0">
                          <a:solidFill>
                            <a:srgbClr val="002060"/>
                          </a:solidFill>
                          <a:latin typeface="Humnst777 BT" pitchFamily="34" charset="0"/>
                          <a:ea typeface="+mn-ea"/>
                          <a:cs typeface="+mn-cs"/>
                        </a:rPr>
                        <a:t>ools for SG to manage these powers/risks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Pct val="120000"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2000" b="1" kern="1200" baseline="0" dirty="0" smtClean="0">
                          <a:solidFill>
                            <a:srgbClr val="002060"/>
                          </a:solidFill>
                          <a:latin typeface="Humnst777 BT" pitchFamily="34" charset="0"/>
                          <a:ea typeface="+mn-ea"/>
                          <a:cs typeface="+mn-cs"/>
                        </a:rPr>
                        <a:t>Step 5: </a:t>
                      </a:r>
                      <a:r>
                        <a:rPr lang="en-GB" sz="2000" b="0" kern="1200" baseline="0" dirty="0" smtClean="0">
                          <a:solidFill>
                            <a:srgbClr val="002060"/>
                          </a:solidFill>
                          <a:latin typeface="Humnst777 BT" pitchFamily="34" charset="0"/>
                          <a:ea typeface="+mn-ea"/>
                          <a:cs typeface="+mn-cs"/>
                        </a:rPr>
                        <a:t>F</a:t>
                      </a:r>
                      <a:r>
                        <a:rPr lang="en-GB" sz="2000" kern="1200" baseline="0" dirty="0" smtClean="0">
                          <a:solidFill>
                            <a:srgbClr val="002060"/>
                          </a:solidFill>
                          <a:latin typeface="Humnst777 BT" pitchFamily="34" charset="0"/>
                          <a:ea typeface="+mn-ea"/>
                          <a:cs typeface="+mn-cs"/>
                        </a:rPr>
                        <a:t>iscal rules and institutions to ensure sustainable outcome</a:t>
                      </a:r>
                    </a:p>
                  </a:txBody>
                  <a:tcPr marL="84406" marR="8440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393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>
                <a:solidFill>
                  <a:srgbClr val="002060"/>
                </a:solidFill>
              </a:rPr>
              <a:t>Post-Smith Funding </a:t>
            </a:r>
            <a:r>
              <a:rPr lang="en-GB" dirty="0" smtClean="0">
                <a:solidFill>
                  <a:srgbClr val="002060"/>
                </a:solidFill>
              </a:rPr>
              <a:t>Model </a:t>
            </a:r>
            <a:endParaRPr lang="en-GB" dirty="0">
              <a:solidFill>
                <a:srgbClr val="00206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76"/>
          <a:stretch/>
        </p:blipFill>
        <p:spPr bwMode="auto">
          <a:xfrm>
            <a:off x="765344" y="1628800"/>
            <a:ext cx="7704856" cy="3848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642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rgbClr val="002060"/>
                </a:solidFill>
              </a:rPr>
              <a:t>Next steps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968552"/>
          </a:xfrm>
        </p:spPr>
        <p:txBody>
          <a:bodyPr/>
          <a:lstStyle/>
          <a:p>
            <a:r>
              <a:rPr lang="en-GB" sz="2800" dirty="0" err="1" smtClean="0">
                <a:solidFill>
                  <a:srgbClr val="002060"/>
                </a:solidFill>
              </a:rPr>
              <a:t>UKG</a:t>
            </a:r>
            <a:r>
              <a:rPr lang="en-GB" sz="2800" dirty="0" smtClean="0">
                <a:solidFill>
                  <a:srgbClr val="002060"/>
                </a:solidFill>
              </a:rPr>
              <a:t> continues to prepare the Bill for introduction to the UK Parliament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sz="2800" dirty="0" smtClean="0"/>
          </a:p>
          <a:p>
            <a:r>
              <a:rPr lang="en-GB" sz="2800" dirty="0" smtClean="0">
                <a:solidFill>
                  <a:srgbClr val="002060"/>
                </a:solidFill>
              </a:rPr>
              <a:t>Discussions on non-legislative </a:t>
            </a:r>
            <a:r>
              <a:rPr lang="en-GB" sz="2800" dirty="0" smtClean="0">
                <a:solidFill>
                  <a:srgbClr val="002060"/>
                </a:solidFill>
              </a:rPr>
              <a:t>areas </a:t>
            </a:r>
            <a:r>
              <a:rPr lang="en-GB" sz="2800" dirty="0" smtClean="0">
                <a:solidFill>
                  <a:srgbClr val="002060"/>
                </a:solidFill>
              </a:rPr>
              <a:t>of the Smith Commission Agreement – need to move in parallel</a:t>
            </a:r>
          </a:p>
          <a:p>
            <a:r>
              <a:rPr lang="en-GB" sz="2800" dirty="0" smtClean="0">
                <a:solidFill>
                  <a:srgbClr val="002060"/>
                </a:solidFill>
              </a:rPr>
              <a:t>Technical discussions with HMT</a:t>
            </a:r>
          </a:p>
          <a:p>
            <a:r>
              <a:rPr lang="en-GB" sz="2800" dirty="0" smtClean="0">
                <a:solidFill>
                  <a:srgbClr val="002060"/>
                </a:solidFill>
              </a:rPr>
              <a:t>Stakeholder engagement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99671116"/>
              </p:ext>
            </p:extLst>
          </p:nvPr>
        </p:nvGraphicFramePr>
        <p:xfrm>
          <a:off x="755576" y="2132856"/>
          <a:ext cx="7224464" cy="20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441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rgbClr val="002060"/>
                </a:solidFill>
              </a:rPr>
              <a:t>Elements of a Fiscal Framework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187624" y="1765767"/>
            <a:ext cx="6738938" cy="2889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anchor="ctr"/>
          <a:lstStyle/>
          <a:p>
            <a:pPr algn="ctr" eaLnBrk="1" hangingPunct="1">
              <a:spcAft>
                <a:spcPts val="300"/>
              </a:spcAft>
              <a:buSzPct val="85000"/>
              <a:buFont typeface="Arial" pitchFamily="34" charset="0"/>
              <a:buNone/>
            </a:pPr>
            <a:r>
              <a:rPr lang="en-GB" sz="2000" b="1" dirty="0">
                <a:solidFill>
                  <a:schemeClr val="bg1"/>
                </a:solidFill>
                <a:latin typeface="Humnst777 BT"/>
              </a:rPr>
              <a:t>Elements of a Scottish fiscal framework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947792" y="2341831"/>
            <a:ext cx="1660525" cy="10795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300"/>
              </a:spcAft>
              <a:buSzPct val="85000"/>
              <a:buFont typeface="Arial" charset="0"/>
              <a:buNone/>
              <a:defRPr/>
            </a:pPr>
            <a:r>
              <a:rPr lang="en-GB" dirty="0">
                <a:latin typeface="Humnst777 BT" pitchFamily="34" charset="0"/>
              </a:rPr>
              <a:t>Tools for managing risks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535542" y="2341831"/>
            <a:ext cx="1662113" cy="10795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300"/>
              </a:spcAft>
              <a:buSzPct val="85000"/>
              <a:buFont typeface="Arial" charset="0"/>
              <a:buNone/>
              <a:defRPr/>
            </a:pPr>
            <a:r>
              <a:rPr lang="en-GB" dirty="0">
                <a:latin typeface="Humnst777 BT" pitchFamily="34" charset="0"/>
              </a:rPr>
              <a:t>Independent fiscal institutions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6905" y="2341831"/>
            <a:ext cx="1662112" cy="10795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300"/>
              </a:spcAft>
              <a:buSzPct val="85000"/>
              <a:buFont typeface="Arial" charset="0"/>
              <a:buNone/>
              <a:defRPr/>
            </a:pPr>
            <a:r>
              <a:rPr lang="en-GB" dirty="0">
                <a:latin typeface="Humnst777 BT" pitchFamily="34" charset="0"/>
              </a:rPr>
              <a:t>Credible fiscal rules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7335767" y="2341831"/>
            <a:ext cx="1660525" cy="10795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300"/>
              </a:spcAft>
              <a:buSzPct val="85000"/>
              <a:buFont typeface="Arial" charset="0"/>
              <a:buNone/>
              <a:defRPr/>
            </a:pPr>
            <a:r>
              <a:rPr lang="en-GB" dirty="0">
                <a:latin typeface="Humnst777 BT" pitchFamily="34" charset="0"/>
              </a:rPr>
              <a:t>Consistency with </a:t>
            </a:r>
            <a:r>
              <a:rPr lang="en-GB" dirty="0" smtClean="0">
                <a:latin typeface="Humnst777 BT" pitchFamily="34" charset="0"/>
              </a:rPr>
              <a:t>UK </a:t>
            </a:r>
            <a:r>
              <a:rPr lang="en-GB" dirty="0">
                <a:latin typeface="Humnst777 BT" pitchFamily="34" charset="0"/>
              </a:rPr>
              <a:t>fiscal policy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47567" y="2341831"/>
            <a:ext cx="1662113" cy="10795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300"/>
              </a:spcAft>
              <a:buSzPct val="85000"/>
              <a:buFont typeface="Arial" charset="0"/>
              <a:buNone/>
              <a:defRPr/>
            </a:pPr>
            <a:r>
              <a:rPr lang="en-GB" dirty="0">
                <a:latin typeface="Humnst777 BT" pitchFamily="34" charset="0"/>
              </a:rPr>
              <a:t>Sustainable funding   model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51520" y="3789040"/>
            <a:ext cx="8640960" cy="2590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auto">
              <a:spcBef>
                <a:spcPts val="500"/>
              </a:spcBef>
              <a:spcAft>
                <a:spcPts val="500"/>
              </a:spcAft>
              <a:buSzPct val="120000"/>
              <a:buFont typeface="Arial" pitchFamily="34" charset="0"/>
              <a:buChar char="•"/>
              <a:defRPr/>
            </a:pPr>
            <a:r>
              <a:rPr lang="en-GB" sz="2200" dirty="0" smtClean="0">
                <a:solidFill>
                  <a:srgbClr val="002060"/>
                </a:solidFill>
              </a:rPr>
              <a:t>A well designed fiscal framework will ensure that further devolution </a:t>
            </a:r>
            <a:r>
              <a:rPr lang="en-GB" sz="2200" dirty="0">
                <a:solidFill>
                  <a:srgbClr val="002060"/>
                </a:solidFill>
              </a:rPr>
              <a:t>provides </a:t>
            </a:r>
            <a:r>
              <a:rPr lang="en-GB" sz="2200" dirty="0" smtClean="0">
                <a:solidFill>
                  <a:srgbClr val="002060"/>
                </a:solidFill>
              </a:rPr>
              <a:t>the right incentives </a:t>
            </a:r>
            <a:r>
              <a:rPr lang="en-GB" sz="2200" dirty="0">
                <a:solidFill>
                  <a:srgbClr val="002060"/>
                </a:solidFill>
              </a:rPr>
              <a:t>&amp; increases accountability </a:t>
            </a:r>
            <a:r>
              <a:rPr lang="en-GB" sz="2200" dirty="0" smtClean="0">
                <a:solidFill>
                  <a:srgbClr val="002060"/>
                </a:solidFill>
              </a:rPr>
              <a:t>- </a:t>
            </a:r>
            <a:r>
              <a:rPr lang="en-GB" sz="2200" dirty="0">
                <a:solidFill>
                  <a:srgbClr val="002060"/>
                </a:solidFill>
              </a:rPr>
              <a:t>linking Scottish Government budget to Scottish economic performance</a:t>
            </a:r>
          </a:p>
          <a:p>
            <a:pPr marL="285750" indent="-285750" fontAlgn="auto">
              <a:spcBef>
                <a:spcPts val="500"/>
              </a:spcBef>
              <a:spcAft>
                <a:spcPts val="500"/>
              </a:spcAft>
              <a:buSzPct val="120000"/>
              <a:buFont typeface="Arial" pitchFamily="34" charset="0"/>
              <a:buChar char="•"/>
              <a:defRPr/>
            </a:pPr>
            <a:r>
              <a:rPr lang="en-GB" sz="2200" dirty="0">
                <a:solidFill>
                  <a:srgbClr val="002060"/>
                </a:solidFill>
              </a:rPr>
              <a:t>Fiscal </a:t>
            </a:r>
            <a:r>
              <a:rPr lang="en-GB" sz="2200" dirty="0" smtClean="0">
                <a:solidFill>
                  <a:srgbClr val="002060"/>
                </a:solidFill>
              </a:rPr>
              <a:t>framework must be robust, cohesive and provide the flexibility to develop and deliver distinct Scottish policies – within the UK fiscal framework</a:t>
            </a:r>
            <a:endParaRPr lang="en-GB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11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rgbClr val="002060"/>
                </a:solidFill>
              </a:rPr>
              <a:t>A Scottish Fiscal Framework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/>
          <a:lstStyle/>
          <a:p>
            <a:r>
              <a:rPr lang="en-GB" sz="2800" dirty="0" smtClean="0">
                <a:solidFill>
                  <a:srgbClr val="002060"/>
                </a:solidFill>
              </a:rPr>
              <a:t>What is in a fiscal framework?</a:t>
            </a:r>
          </a:p>
          <a:p>
            <a:r>
              <a:rPr lang="en-GB" sz="2800" dirty="0" smtClean="0">
                <a:solidFill>
                  <a:srgbClr val="002060"/>
                </a:solidFill>
              </a:rPr>
              <a:t>What does the Scottish Governments fiscal framework look like under Scotland Act 2012?</a:t>
            </a:r>
          </a:p>
          <a:p>
            <a:r>
              <a:rPr lang="en-GB" sz="2800" dirty="0" smtClean="0">
                <a:solidFill>
                  <a:srgbClr val="002060"/>
                </a:solidFill>
              </a:rPr>
              <a:t>What did the Smith Commission say?</a:t>
            </a:r>
          </a:p>
          <a:p>
            <a:r>
              <a:rPr lang="en-GB" sz="2800" dirty="0" smtClean="0">
                <a:solidFill>
                  <a:srgbClr val="002060"/>
                </a:solidFill>
              </a:rPr>
              <a:t>What does this mean for the Scottish </a:t>
            </a:r>
            <a:r>
              <a:rPr lang="en-GB" sz="2800" dirty="0">
                <a:solidFill>
                  <a:srgbClr val="002060"/>
                </a:solidFill>
              </a:rPr>
              <a:t>Government and the design of a new fiscal </a:t>
            </a:r>
            <a:r>
              <a:rPr lang="en-GB" sz="2800" dirty="0" smtClean="0">
                <a:solidFill>
                  <a:srgbClr val="002060"/>
                </a:solidFill>
              </a:rPr>
              <a:t>framework?</a:t>
            </a:r>
          </a:p>
          <a:p>
            <a:r>
              <a:rPr lang="en-GB" sz="2800" dirty="0" smtClean="0">
                <a:solidFill>
                  <a:srgbClr val="002060"/>
                </a:solidFill>
              </a:rPr>
              <a:t>Discussion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687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rgbClr val="002060"/>
                </a:solidFill>
              </a:rPr>
              <a:t>Scotland Act 2012</a:t>
            </a:r>
            <a:endParaRPr lang="en-GB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6020639"/>
              </p:ext>
            </p:extLst>
          </p:nvPr>
        </p:nvGraphicFramePr>
        <p:xfrm>
          <a:off x="251520" y="1299872"/>
          <a:ext cx="8640960" cy="4777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8352"/>
                <a:gridCol w="1224136"/>
                <a:gridCol w="4248472"/>
              </a:tblGrid>
              <a:tr h="356916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002060"/>
                          </a:solidFill>
                        </a:rPr>
                        <a:t>Measure</a:t>
                      </a:r>
                      <a:endParaRPr lang="en-GB" sz="1800" dirty="0">
                        <a:solidFill>
                          <a:srgbClr val="002060"/>
                        </a:solidFill>
                      </a:endParaRPr>
                    </a:p>
                  </a:txBody>
                  <a:tcPr marT="45715" marB="45715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rgbClr val="002060"/>
                          </a:solidFill>
                        </a:rPr>
                        <a:t>Start</a:t>
                      </a:r>
                      <a:endParaRPr lang="en-GB" sz="1800" dirty="0">
                        <a:solidFill>
                          <a:srgbClr val="002060"/>
                        </a:solidFill>
                      </a:endParaRPr>
                    </a:p>
                  </a:txBody>
                  <a:tcPr marT="45715" marB="45715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rgbClr val="002060"/>
                          </a:solidFill>
                        </a:rPr>
                        <a:t>Revenue estimate</a:t>
                      </a:r>
                      <a:r>
                        <a:rPr lang="en-GB" sz="1800" baseline="0" dirty="0" smtClean="0">
                          <a:solidFill>
                            <a:srgbClr val="002060"/>
                          </a:solidFill>
                        </a:rPr>
                        <a:t> (2015-16)</a:t>
                      </a:r>
                      <a:endParaRPr lang="en-GB" sz="1800" dirty="0">
                        <a:solidFill>
                          <a:srgbClr val="002060"/>
                        </a:solidFill>
                      </a:endParaRPr>
                    </a:p>
                  </a:txBody>
                  <a:tcPr marT="45715" marB="45715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887003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002060"/>
                          </a:solidFill>
                        </a:rPr>
                        <a:t>Replace Stamp Duty Land Tax with </a:t>
                      </a:r>
                      <a:r>
                        <a:rPr lang="en-GB" sz="1800" kern="1200" dirty="0" smtClean="0">
                          <a:solidFill>
                            <a:srgbClr val="002060"/>
                          </a:solidFill>
                        </a:rPr>
                        <a:t>Land and Buildings Transaction Tax </a:t>
                      </a:r>
                      <a:r>
                        <a:rPr lang="en-GB" sz="1800" baseline="0" dirty="0" smtClean="0">
                          <a:solidFill>
                            <a:srgbClr val="002060"/>
                          </a:solidFill>
                        </a:rPr>
                        <a:t>(LBTT)</a:t>
                      </a:r>
                      <a:endParaRPr lang="en-GB" sz="1800" dirty="0">
                        <a:solidFill>
                          <a:srgbClr val="002060"/>
                        </a:solidFill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rgbClr val="002060"/>
                          </a:solidFill>
                        </a:rPr>
                        <a:t>2015-16</a:t>
                      </a:r>
                      <a:endParaRPr lang="en-GB" sz="1800" dirty="0">
                        <a:solidFill>
                          <a:srgbClr val="002060"/>
                        </a:solidFill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rgbClr val="002060"/>
                          </a:solidFill>
                        </a:rPr>
                        <a:t>c. £380m</a:t>
                      </a:r>
                      <a:endParaRPr lang="en-GB" sz="1800" dirty="0">
                        <a:solidFill>
                          <a:srgbClr val="002060"/>
                        </a:solidFill>
                      </a:endParaRPr>
                    </a:p>
                  </a:txBody>
                  <a:tcPr marT="45715" marB="45715" anchor="ctr"/>
                </a:tc>
              </a:tr>
              <a:tr h="620899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002060"/>
                          </a:solidFill>
                        </a:rPr>
                        <a:t>Replace UK Landfill</a:t>
                      </a:r>
                      <a:r>
                        <a:rPr lang="en-GB" sz="1800" baseline="0" dirty="0" smtClean="0">
                          <a:solidFill>
                            <a:srgbClr val="002060"/>
                          </a:solidFill>
                        </a:rPr>
                        <a:t> Tax with </a:t>
                      </a:r>
                      <a:r>
                        <a:rPr lang="en-GB" sz="1800" kern="1200" dirty="0" smtClean="0">
                          <a:solidFill>
                            <a:srgbClr val="002060"/>
                          </a:solidFill>
                        </a:rPr>
                        <a:t>Scottish Landfill Tax </a:t>
                      </a:r>
                      <a:r>
                        <a:rPr lang="en-GB" sz="1800" baseline="0" dirty="0" smtClean="0">
                          <a:solidFill>
                            <a:srgbClr val="002060"/>
                          </a:solidFill>
                        </a:rPr>
                        <a:t>(SLfT)</a:t>
                      </a:r>
                      <a:endParaRPr lang="en-GB" sz="1800" dirty="0">
                        <a:solidFill>
                          <a:srgbClr val="002060"/>
                        </a:solidFill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rgbClr val="002060"/>
                          </a:solidFill>
                        </a:rPr>
                        <a:t>2015-16</a:t>
                      </a:r>
                      <a:endParaRPr lang="en-GB" sz="1800" dirty="0">
                        <a:solidFill>
                          <a:srgbClr val="002060"/>
                        </a:solidFill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rgbClr val="002060"/>
                          </a:solidFill>
                        </a:rPr>
                        <a:t>c.</a:t>
                      </a:r>
                      <a:r>
                        <a:rPr lang="en-GB" sz="1800" baseline="0" dirty="0" smtClean="0">
                          <a:solidFill>
                            <a:srgbClr val="002060"/>
                          </a:solidFill>
                        </a:rPr>
                        <a:t> £117m</a:t>
                      </a:r>
                      <a:endParaRPr lang="en-GB" sz="1800" dirty="0">
                        <a:solidFill>
                          <a:srgbClr val="002060"/>
                        </a:solidFill>
                      </a:endParaRPr>
                    </a:p>
                  </a:txBody>
                  <a:tcPr marT="45715" marB="45715" anchor="ctr"/>
                </a:tc>
              </a:tr>
              <a:tr h="468421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rgbClr val="002060"/>
                          </a:solidFill>
                        </a:rPr>
                        <a:t>Scottish Rate of Income Tax</a:t>
                      </a:r>
                      <a:endParaRPr lang="en-GB" sz="18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rgbClr val="002060"/>
                          </a:solidFill>
                        </a:rPr>
                        <a:t>2016-17</a:t>
                      </a:r>
                      <a:endParaRPr lang="en-GB" sz="1800" dirty="0">
                        <a:solidFill>
                          <a:srgbClr val="002060"/>
                        </a:solidFill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rgbClr val="002060"/>
                          </a:solidFill>
                        </a:rPr>
                        <a:t>c.</a:t>
                      </a:r>
                      <a:r>
                        <a:rPr lang="en-GB" sz="1800" baseline="0" dirty="0" smtClean="0">
                          <a:solidFill>
                            <a:srgbClr val="002060"/>
                          </a:solidFill>
                        </a:rPr>
                        <a:t> £4.5 bn if rate set at 10p/£</a:t>
                      </a:r>
                      <a:endParaRPr lang="en-GB" sz="1800" dirty="0">
                        <a:solidFill>
                          <a:srgbClr val="002060"/>
                        </a:solidFill>
                      </a:endParaRPr>
                    </a:p>
                  </a:txBody>
                  <a:tcPr marT="45715" marB="45715" anchor="ctr"/>
                </a:tc>
              </a:tr>
              <a:tr h="46842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 smtClean="0">
                          <a:solidFill>
                            <a:srgbClr val="002060"/>
                          </a:solidFill>
                        </a:rPr>
                        <a:t>Power to devolve more taxes</a:t>
                      </a:r>
                      <a:endParaRPr lang="en-GB" sz="18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rgbClr val="002060"/>
                          </a:solidFill>
                        </a:rPr>
                        <a:t>…</a:t>
                      </a:r>
                      <a:endParaRPr lang="en-GB" sz="1800" dirty="0">
                        <a:solidFill>
                          <a:srgbClr val="002060"/>
                        </a:solidFill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rgbClr val="002060"/>
                        </a:solidFill>
                      </a:endParaRPr>
                    </a:p>
                  </a:txBody>
                  <a:tcPr marT="45715" marB="45715" anchor="ctr"/>
                </a:tc>
              </a:tr>
              <a:tr h="62089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 smtClean="0">
                          <a:solidFill>
                            <a:srgbClr val="002060"/>
                          </a:solidFill>
                        </a:rPr>
                        <a:t>Capital borrowing</a:t>
                      </a:r>
                      <a:endParaRPr lang="en-GB" sz="18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rgbClr val="002060"/>
                          </a:solidFill>
                        </a:rPr>
                        <a:t>2015-16</a:t>
                      </a:r>
                      <a:endParaRPr lang="en-GB" sz="1800" dirty="0">
                        <a:solidFill>
                          <a:srgbClr val="002060"/>
                        </a:solidFill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rgbClr val="002060"/>
                          </a:solidFill>
                        </a:rPr>
                        <a:t>Annual - 10%</a:t>
                      </a:r>
                      <a:r>
                        <a:rPr lang="en-GB" sz="1800" baseline="0" dirty="0" smtClean="0">
                          <a:solidFill>
                            <a:srgbClr val="002060"/>
                          </a:solidFill>
                        </a:rPr>
                        <a:t> of capital budget(£304m), Aggregate limit - </a:t>
                      </a:r>
                      <a:r>
                        <a:rPr lang="en-GB" sz="1800" dirty="0" smtClean="0">
                          <a:solidFill>
                            <a:srgbClr val="002060"/>
                          </a:solidFill>
                        </a:rPr>
                        <a:t>£2.2bn</a:t>
                      </a:r>
                      <a:endParaRPr lang="en-GB" sz="1800" dirty="0">
                        <a:solidFill>
                          <a:srgbClr val="002060"/>
                        </a:solidFill>
                      </a:endParaRPr>
                    </a:p>
                  </a:txBody>
                  <a:tcPr marT="45715" marB="45715" anchor="ctr"/>
                </a:tc>
              </a:tr>
              <a:tr h="62089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 smtClean="0">
                          <a:solidFill>
                            <a:srgbClr val="002060"/>
                          </a:solidFill>
                        </a:rPr>
                        <a:t>Revenue borrowing</a:t>
                      </a:r>
                      <a:endParaRPr lang="en-GB" sz="18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rgbClr val="002060"/>
                          </a:solidFill>
                        </a:rPr>
                        <a:t>2015-16</a:t>
                      </a:r>
                      <a:endParaRPr lang="en-GB" sz="1800" dirty="0">
                        <a:solidFill>
                          <a:srgbClr val="002060"/>
                        </a:solidFill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rgbClr val="002060"/>
                          </a:solidFill>
                        </a:rPr>
                        <a:t>Annual - £200m</a:t>
                      </a:r>
                    </a:p>
                    <a:p>
                      <a:pPr algn="ctr"/>
                      <a:r>
                        <a:rPr lang="en-GB" sz="1800" dirty="0" smtClean="0">
                          <a:solidFill>
                            <a:srgbClr val="002060"/>
                          </a:solidFill>
                        </a:rPr>
                        <a:t>Aggregate</a:t>
                      </a:r>
                      <a:r>
                        <a:rPr lang="en-GB" sz="1800" baseline="0" dirty="0" smtClean="0">
                          <a:solidFill>
                            <a:srgbClr val="002060"/>
                          </a:solidFill>
                        </a:rPr>
                        <a:t> - £500m</a:t>
                      </a:r>
                      <a:endParaRPr lang="en-GB" sz="1800" dirty="0">
                        <a:solidFill>
                          <a:srgbClr val="002060"/>
                        </a:solidFill>
                      </a:endParaRPr>
                    </a:p>
                  </a:txBody>
                  <a:tcPr marT="45715" marB="45715" anchor="ctr"/>
                </a:tc>
              </a:tr>
              <a:tr h="62089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 smtClean="0">
                          <a:solidFill>
                            <a:srgbClr val="002060"/>
                          </a:solidFill>
                        </a:rPr>
                        <a:t>Block grant adjustment</a:t>
                      </a:r>
                      <a:endParaRPr lang="en-GB" sz="18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rgbClr val="002060"/>
                          </a:solidFill>
                        </a:rPr>
                        <a:t>2015-16; 2016-17</a:t>
                      </a:r>
                      <a:endParaRPr lang="en-GB" sz="1800" dirty="0">
                        <a:solidFill>
                          <a:srgbClr val="002060"/>
                        </a:solidFill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rgbClr val="002060"/>
                          </a:solidFill>
                        </a:rPr>
                        <a:t>One-year</a:t>
                      </a:r>
                      <a:r>
                        <a:rPr lang="en-GB" sz="1800" baseline="0" dirty="0" smtClean="0">
                          <a:solidFill>
                            <a:srgbClr val="002060"/>
                          </a:solidFill>
                        </a:rPr>
                        <a:t> agreement for devolved taxes</a:t>
                      </a:r>
                    </a:p>
                    <a:p>
                      <a:pPr algn="ctr"/>
                      <a:r>
                        <a:rPr lang="en-GB" sz="1800" baseline="0" dirty="0" smtClean="0">
                          <a:solidFill>
                            <a:srgbClr val="002060"/>
                          </a:solidFill>
                        </a:rPr>
                        <a:t>Principles agreed for SRIT</a:t>
                      </a:r>
                    </a:p>
                  </a:txBody>
                  <a:tcPr marT="45715" marB="4571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78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>
                <a:solidFill>
                  <a:srgbClr val="002060"/>
                </a:solidFill>
              </a:rPr>
              <a:t>Fiscal Framework 2012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41227"/>
              </p:ext>
            </p:extLst>
          </p:nvPr>
        </p:nvGraphicFramePr>
        <p:xfrm>
          <a:off x="395536" y="1412776"/>
          <a:ext cx="8424936" cy="46085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1497"/>
                <a:gridCol w="6183439"/>
              </a:tblGrid>
              <a:tr h="9217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Sustainable funding   model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Over 80% of funding from block grant</a:t>
                      </a:r>
                    </a:p>
                    <a:p>
                      <a:r>
                        <a:rPr lang="en-GB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Tax receipts from 2 devolved taxes and </a:t>
                      </a:r>
                      <a:r>
                        <a:rPr lang="en-GB" sz="1600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SRIT</a:t>
                      </a:r>
                      <a:endParaRPr lang="en-GB" sz="160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r>
                        <a:rPr lang="en-GB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Block grant adjustment</a:t>
                      </a:r>
                    </a:p>
                  </a:txBody>
                  <a:tcPr/>
                </a:tc>
              </a:tr>
              <a:tr h="14678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Tools for managing risks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Cash reserve</a:t>
                      </a:r>
                    </a:p>
                    <a:p>
                      <a:r>
                        <a:rPr lang="en-GB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Consequential</a:t>
                      </a:r>
                      <a:r>
                        <a:rPr lang="en-GB" sz="16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allocation</a:t>
                      </a:r>
                    </a:p>
                    <a:p>
                      <a:r>
                        <a:rPr lang="en-GB" sz="16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Capital borrowing provision – 10% </a:t>
                      </a:r>
                      <a:r>
                        <a:rPr lang="en-GB" sz="1600" baseline="0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CDEL</a:t>
                      </a:r>
                      <a:r>
                        <a:rPr lang="en-GB" sz="16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up to £</a:t>
                      </a:r>
                      <a:r>
                        <a:rPr lang="en-GB" sz="1600" baseline="0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2.2bn</a:t>
                      </a:r>
                      <a:r>
                        <a:rPr lang="en-GB" sz="16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cumulative</a:t>
                      </a:r>
                    </a:p>
                    <a:p>
                      <a:r>
                        <a:rPr lang="en-GB" sz="16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Borrowing for forecast errors - £</a:t>
                      </a:r>
                      <a:r>
                        <a:rPr lang="en-GB" sz="1600" baseline="0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200m</a:t>
                      </a:r>
                      <a:r>
                        <a:rPr lang="en-GB" sz="16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pa - £</a:t>
                      </a:r>
                      <a:r>
                        <a:rPr lang="en-GB" sz="1600" baseline="0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500m</a:t>
                      </a:r>
                      <a:r>
                        <a:rPr lang="en-GB" sz="16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cumulative</a:t>
                      </a:r>
                    </a:p>
                    <a:p>
                      <a:r>
                        <a:rPr lang="en-GB" sz="16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Carry forward unspent balances of 0.5% </a:t>
                      </a:r>
                      <a:r>
                        <a:rPr lang="en-GB" sz="1600" baseline="0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RDEL</a:t>
                      </a:r>
                      <a:r>
                        <a:rPr lang="en-GB" sz="16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and 1.5% </a:t>
                      </a:r>
                      <a:r>
                        <a:rPr lang="en-GB" sz="1600" baseline="0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CDEL</a:t>
                      </a:r>
                      <a:endParaRPr lang="en-GB" sz="160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9217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Credible fiscal rules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Linked</a:t>
                      </a:r>
                      <a:r>
                        <a:rPr lang="en-GB" sz="16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to SA 1998 – SG has to produce a balanced budget</a:t>
                      </a:r>
                    </a:p>
                    <a:p>
                      <a:r>
                        <a:rPr lang="en-GB" sz="16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Revenue funded investment subject to self-imposed rule (annual costs within 5% of budget)</a:t>
                      </a:r>
                      <a:endParaRPr lang="en-GB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6486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Independent fiscal institutions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Role of</a:t>
                      </a:r>
                      <a:r>
                        <a:rPr lang="en-GB" sz="16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the Scottish Fiscal Commission in providing assurance on the robustness of SG tax forecasts</a:t>
                      </a:r>
                      <a:endParaRPr lang="en-GB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6486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Consistency with UK fiscal policy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Part of overall UK fiscal framework</a:t>
                      </a:r>
                      <a:endParaRPr lang="en-GB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104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3600" dirty="0" smtClean="0">
                <a:solidFill>
                  <a:srgbClr val="002060"/>
                </a:solidFill>
              </a:rPr>
              <a:t>Scotland Act 2012 Funding Model</a:t>
            </a:r>
            <a:endParaRPr lang="en-GB" sz="3600" b="1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0"/>
            <a:ext cx="7632848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59832" y="3627922"/>
            <a:ext cx="576064" cy="2385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950" b="1" dirty="0" smtClean="0">
                <a:latin typeface="Arial" pitchFamily="34" charset="0"/>
                <a:cs typeface="Arial" pitchFamily="34" charset="0"/>
              </a:rPr>
              <a:t>£</a:t>
            </a:r>
            <a:r>
              <a:rPr lang="en-GB" sz="950" b="1" dirty="0" err="1">
                <a:latin typeface="Arial" pitchFamily="34" charset="0"/>
                <a:cs typeface="Arial" pitchFamily="34" charset="0"/>
              </a:rPr>
              <a:t>0</a:t>
            </a:r>
            <a:r>
              <a:rPr lang="en-GB" sz="950" b="1" dirty="0" err="1" smtClean="0">
                <a:latin typeface="Arial" pitchFamily="34" charset="0"/>
                <a:cs typeface="Arial" pitchFamily="34" charset="0"/>
              </a:rPr>
              <a:t>.5bn</a:t>
            </a:r>
            <a:endParaRPr lang="en-GB" sz="9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60000" y="3874569"/>
            <a:ext cx="1008112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300" b="1" dirty="0" err="1"/>
              <a:t>c</a:t>
            </a:r>
            <a:r>
              <a:rPr lang="en-GB" sz="1300" b="1" dirty="0" err="1" smtClean="0"/>
              <a:t>0.5bn</a:t>
            </a:r>
            <a:endParaRPr lang="en-GB" sz="1300" b="1" dirty="0"/>
          </a:p>
        </p:txBody>
      </p:sp>
    </p:spTree>
    <p:extLst>
      <p:ext uri="{BB962C8B-B14F-4D97-AF65-F5344CB8AC3E}">
        <p14:creationId xmlns:p14="http://schemas.microsoft.com/office/powerpoint/2010/main" val="419911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rgbClr val="002060"/>
                </a:solidFill>
              </a:rPr>
              <a:t>Smith Recommendations</a:t>
            </a:r>
            <a:endParaRPr lang="en-GB" dirty="0">
              <a:solidFill>
                <a:srgbClr val="00206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901917"/>
              </p:ext>
            </p:extLst>
          </p:nvPr>
        </p:nvGraphicFramePr>
        <p:xfrm>
          <a:off x="179512" y="1268760"/>
          <a:ext cx="8640958" cy="4963539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232247"/>
                <a:gridCol w="3240360"/>
                <a:gridCol w="3168351"/>
              </a:tblGrid>
              <a:tr h="432048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rgbClr val="002060"/>
                          </a:solidFill>
                        </a:rPr>
                        <a:t>Fiscal Framework</a:t>
                      </a:r>
                      <a:endParaRPr lang="en-GB" sz="16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89032">
                <a:tc gridSpan="3"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GB" sz="1600" b="0" dirty="0" smtClean="0">
                          <a:solidFill>
                            <a:srgbClr val="002060"/>
                          </a:solidFill>
                        </a:rPr>
                        <a:t>Agreed by the Scottish and UK Governments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rgbClr val="002060"/>
                          </a:solidFill>
                        </a:rPr>
                        <a:t>Part of a UK Fiscal Framework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rgbClr val="002060"/>
                          </a:solidFill>
                        </a:rPr>
                        <a:t>Underpinned by ‘no detriment’ principle </a:t>
                      </a:r>
                      <a:endParaRPr lang="en-GB" sz="16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02060"/>
                          </a:solidFill>
                        </a:rPr>
                        <a:t>Tax</a:t>
                      </a:r>
                      <a:endParaRPr lang="en-GB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02060"/>
                          </a:solidFill>
                        </a:rPr>
                        <a:t>Welfare</a:t>
                      </a:r>
                      <a:endParaRPr lang="en-GB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02060"/>
                          </a:solidFill>
                        </a:rPr>
                        <a:t>Borrowing</a:t>
                      </a:r>
                      <a:endParaRPr lang="en-GB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34849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  <a:tab pos="22860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  <a:defRPr/>
                      </a:pPr>
                      <a:r>
                        <a:rPr kumimoji="0" lang="en-GB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</a:rPr>
                        <a:t>Rates and bands of Income Tax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  <a:tab pos="22860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  <a:defRPr/>
                      </a:pPr>
                      <a:r>
                        <a:rPr kumimoji="0" lang="en-GB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</a:rPr>
                        <a:t>Assignment of </a:t>
                      </a:r>
                      <a:r>
                        <a:rPr kumimoji="0" lang="en-GB" sz="16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</a:rPr>
                        <a:t>10p</a:t>
                      </a:r>
                      <a:r>
                        <a:rPr kumimoji="0" lang="en-GB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</a:rPr>
                        <a:t>/£1 VAT raised in Scotland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  <a:tab pos="22860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  <a:defRPr/>
                      </a:pPr>
                      <a:r>
                        <a:rPr kumimoji="0" lang="en-GB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</a:rPr>
                        <a:t>Air Passenger Duty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  <a:tab pos="22860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  <a:defRPr/>
                      </a:pPr>
                      <a:r>
                        <a:rPr kumimoji="0" lang="en-GB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</a:rPr>
                        <a:t>Aggregates Levy</a:t>
                      </a:r>
                    </a:p>
                    <a:p>
                      <a:endParaRPr lang="en-GB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600" dirty="0" smtClean="0">
                          <a:solidFill>
                            <a:srgbClr val="002060"/>
                          </a:solidFill>
                        </a:rPr>
                        <a:t>Benefits for carers, disabled people and those who are ill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600" dirty="0" smtClean="0">
                          <a:solidFill>
                            <a:srgbClr val="002060"/>
                          </a:solidFill>
                        </a:rPr>
                        <a:t>Benefits included in the Regulated Social Fund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600" dirty="0" smtClean="0">
                          <a:solidFill>
                            <a:srgbClr val="002060"/>
                          </a:solidFill>
                        </a:rPr>
                        <a:t>Powers to create new benefits and top up reserved benefits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GB" sz="1600" dirty="0" smtClean="0">
                          <a:solidFill>
                            <a:srgbClr val="002060"/>
                          </a:solidFill>
                        </a:rPr>
                        <a:t>Revenue borrowing – to ensure stability and provide safeguards to public spending in the event of economic shocks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GB" sz="1600" dirty="0" smtClean="0">
                          <a:solidFill>
                            <a:srgbClr val="002060"/>
                          </a:solidFill>
                        </a:rPr>
                        <a:t>Capital borrowing – to support capital investment</a:t>
                      </a:r>
                      <a:r>
                        <a:rPr lang="en-GB" sz="1600" baseline="0" dirty="0" smtClean="0">
                          <a:solidFill>
                            <a:srgbClr val="002060"/>
                          </a:solidFill>
                        </a:rPr>
                        <a:t> and to </a:t>
                      </a:r>
                      <a:r>
                        <a:rPr lang="en-GB" sz="1600" dirty="0" smtClean="0">
                          <a:solidFill>
                            <a:srgbClr val="002060"/>
                          </a:solidFill>
                        </a:rPr>
                        <a:t>consider</a:t>
                      </a:r>
                      <a:r>
                        <a:rPr lang="en-GB" sz="1600" baseline="0" dirty="0" smtClean="0">
                          <a:solidFill>
                            <a:srgbClr val="002060"/>
                          </a:solidFill>
                        </a:rPr>
                        <a:t> how this could fit with </a:t>
                      </a:r>
                      <a:r>
                        <a:rPr lang="en-GB" sz="1600" dirty="0" smtClean="0">
                          <a:solidFill>
                            <a:srgbClr val="002060"/>
                          </a:solidFill>
                        </a:rPr>
                        <a:t>a prudential borrowing regime.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206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rgbClr val="002060"/>
                </a:solidFill>
              </a:rPr>
              <a:t>Financial Impact of Smith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294269" y="1709118"/>
            <a:ext cx="4040188" cy="639762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>
                <a:solidFill>
                  <a:srgbClr val="002060"/>
                </a:solidFill>
              </a:rPr>
              <a:t>Revenue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5227508" y="1709118"/>
            <a:ext cx="3285199" cy="639762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>
                <a:solidFill>
                  <a:srgbClr val="002060"/>
                </a:solidFill>
              </a:rPr>
              <a:t>Expenditure</a:t>
            </a:r>
            <a:endParaRPr lang="en-GB" dirty="0">
              <a:solidFill>
                <a:srgbClr val="00206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48880"/>
            <a:ext cx="4413719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348880"/>
            <a:ext cx="4308184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271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rgbClr val="002060"/>
                </a:solidFill>
              </a:rPr>
              <a:t>Revised Fiscal Framework</a:t>
            </a:r>
            <a:endParaRPr lang="en-GB" dirty="0">
              <a:solidFill>
                <a:srgbClr val="00206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447300"/>
              </p:ext>
            </p:extLst>
          </p:nvPr>
        </p:nvGraphicFramePr>
        <p:xfrm>
          <a:off x="395536" y="1484784"/>
          <a:ext cx="8424936" cy="46085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33592"/>
                <a:gridCol w="6491344"/>
              </a:tblGrid>
              <a:tr h="17305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Sustainable funding   model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Barnett Formula will continue to operate</a:t>
                      </a:r>
                    </a:p>
                    <a:p>
                      <a:r>
                        <a:rPr lang="en-GB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No</a:t>
                      </a:r>
                      <a:r>
                        <a:rPr lang="en-GB" sz="16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detriment as a result of the decision to devolve further power</a:t>
                      </a:r>
                    </a:p>
                    <a:p>
                      <a:r>
                        <a:rPr lang="en-GB" sz="16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No detriment as a result of UK or Scottish Government policy decisions post-Smith</a:t>
                      </a:r>
                    </a:p>
                    <a:p>
                      <a:r>
                        <a:rPr lang="en-GB" sz="16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Scottish Government should have powers to support capital investment</a:t>
                      </a:r>
                      <a:endParaRPr lang="en-GB" sz="160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12675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Tools for managing risks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The UK</a:t>
                      </a:r>
                      <a:r>
                        <a:rPr lang="en-GB" sz="16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Government will manage risks which affect the whole of the UK</a:t>
                      </a:r>
                    </a:p>
                    <a:p>
                      <a:r>
                        <a:rPr lang="en-GB" sz="16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The Scottish Government should bear economic responsibility for its policy decisions</a:t>
                      </a:r>
                      <a:endParaRPr lang="en-GB" sz="160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9778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Credible fiscal rules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Updated Scottish Fiscal Framework consistent with UK Fiscal Framework</a:t>
                      </a:r>
                    </a:p>
                    <a:p>
                      <a:r>
                        <a:rPr lang="en-GB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Borrowing</a:t>
                      </a:r>
                      <a:r>
                        <a:rPr lang="en-GB" sz="16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powers should be consistent with fiscal rules</a:t>
                      </a:r>
                      <a:endParaRPr lang="en-GB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6326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Independent fiscal institutions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Scottish parliament should expand and strengthen independent scrutiny</a:t>
                      </a:r>
                      <a:endParaRPr lang="en-GB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645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ottish Government Whi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Scottish Government White</Template>
  <TotalTime>425</TotalTime>
  <Words>746</Words>
  <Application>Microsoft Office PowerPoint</Application>
  <PresentationFormat>On-screen Show (4:3)</PresentationFormat>
  <Paragraphs>132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Scottish Government White</vt:lpstr>
      <vt:lpstr>A Scottish Fiscal Framework</vt:lpstr>
      <vt:lpstr>Elements of a Fiscal Framework</vt:lpstr>
      <vt:lpstr>A Scottish Fiscal Framework</vt:lpstr>
      <vt:lpstr>Scotland Act 2012</vt:lpstr>
      <vt:lpstr>Fiscal Framework 2012</vt:lpstr>
      <vt:lpstr>Scotland Act 2012 Funding Model</vt:lpstr>
      <vt:lpstr>Smith Recommendations</vt:lpstr>
      <vt:lpstr>Financial Impact of Smith</vt:lpstr>
      <vt:lpstr>Revised Fiscal Framework</vt:lpstr>
      <vt:lpstr>How to design a new fiscal framework for Scotland</vt:lpstr>
      <vt:lpstr>Post-Smith Funding Model </vt:lpstr>
      <vt:lpstr>Next steps</vt:lpstr>
    </vt:vector>
  </TitlesOfParts>
  <Company>Scottish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Scottish Fiscal Framework</dc:title>
  <dc:creator>u205880</dc:creator>
  <cp:lastModifiedBy>u205880</cp:lastModifiedBy>
  <cp:revision>34</cp:revision>
  <cp:lastPrinted>2015-03-17T09:31:08Z</cp:lastPrinted>
  <dcterms:created xsi:type="dcterms:W3CDTF">2015-03-16T16:31:06Z</dcterms:created>
  <dcterms:modified xsi:type="dcterms:W3CDTF">2015-03-25T09:11:10Z</dcterms:modified>
</cp:coreProperties>
</file>