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65" r:id="rId3"/>
    <p:sldId id="263" r:id="rId4"/>
    <p:sldId id="264" r:id="rId5"/>
    <p:sldId id="273" r:id="rId6"/>
    <p:sldId id="257" r:id="rId7"/>
    <p:sldId id="262" r:id="rId8"/>
    <p:sldId id="266" r:id="rId9"/>
    <p:sldId id="267" r:id="rId10"/>
    <p:sldId id="271" r:id="rId11"/>
    <p:sldId id="268" r:id="rId12"/>
    <p:sldId id="272" r:id="rId13"/>
    <p:sldId id="260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664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30" d="100"/>
          <a:sy n="130" d="100"/>
        </p:scale>
        <p:origin x="1260" y="-77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0C4A9-ADC6-47B4-BAA1-0254D977A51F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2E8AD-E074-4E87-B52E-BD52716B3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017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E8AD-E074-4E87-B52E-BD52716B3A5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98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Blue line is inflation and red-line is wage inflation; whilst the inflation line is CPI it does show the divergence – probably of the order of 10% in the past seven years</a:t>
            </a:r>
          </a:p>
          <a:p>
            <a:endParaRPr lang="en-GB" dirty="0"/>
          </a:p>
          <a:p>
            <a:r>
              <a:rPr lang="en-GB" dirty="0" smtClean="0"/>
              <a:t>Contracts subject to RPI but actual costs to private sector are not; for many service lines up to half of those costs are wage related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E8AD-E074-4E87-B52E-BD52716B3A5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971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Central funding is under severe pressure but contract costs always increase</a:t>
            </a:r>
          </a:p>
          <a:p>
            <a:endParaRPr lang="en-GB" dirty="0"/>
          </a:p>
          <a:p>
            <a:r>
              <a:rPr lang="en-GB" dirty="0" smtClean="0"/>
              <a:t>Service specifications may no longer be appropriate to current requirements or ability to pay</a:t>
            </a:r>
          </a:p>
          <a:p>
            <a:endParaRPr lang="en-GB" dirty="0"/>
          </a:p>
          <a:p>
            <a:r>
              <a:rPr lang="en-GB" dirty="0" smtClean="0"/>
              <a:t>Change in school rolls; healthcare provisions are changing; ageing population; more radical solutions</a:t>
            </a:r>
          </a:p>
          <a:p>
            <a:endParaRPr lang="en-GB" dirty="0"/>
          </a:p>
          <a:p>
            <a:r>
              <a:rPr lang="en-GB" dirty="0" smtClean="0"/>
              <a:t>Public sector default is now viewed by funders as the greatest current risk</a:t>
            </a:r>
          </a:p>
          <a:p>
            <a:endParaRPr lang="en-GB" dirty="0"/>
          </a:p>
          <a:p>
            <a:r>
              <a:rPr lang="en-GB" dirty="0" smtClean="0"/>
              <a:t>Refinancing – has been deemed a no-go area but potential exists to both tinker with the existing terms but also to have a more innovative approach – portfolio finding; use of bond markets for bundles of projects; sub-participation by public sector in existing debt. However it should be noted that DAO 02/14 </a:t>
            </a:r>
            <a:r>
              <a:rPr lang="en-GB" dirty="0"/>
              <a:t>published earlier this month </a:t>
            </a:r>
            <a:r>
              <a:rPr lang="en-GB" dirty="0" smtClean="0"/>
              <a:t>clearly </a:t>
            </a:r>
            <a:r>
              <a:rPr lang="en-GB" dirty="0"/>
              <a:t>states that such a move should be regarded as "novel, contentious or repercussive".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Contract management should be more co-ordinated and staff involved on the public sector side encouraged to share information and experience – again centrally driven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E8AD-E074-4E87-B52E-BD52716B3A5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04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 smtClean="0"/>
              <a:t>Skye Bridge – local pressure to refuse to pay tolls; tolls were set at level of existing ferry service but highest in Europe at the time; project did not fail; political rationale for prepayment</a:t>
            </a:r>
          </a:p>
          <a:p>
            <a:endParaRPr lang="en-GB" sz="1600" dirty="0"/>
          </a:p>
          <a:p>
            <a:r>
              <a:rPr lang="en-GB" sz="1600" dirty="0" smtClean="0"/>
              <a:t>Inverness Airport – advent of low-cost airlines meant no/little growth in landing charges; commercial income had been included in the concession; felt to be a disincentivised structure for bringing new airlines to area; project did not fail; markets changed and no flexibility in contract or attempt to renegotiate; passenger numbers actually fell and are currently 10% below 2005 levels</a:t>
            </a:r>
          </a:p>
          <a:p>
            <a:endParaRPr lang="en-GB" sz="1600" dirty="0"/>
          </a:p>
          <a:p>
            <a:r>
              <a:rPr lang="en-GB" sz="1600" dirty="0" smtClean="0"/>
              <a:t>West Lothian College - £11 million funding gap due to lower growth in higher education students; project did not fail but market growth not as projected; raw economics show saving of £1.5 million against funding gap/capex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E8AD-E074-4E87-B52E-BD52716B3A5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846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Lots of cost saving initiatives “south of the border”</a:t>
            </a:r>
          </a:p>
          <a:p>
            <a:endParaRPr lang="en-GB" dirty="0"/>
          </a:p>
          <a:p>
            <a:r>
              <a:rPr lang="en-GB" dirty="0" smtClean="0"/>
              <a:t>Areas of current contracts that can be applied and used in anger</a:t>
            </a:r>
          </a:p>
          <a:p>
            <a:endParaRPr lang="en-GB" dirty="0"/>
          </a:p>
          <a:p>
            <a:r>
              <a:rPr lang="en-GB" dirty="0" smtClean="0"/>
              <a:t>Private sector has signed up to new models for delivery and is thus receptive to savings and efficiency initiatives</a:t>
            </a:r>
          </a:p>
          <a:p>
            <a:endParaRPr lang="en-GB" dirty="0"/>
          </a:p>
          <a:p>
            <a:r>
              <a:rPr lang="en-GB" dirty="0" smtClean="0"/>
              <a:t>Infrastructure will lead the spend out of recession and will require funding and private sector expertise – failure to deal with historic issues will lead to lower work in these important areas</a:t>
            </a:r>
          </a:p>
          <a:p>
            <a:endParaRPr lang="en-GB" dirty="0"/>
          </a:p>
          <a:p>
            <a:r>
              <a:rPr lang="en-GB" dirty="0" smtClean="0"/>
              <a:t>Smaller projects were bundled historically; why not do this with funding?</a:t>
            </a:r>
          </a:p>
          <a:p>
            <a:endParaRPr lang="en-GB" dirty="0"/>
          </a:p>
          <a:p>
            <a:r>
              <a:rPr lang="en-GB" dirty="0" smtClean="0"/>
              <a:t>Utilise the expertise and innovation that launched the market 15-20 years ago to drive the savings and efficiencies now required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E8AD-E074-4E87-B52E-BD52716B3A5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1734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Be proactive and undertake a bottoms-up review including actual service delivery – </a:t>
            </a:r>
          </a:p>
          <a:p>
            <a:r>
              <a:rPr lang="en-GB" dirty="0" smtClean="0"/>
              <a:t>Which is likely to be less then contracted</a:t>
            </a:r>
          </a:p>
          <a:p>
            <a:endParaRPr lang="en-GB" dirty="0"/>
          </a:p>
          <a:p>
            <a:r>
              <a:rPr lang="en-GB" dirty="0" smtClean="0"/>
              <a:t>Ensure all reports are being received and reviewed</a:t>
            </a:r>
          </a:p>
          <a:p>
            <a:endParaRPr lang="en-GB" dirty="0"/>
          </a:p>
          <a:p>
            <a:r>
              <a:rPr lang="en-GB" dirty="0" smtClean="0"/>
              <a:t>Engage with users for their actual needs; not a wish list</a:t>
            </a:r>
          </a:p>
          <a:p>
            <a:endParaRPr lang="en-GB" dirty="0"/>
          </a:p>
          <a:p>
            <a:r>
              <a:rPr lang="en-GB" dirty="0" smtClean="0"/>
              <a:t>Review the impact of many years of RPI</a:t>
            </a:r>
          </a:p>
          <a:p>
            <a:endParaRPr lang="en-GB" dirty="0"/>
          </a:p>
          <a:p>
            <a:r>
              <a:rPr lang="en-GB" dirty="0" smtClean="0"/>
              <a:t>Engage with the private sector – they know this is coming and have to react</a:t>
            </a:r>
          </a:p>
          <a:p>
            <a:endParaRPr lang="en-GB" dirty="0"/>
          </a:p>
          <a:p>
            <a:r>
              <a:rPr lang="en-GB" dirty="0" smtClean="0"/>
              <a:t>Don’t rule out any options – they may not be realistic but they focus the mind</a:t>
            </a:r>
          </a:p>
          <a:p>
            <a:endParaRPr lang="en-GB" dirty="0"/>
          </a:p>
          <a:p>
            <a:r>
              <a:rPr lang="en-GB" dirty="0" smtClean="0"/>
              <a:t>Get a good advisor </a:t>
            </a:r>
            <a:r>
              <a:rPr lang="en-GB" smtClean="0"/>
              <a:t>to assist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E8AD-E074-4E87-B52E-BD52716B3A5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447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Presentation of around half an hour </a:t>
            </a:r>
          </a:p>
          <a:p>
            <a:r>
              <a:rPr lang="en-GB" dirty="0" smtClean="0"/>
              <a:t>Q&amp;A at the end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E8AD-E074-4E87-B52E-BD52716B3A5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310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30+ years experience in, first, Project Finance then</a:t>
            </a:r>
          </a:p>
          <a:p>
            <a:r>
              <a:rPr lang="en-GB" dirty="0" smtClean="0"/>
              <a:t>Developed into PFI/PPP</a:t>
            </a:r>
          </a:p>
          <a:p>
            <a:r>
              <a:rPr lang="en-GB" dirty="0" smtClean="0"/>
              <a:t>Involved in all aspects from debt to equity; private and public sector; Scotland and England</a:t>
            </a:r>
          </a:p>
          <a:p>
            <a:endParaRPr lang="en-GB" dirty="0" smtClean="0"/>
          </a:p>
          <a:p>
            <a:r>
              <a:rPr lang="en-GB" dirty="0" smtClean="0"/>
              <a:t>Have a reasonably unique experience having worked in both England and Scotland</a:t>
            </a:r>
          </a:p>
          <a:p>
            <a:endParaRPr lang="en-GB" dirty="0" smtClean="0"/>
          </a:p>
          <a:p>
            <a:r>
              <a:rPr lang="en-GB" dirty="0" smtClean="0"/>
              <a:t>Built two businesses North of the Border</a:t>
            </a:r>
          </a:p>
          <a:p>
            <a:endParaRPr lang="en-GB" dirty="0" smtClean="0"/>
          </a:p>
          <a:p>
            <a:r>
              <a:rPr lang="en-GB" dirty="0" smtClean="0"/>
              <a:t>Most recently involved in advising Public Sector bodies on how to drive efficiencies and savings into PFI schemes</a:t>
            </a:r>
          </a:p>
          <a:p>
            <a:endParaRPr lang="en-GB" dirty="0" smtClean="0"/>
          </a:p>
          <a:p>
            <a:r>
              <a:rPr lang="en-GB" dirty="0" smtClean="0"/>
              <a:t>Many soundbites but this one is pertinent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E8AD-E074-4E87-B52E-BD52716B3A5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273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Scotland suffering the same and possibly greater fiscal pressures</a:t>
            </a:r>
          </a:p>
          <a:p>
            <a:endParaRPr lang="en-GB" dirty="0"/>
          </a:p>
          <a:p>
            <a:r>
              <a:rPr lang="en-GB" dirty="0" smtClean="0"/>
              <a:t>Pressure on public spending</a:t>
            </a:r>
          </a:p>
          <a:p>
            <a:endParaRPr lang="en-GB" dirty="0"/>
          </a:p>
          <a:p>
            <a:r>
              <a:rPr lang="en-GB" dirty="0" smtClean="0"/>
              <a:t>WILL NOT GO AWAY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E8AD-E074-4E87-B52E-BD52716B3A5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925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Significant annual unitary payments</a:t>
            </a:r>
          </a:p>
          <a:p>
            <a:endParaRPr lang="en-GB" dirty="0"/>
          </a:p>
          <a:p>
            <a:r>
              <a:rPr lang="en-GB" dirty="0" smtClean="0"/>
              <a:t>Currently annual payments are around £9 billion and this lasts well into 2030’s</a:t>
            </a:r>
          </a:p>
          <a:p>
            <a:endParaRPr lang="en-GB" dirty="0"/>
          </a:p>
          <a:p>
            <a:r>
              <a:rPr lang="en-GB" dirty="0" smtClean="0"/>
              <a:t>Set against general background of savings and efficiencies for the public sector so why should PFI be excluded from a detailed review/</a:t>
            </a:r>
            <a:r>
              <a:rPr lang="en-GB" dirty="0" err="1" smtClean="0"/>
              <a:t>renegotitation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E8AD-E074-4E87-B52E-BD52716B3A5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585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E8AD-E074-4E87-B52E-BD52716B3A5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678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Building condition – maintenance and replacement budgets are often the first to be reduced leading to poor condition and eventually early replacement at high capital costs</a:t>
            </a:r>
          </a:p>
          <a:p>
            <a:endParaRPr lang="en-GB" dirty="0"/>
          </a:p>
          <a:p>
            <a:r>
              <a:rPr lang="en-GB" dirty="0" smtClean="0"/>
              <a:t>Detailed specification should mean less need for later variations or changes – invariably these are expensive</a:t>
            </a:r>
          </a:p>
          <a:p>
            <a:endParaRPr lang="en-GB" dirty="0"/>
          </a:p>
          <a:p>
            <a:r>
              <a:rPr lang="en-GB" dirty="0" smtClean="0"/>
              <a:t>Barbican Centre – 1100% cost overrun</a:t>
            </a:r>
          </a:p>
          <a:p>
            <a:endParaRPr lang="en-GB" dirty="0"/>
          </a:p>
          <a:p>
            <a:r>
              <a:rPr lang="en-GB" dirty="0" smtClean="0"/>
              <a:t>Chelsea and Westminster Hospital – 180% cost overrun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E8AD-E074-4E87-B52E-BD52716B3A5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06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OOPPSS!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E8AD-E074-4E87-B52E-BD52716B3A5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403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Whilst the initial contracts were subject to long negotiation and review and changes, additions or additional work became open-house for the private sector as the public sector had to deal with them</a:t>
            </a:r>
          </a:p>
          <a:p>
            <a:endParaRPr lang="en-GB" dirty="0"/>
          </a:p>
          <a:p>
            <a:r>
              <a:rPr lang="en-GB" dirty="0" smtClean="0"/>
              <a:t>People who negotiated and therefore understood the deals no longer involved</a:t>
            </a:r>
          </a:p>
          <a:p>
            <a:endParaRPr lang="en-GB" dirty="0"/>
          </a:p>
          <a:p>
            <a:r>
              <a:rPr lang="en-GB" dirty="0" smtClean="0"/>
              <a:t>One-legged man finds it difficult to kick himself up the backside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Continual application of RPI or similar leads to miss-match – particularly against wage costs……………………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E8AD-E074-4E87-B52E-BD52716B3A5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30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574E-0FA7-4BF6-8739-90544B79B17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A577-F35A-4071-9D54-039BCB623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69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574E-0FA7-4BF6-8739-90544B79B17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A577-F35A-4071-9D54-039BCB623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96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574E-0FA7-4BF6-8739-90544B79B17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A577-F35A-4071-9D54-039BCB623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94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574E-0FA7-4BF6-8739-90544B79B17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A577-F35A-4071-9D54-039BCB623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00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574E-0FA7-4BF6-8739-90544B79B17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A577-F35A-4071-9D54-039BCB623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31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574E-0FA7-4BF6-8739-90544B79B17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A577-F35A-4071-9D54-039BCB623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65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574E-0FA7-4BF6-8739-90544B79B17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A577-F35A-4071-9D54-039BCB623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61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574E-0FA7-4BF6-8739-90544B79B17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A577-F35A-4071-9D54-039BCB623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66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574E-0FA7-4BF6-8739-90544B79B17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A577-F35A-4071-9D54-039BCB623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35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574E-0FA7-4BF6-8739-90544B79B17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A577-F35A-4071-9D54-039BCB623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06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574E-0FA7-4BF6-8739-90544B79B17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A577-F35A-4071-9D54-039BCB623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00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4574E-0FA7-4BF6-8739-90544B79B17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8A577-F35A-4071-9D54-039BCB623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47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17894" cy="980728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237312"/>
            <a:ext cx="3059832" cy="608087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97049" y="1628800"/>
            <a:ext cx="7175351" cy="2386705"/>
          </a:xfrm>
          <a:ln>
            <a:noFill/>
          </a:ln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en-GB" sz="3600" dirty="0" smtClean="0">
                <a:solidFill>
                  <a:srgbClr val="002060"/>
                </a:solidFill>
                <a:latin typeface="Verdana" panose="020B0604030504040204" pitchFamily="34" charset="0"/>
              </a:rPr>
              <a:t>/PFI – the cost of the past –</a:t>
            </a:r>
            <a:br>
              <a:rPr lang="en-GB" sz="3600" dirty="0" smtClean="0">
                <a:solidFill>
                  <a:srgbClr val="002060"/>
                </a:solidFill>
                <a:latin typeface="Verdana" panose="020B0604030504040204" pitchFamily="34" charset="0"/>
              </a:rPr>
            </a:br>
            <a:r>
              <a:rPr lang="en-GB" sz="3600" dirty="0" smtClean="0">
                <a:solidFill>
                  <a:srgbClr val="002060"/>
                </a:solidFill>
                <a:latin typeface="Verdana" panose="020B0604030504040204" pitchFamily="34" charset="0"/>
              </a:rPr>
              <a:t>savings for the future?</a:t>
            </a:r>
            <a:endParaRPr lang="en-GB" sz="3600" dirty="0">
              <a:solidFill>
                <a:srgbClr val="002060"/>
              </a:solidFill>
              <a:latin typeface="Verdana" panose="020B0604030504040204" pitchFamily="34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743302" y="4059873"/>
            <a:ext cx="5637010" cy="11741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March 2015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22759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17894" cy="980728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237312"/>
            <a:ext cx="3059832" cy="608087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348" y="1412776"/>
            <a:ext cx="7207020" cy="485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5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17894" cy="980728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237312"/>
            <a:ext cx="3059832" cy="6080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100269" cy="720080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GB" sz="2800" b="0" i="1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existing deals “Fit-for-Purpose”?</a:t>
            </a:r>
            <a:endParaRPr lang="en-GB" sz="2800" b="0" i="1" cap="small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592" y="2060849"/>
            <a:ext cx="7093340" cy="3744416"/>
          </a:xfrm>
        </p:spPr>
        <p:txBody>
          <a:bodyPr anchor="t" anchorCtr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RPI versus the “real world”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Outdated service specifications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Asset utilisation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Public sector default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Refinancing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Portfolio gains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Contract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Prepayment maybe a costly option: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293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17894" cy="980728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237312"/>
            <a:ext cx="3059832" cy="6080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268760"/>
            <a:ext cx="7100269" cy="720080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GB" sz="2800" b="0" i="1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existing deals “Fit-for-Purpose”?</a:t>
            </a:r>
            <a:endParaRPr lang="en-GB" sz="2800" b="0" i="1" cap="small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592" y="2060849"/>
            <a:ext cx="7093340" cy="3744416"/>
          </a:xfrm>
        </p:spPr>
        <p:txBody>
          <a:bodyPr anchor="t" anchorCtr="0">
            <a:normAutofit fontScale="92500" lnSpcReduction="20000"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Three examples of projects “repurchased”:</a:t>
            </a:r>
          </a:p>
          <a:p>
            <a:endParaRPr lang="en-GB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rgbClr val="002060"/>
                </a:solidFill>
              </a:rPr>
              <a:t>Skye Bridge – Original capex (1995) - £39 million; 27-year concession; would revert once equity return hurdle met; tolls set at level of existing ferry; Repurchase (2004) - £27 million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rgbClr val="002060"/>
                </a:solidFill>
              </a:rPr>
              <a:t>Inverness Airport – Original capex (1999) - £9.5 million; 25-year concession; included airport expansion once passenger numbers reached hurdle; based on passenger charges; Repurchase (2005) - £27.5 million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rgbClr val="002060"/>
                </a:solidFill>
              </a:rPr>
              <a:t>West Lothian College – Original capex (1999) - £18 million; 25-year concession; designed to cope with high levels of growth in student numbers; Repurchase (2006) - £27.5 million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231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17894" cy="980728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237312"/>
            <a:ext cx="3059832" cy="6080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100269" cy="7200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GB" sz="2800" b="0" i="1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Traction and the Way Forward</a:t>
            </a:r>
            <a:endParaRPr lang="en-GB" sz="2800" b="0" i="1" cap="small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592" y="2060849"/>
            <a:ext cx="7093340" cy="3744416"/>
          </a:xfrm>
        </p:spPr>
        <p:txBody>
          <a:bodyPr anchor="t" anchorCtr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Code of Conduct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Best Value Provisions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New funding models: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Non-Profit Distributing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HUB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PF2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New major infrastructure investments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Pooled funding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Innovation?</a:t>
            </a:r>
          </a:p>
        </p:txBody>
      </p:sp>
    </p:spTree>
    <p:extLst>
      <p:ext uri="{BB962C8B-B14F-4D97-AF65-F5344CB8AC3E}">
        <p14:creationId xmlns:p14="http://schemas.microsoft.com/office/powerpoint/2010/main" val="841530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17894" cy="980728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237312"/>
            <a:ext cx="3059832" cy="6080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100269" cy="7200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GB" sz="2800" b="0" i="1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Summary</a:t>
            </a:r>
            <a:endParaRPr lang="en-GB" sz="2800" b="0" i="1" cap="small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592" y="2060849"/>
            <a:ext cx="7093340" cy="3744416"/>
          </a:xfrm>
        </p:spPr>
        <p:txBody>
          <a:bodyPr anchor="t" anchorCtr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Review – services, assets, 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Revise – current needs, ability to pay, current market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Reprice – benchmark, market test, negotiate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Renegotiate – all changes,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Refinance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Repay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Speak to CIPFA!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2060"/>
              </a:solidFill>
            </a:endParaRPr>
          </a:p>
          <a:p>
            <a:endParaRPr lang="en-GB" dirty="0" smtClean="0">
              <a:solidFill>
                <a:srgbClr val="002060"/>
              </a:solidFill>
            </a:endParaRP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8731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17894" cy="980728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237312"/>
            <a:ext cx="3059832" cy="6080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100269" cy="720080"/>
          </a:xfrm>
        </p:spPr>
        <p:txBody>
          <a:bodyPr>
            <a:normAutofit/>
          </a:bodyPr>
          <a:lstStyle/>
          <a:p>
            <a:r>
              <a:rPr lang="en-GB" sz="2800" b="0" i="1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Agenda</a:t>
            </a:r>
            <a:endParaRPr lang="en-GB" sz="2800" b="0" i="1" cap="small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592" y="2060849"/>
            <a:ext cx="7093340" cy="3744416"/>
          </a:xfrm>
        </p:spPr>
        <p:txBody>
          <a:bodyPr anchor="t" anchorCtr="0">
            <a:normAutofit/>
          </a:bodyPr>
          <a:lstStyle/>
          <a:p>
            <a:pPr marL="457200" indent="-457200">
              <a:buAutoNum type="arabicPeriod"/>
            </a:pPr>
            <a:r>
              <a:rPr lang="en-GB" dirty="0" smtClean="0">
                <a:solidFill>
                  <a:srgbClr val="002060"/>
                </a:solidFill>
              </a:rPr>
              <a:t>Introduction </a:t>
            </a:r>
            <a:r>
              <a:rPr lang="en-GB" dirty="0">
                <a:solidFill>
                  <a:srgbClr val="002060"/>
                </a:solidFill>
              </a:rPr>
              <a:t>and </a:t>
            </a:r>
            <a:r>
              <a:rPr lang="en-GB" dirty="0" smtClean="0">
                <a:solidFill>
                  <a:srgbClr val="002060"/>
                </a:solidFill>
              </a:rPr>
              <a:t>Background</a:t>
            </a:r>
            <a:endParaRPr lang="en-GB" dirty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r>
              <a:rPr lang="en-GB" dirty="0" smtClean="0">
                <a:solidFill>
                  <a:srgbClr val="002060"/>
                </a:solidFill>
              </a:rPr>
              <a:t>What is PFI and why was it introduced?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rgbClr val="002060"/>
                </a:solidFill>
              </a:rPr>
              <a:t>PFI – Good or Bad?</a:t>
            </a:r>
            <a:endParaRPr lang="en-GB" dirty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r>
              <a:rPr lang="en-GB" dirty="0" smtClean="0">
                <a:solidFill>
                  <a:srgbClr val="002060"/>
                </a:solidFill>
              </a:rPr>
              <a:t>Are existing deals “fit-for-purpose”?</a:t>
            </a:r>
          </a:p>
          <a:p>
            <a:pPr marL="457200" indent="-457200">
              <a:buAutoNum type="arabicPeriod"/>
            </a:pPr>
            <a:r>
              <a:rPr lang="en-GB" dirty="0" smtClean="0">
                <a:solidFill>
                  <a:srgbClr val="002060"/>
                </a:solidFill>
              </a:rPr>
              <a:t>Traction and Way Forward</a:t>
            </a:r>
          </a:p>
          <a:p>
            <a:pPr marL="457200" indent="-457200">
              <a:buAutoNum type="arabicPeriod"/>
            </a:pPr>
            <a:r>
              <a:rPr lang="en-GB" dirty="0" smtClean="0">
                <a:solidFill>
                  <a:srgbClr val="002060"/>
                </a:solidFill>
              </a:rPr>
              <a:t>Summary</a:t>
            </a:r>
            <a:endParaRPr lang="en-GB" dirty="0">
              <a:solidFill>
                <a:srgbClr val="00206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42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17894" cy="980728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237312"/>
            <a:ext cx="3059832" cy="6080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100269" cy="7200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0" i="1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Introduction and Background</a:t>
            </a:r>
            <a:endParaRPr lang="en-GB" sz="2800" b="0" i="1" cap="small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2060849"/>
            <a:ext cx="7632848" cy="3744416"/>
          </a:xfrm>
        </p:spPr>
        <p:txBody>
          <a:bodyPr anchor="t" anchorCtr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909272" y="221763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Alan Jessop</a:t>
            </a:r>
          </a:p>
          <a:p>
            <a:r>
              <a:rPr lang="en-GB" dirty="0">
                <a:solidFill>
                  <a:srgbClr val="002060"/>
                </a:solidFill>
              </a:rPr>
              <a:t>Senior Consultant</a:t>
            </a:r>
          </a:p>
          <a:p>
            <a:r>
              <a:rPr lang="en-GB" dirty="0">
                <a:solidFill>
                  <a:srgbClr val="002060"/>
                </a:solidFill>
              </a:rPr>
              <a:t>CIPFA Business </a:t>
            </a:r>
            <a:r>
              <a:rPr lang="en-GB" dirty="0" smtClean="0">
                <a:solidFill>
                  <a:srgbClr val="002060"/>
                </a:solidFill>
              </a:rPr>
              <a:t>Limited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Alan.Jessop@cipfa.org</a:t>
            </a:r>
          </a:p>
        </p:txBody>
      </p:sp>
      <p:sp>
        <p:nvSpPr>
          <p:cNvPr id="7" name="Rectangle 6"/>
          <p:cNvSpPr/>
          <p:nvPr/>
        </p:nvSpPr>
        <p:spPr>
          <a:xfrm>
            <a:off x="899592" y="4011452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The Public </a:t>
            </a:r>
            <a:r>
              <a:rPr lang="en-GB" sz="2800" dirty="0" smtClean="0"/>
              <a:t>Accounts Committee </a:t>
            </a:r>
            <a:r>
              <a:rPr lang="en-GB" sz="2800" dirty="0"/>
              <a:t>chair, Margaret Hodge MP has been </a:t>
            </a:r>
            <a:r>
              <a:rPr lang="en-GB" sz="2800" dirty="0" smtClean="0"/>
              <a:t>quoted </a:t>
            </a:r>
            <a:r>
              <a:rPr lang="en-GB" sz="2800" dirty="0"/>
              <a:t>as describing </a:t>
            </a:r>
            <a:r>
              <a:rPr lang="en-GB" sz="2800" dirty="0" smtClean="0"/>
              <a:t>PFI </a:t>
            </a:r>
            <a:r>
              <a:rPr lang="en-GB" sz="2800" dirty="0"/>
              <a:t>as  </a:t>
            </a:r>
            <a:endParaRPr lang="en-GB" sz="2800" dirty="0" smtClean="0"/>
          </a:p>
          <a:p>
            <a:r>
              <a:rPr lang="en-GB" sz="2800" dirty="0" smtClean="0"/>
              <a:t>'.. </a:t>
            </a:r>
            <a:r>
              <a:rPr lang="en-GB" sz="2800" dirty="0"/>
              <a:t>hugely </a:t>
            </a:r>
            <a:r>
              <a:rPr lang="en-GB" sz="2800" dirty="0" smtClean="0"/>
              <a:t>expensive’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77689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17894" cy="980728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237312"/>
            <a:ext cx="3059832" cy="6080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100269" cy="720080"/>
          </a:xfrm>
        </p:spPr>
        <p:txBody>
          <a:bodyPr>
            <a:normAutofit/>
          </a:bodyPr>
          <a:lstStyle/>
          <a:p>
            <a:r>
              <a:rPr lang="en-GB" sz="2800" b="0" i="1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Scotland’s Fiscal Position</a:t>
            </a:r>
            <a:endParaRPr lang="en-GB" sz="2800" b="0" i="1" cap="small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592" y="2060849"/>
            <a:ext cx="6840760" cy="3744416"/>
          </a:xfrm>
        </p:spPr>
        <p:txBody>
          <a:bodyPr anchor="t" anchorCtr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2013/14 Net </a:t>
            </a:r>
            <a:r>
              <a:rPr lang="en-GB" dirty="0">
                <a:solidFill>
                  <a:srgbClr val="002060"/>
                </a:solidFill>
              </a:rPr>
              <a:t>f</a:t>
            </a:r>
            <a:r>
              <a:rPr lang="en-GB" dirty="0" smtClean="0">
                <a:solidFill>
                  <a:srgbClr val="002060"/>
                </a:solidFill>
              </a:rPr>
              <a:t>iscal balance: -12.2% of GDP (£16.4bn) excluding North Sea revenues or -8.1% if geographic share included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2013/14 government expenditure down 4.2% in real-terms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Future projections show the deficit falling but remaining above 10% (compared to 4% for UK)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Oil prices have fallen and remain lower than the last few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Devolved tax raising will place further fiscal pressures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2060"/>
              </a:solidFill>
            </a:endParaRPr>
          </a:p>
          <a:p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605264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Institute for Fiscal Studies – 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613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17894" cy="980728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237312"/>
            <a:ext cx="3059832" cy="6080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100269" cy="720080"/>
          </a:xfrm>
        </p:spPr>
        <p:txBody>
          <a:bodyPr>
            <a:normAutofit/>
          </a:bodyPr>
          <a:lstStyle/>
          <a:p>
            <a:r>
              <a:rPr lang="en-GB" sz="2800" b="0" i="1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Costs of PFI</a:t>
            </a:r>
            <a:endParaRPr lang="en-GB" sz="2800" b="0" i="1" cap="small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592" y="2060849"/>
            <a:ext cx="6840760" cy="3744416"/>
          </a:xfrm>
        </p:spPr>
        <p:txBody>
          <a:bodyPr anchor="t" anchorCtr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663" y="1844824"/>
            <a:ext cx="6649657" cy="39604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5616" y="602129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Guardian 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33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17894" cy="980728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237312"/>
            <a:ext cx="3059832" cy="6080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473" y="988643"/>
            <a:ext cx="7100269" cy="720080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sz="2800" b="0" i="1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PFI and Why was it introduced? </a:t>
            </a:r>
            <a:endParaRPr lang="en-GB" sz="2800" b="0" i="1" cap="small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708722"/>
            <a:ext cx="8136904" cy="4384573"/>
          </a:xfrm>
        </p:spPr>
        <p:txBody>
          <a:bodyPr anchor="t" anchorCtr="0"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Recommended vehicle for delivering procurement of (mainly) serviced accommodation projects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Historic under-investment in UK Infrastructure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Private sector innovation and investment sought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Government wanted costs (borrowings) to be off-balance sheet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Business case approval had to take account of value of risk- transfer to private sector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UK-wide over 700 projects undertaken with capital value of £55 billion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Scotland –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85+ projects completed;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Capital costs in excess of £5 billion;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Annual commitments (at close) in excess of £1 billion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Health, Education, Roads, Waste, Government Accommodation</a:t>
            </a:r>
          </a:p>
        </p:txBody>
      </p:sp>
    </p:spTree>
    <p:extLst>
      <p:ext uri="{BB962C8B-B14F-4D97-AF65-F5344CB8AC3E}">
        <p14:creationId xmlns:p14="http://schemas.microsoft.com/office/powerpoint/2010/main" val="1658460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17894" cy="980728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237312"/>
            <a:ext cx="3059832" cy="6080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100269" cy="7200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sz="2800" b="0" i="1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PFI – Good? </a:t>
            </a:r>
            <a:endParaRPr lang="en-GB" sz="2800" b="0" i="1" cap="small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592" y="2060849"/>
            <a:ext cx="7093340" cy="3744416"/>
          </a:xfrm>
        </p:spPr>
        <p:txBody>
          <a:bodyPr anchor="t" anchorCtr="0"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It is wrong to assume that PFI is automatically a bad thing – costs are simply more visible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Sectors such as Health and Education have benefitted from accelerated building programmes that would not have been funded through traditional means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East Lothian Schools – completed despite failure of building contractor; additional funding provided by all funders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Building condition through contractual requirements will be maintained throughout the project life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Detailed specifications and procurement forced the Public Sector to think before buying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Public sector procurement is (historically) poor, costly and prone to lengthy delays…………….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142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17894" cy="980728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237312"/>
            <a:ext cx="3059832" cy="6080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100269" cy="7200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sz="2800" b="0" i="1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PFI – Good? </a:t>
            </a:r>
            <a:endParaRPr lang="en-GB" sz="2800" b="0" i="1" cap="small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592" y="2060849"/>
            <a:ext cx="7093340" cy="3744416"/>
          </a:xfrm>
        </p:spPr>
        <p:txBody>
          <a:bodyPr anchor="t" anchorCtr="0">
            <a:normAutofit fontScale="92500" lnSpcReduction="20000"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A classic, recent and local example of Public Sector procurement: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u="sng" dirty="0" smtClean="0">
                <a:solidFill>
                  <a:srgbClr val="002060"/>
                </a:solidFill>
              </a:rPr>
              <a:t>The Scottish Parliament Building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1997 - Original cost estimate (White Paper) - £10-40 million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1998 – Cost Revision - £50 million (“construction management model”)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1999 – Cost revision - £109 million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2000-2006 – various changes to specification; contractual dispute and ongoing design issues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2007 – Out Turn – Final costs of £414.4 million; buildings completed 3 years late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2014 – annual maintenance costs running at £1.7 million; buildings not performing to design or user needs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8324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17894" cy="980728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237312"/>
            <a:ext cx="3059832" cy="6080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100269" cy="7200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sz="2800" b="0" i="1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PFI – Bad? </a:t>
            </a:r>
            <a:endParaRPr lang="en-GB" sz="2800" b="0" i="1" cap="small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592" y="2060849"/>
            <a:ext cx="7093340" cy="3744416"/>
          </a:xfrm>
        </p:spPr>
        <p:txBody>
          <a:bodyPr anchor="t" anchorCtr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There are numerous examples of high incremental costs – the “£500” electrical socket; high costs of change and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Contracts are highly complex, inherently inflexible, weighty and difficult to interpret and manage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Contractual provisions are often not applied correctly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Resources often not dedicated to contract/project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Conflicts of interest abound with self-monitoring not working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Long term contracts tied to fixed inflator; irrespective of actual market changes: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814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</TotalTime>
  <Words>1606</Words>
  <Application>Microsoft Office PowerPoint</Application>
  <PresentationFormat>On-screen Show (4:3)</PresentationFormat>
  <Paragraphs>202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/PFI – the cost of the past – savings for the future?</vt:lpstr>
      <vt:lpstr>Agenda</vt:lpstr>
      <vt:lpstr>Introduction and Background</vt:lpstr>
      <vt:lpstr>Scotland’s Fiscal Position</vt:lpstr>
      <vt:lpstr>Costs of PFI</vt:lpstr>
      <vt:lpstr>What is PFI and Why was it introduced? </vt:lpstr>
      <vt:lpstr>PFI – Good? </vt:lpstr>
      <vt:lpstr>PFI – Good? </vt:lpstr>
      <vt:lpstr>PFI – Bad? </vt:lpstr>
      <vt:lpstr>PowerPoint Presentation</vt:lpstr>
      <vt:lpstr>Are existing deals “Fit-for-Purpose”?</vt:lpstr>
      <vt:lpstr>Are existing deals “Fit-for-Purpose”?</vt:lpstr>
      <vt:lpstr>Traction and the Way Forward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 Borough of Bexley</dc:title>
  <dc:creator>Alan</dc:creator>
  <cp:lastModifiedBy>Lavery, Joan</cp:lastModifiedBy>
  <cp:revision>69</cp:revision>
  <dcterms:created xsi:type="dcterms:W3CDTF">2013-11-15T09:44:00Z</dcterms:created>
  <dcterms:modified xsi:type="dcterms:W3CDTF">2015-06-03T09:43:52Z</dcterms:modified>
</cp:coreProperties>
</file>