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  <p:sldMasterId id="2147484158" r:id="rId6"/>
    <p:sldMasterId id="2147484230" r:id="rId7"/>
    <p:sldMasterId id="2147484242" r:id="rId8"/>
  </p:sldMasterIdLst>
  <p:notesMasterIdLst>
    <p:notesMasterId r:id="rId27"/>
  </p:notesMasterIdLst>
  <p:handoutMasterIdLst>
    <p:handoutMasterId r:id="rId28"/>
  </p:handoutMasterIdLst>
  <p:sldIdLst>
    <p:sldId id="328" r:id="rId9"/>
    <p:sldId id="349" r:id="rId10"/>
    <p:sldId id="332" r:id="rId11"/>
    <p:sldId id="354" r:id="rId12"/>
    <p:sldId id="336" r:id="rId13"/>
    <p:sldId id="340" r:id="rId14"/>
    <p:sldId id="355" r:id="rId15"/>
    <p:sldId id="351" r:id="rId16"/>
    <p:sldId id="346" r:id="rId17"/>
    <p:sldId id="259" r:id="rId18"/>
    <p:sldId id="352" r:id="rId19"/>
    <p:sldId id="296" r:id="rId20"/>
    <p:sldId id="353" r:id="rId21"/>
    <p:sldId id="343" r:id="rId22"/>
    <p:sldId id="350" r:id="rId23"/>
    <p:sldId id="329" r:id="rId24"/>
    <p:sldId id="342" r:id="rId25"/>
    <p:sldId id="306" r:id="rId26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ouglas Olley" initials="DO" lastIdx="3" clrIdx="6">
    <p:extLst>
      <p:ext uri="{19B8F6BF-5375-455C-9EA6-DF929625EA0E}">
        <p15:presenceInfo xmlns:p15="http://schemas.microsoft.com/office/powerpoint/2012/main" userId="S::Douglas.Olley@local.gov.uk::bab0b858-c29f-4b77-ab12-fe3b8bc1c36e" providerId="AD"/>
      </p:ext>
    </p:extLst>
  </p:cmAuthor>
  <p:cmAuthor id="1" name="Aivaras Statkevicius" initials="AS" lastIdx="21" clrIdx="0">
    <p:extLst>
      <p:ext uri="{19B8F6BF-5375-455C-9EA6-DF929625EA0E}">
        <p15:presenceInfo xmlns:p15="http://schemas.microsoft.com/office/powerpoint/2012/main" userId="S-1-5-21-62873138-147417396-2091147243-28970" providerId="AD"/>
      </p:ext>
    </p:extLst>
  </p:cmAuthor>
  <p:cmAuthor id="8" name="Nicola Morton" initials="NM [2]" lastIdx="51" clrIdx="7">
    <p:extLst>
      <p:ext uri="{19B8F6BF-5375-455C-9EA6-DF929625EA0E}">
        <p15:presenceInfo xmlns:p15="http://schemas.microsoft.com/office/powerpoint/2012/main" userId="S::Nicola.Morton@local.gov.uk::390414b7-9b79-414c-8ce0-b83f33b495d4" providerId="AD"/>
      </p:ext>
    </p:extLst>
  </p:cmAuthor>
  <p:cmAuthor id="2" name="Mark Johnson" initials="MJ" lastIdx="1" clrIdx="1">
    <p:extLst>
      <p:ext uri="{19B8F6BF-5375-455C-9EA6-DF929625EA0E}">
        <p15:presenceInfo xmlns:p15="http://schemas.microsoft.com/office/powerpoint/2012/main" userId="S-1-5-21-62873138-147417396-2091147243-31923" providerId="AD"/>
      </p:ext>
    </p:extLst>
  </p:cmAuthor>
  <p:cmAuthor id="9" name="Sam Swift" initials="SS" lastIdx="42" clrIdx="8">
    <p:extLst>
      <p:ext uri="{19B8F6BF-5375-455C-9EA6-DF929625EA0E}">
        <p15:presenceInfo xmlns:p15="http://schemas.microsoft.com/office/powerpoint/2012/main" userId="S::Sam.Swift@local.gov.uk::bb884d9e-2886-4359-8a32-ae4aaeeb20cb" providerId="AD"/>
      </p:ext>
    </p:extLst>
  </p:cmAuthor>
  <p:cmAuthor id="3" name="Nicola Morton" initials="NM" lastIdx="19" clrIdx="2">
    <p:extLst>
      <p:ext uri="{19B8F6BF-5375-455C-9EA6-DF929625EA0E}">
        <p15:presenceInfo xmlns:p15="http://schemas.microsoft.com/office/powerpoint/2012/main" userId="S-1-5-21-62873138-147417396-2091147243-27109" providerId="AD"/>
      </p:ext>
    </p:extLst>
  </p:cmAuthor>
  <p:cmAuthor id="4" name="Bevis Ingram" initials="BI" lastIdx="10" clrIdx="3">
    <p:extLst>
      <p:ext uri="{19B8F6BF-5375-455C-9EA6-DF929625EA0E}">
        <p15:presenceInfo xmlns:p15="http://schemas.microsoft.com/office/powerpoint/2012/main" userId="S-1-5-21-62873138-147417396-2091147243-29249" providerId="AD"/>
      </p:ext>
    </p:extLst>
  </p:cmAuthor>
  <p:cmAuthor id="5" name="Aivaras Statkevicius" initials="AS [2]" lastIdx="36" clrIdx="4">
    <p:extLst>
      <p:ext uri="{19B8F6BF-5375-455C-9EA6-DF929625EA0E}">
        <p15:presenceInfo xmlns:p15="http://schemas.microsoft.com/office/powerpoint/2012/main" userId="S::Aivaras.Statkevicius@local.gov.uk::9f4712d4-4992-4395-8eda-99cdfb964ad8" providerId="AD"/>
      </p:ext>
    </p:extLst>
  </p:cmAuthor>
  <p:cmAuthor id="6" name="Nicolae Bacila" initials="NB" lastIdx="16" clrIdx="5">
    <p:extLst>
      <p:ext uri="{19B8F6BF-5375-455C-9EA6-DF929625EA0E}">
        <p15:presenceInfo xmlns:p15="http://schemas.microsoft.com/office/powerpoint/2012/main" userId="S::Nicolae.Bacila@local.gov.uk::59cf4674-5cf7-4c48-8934-119f2b0300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4472C4"/>
    <a:srgbClr val="ED7D31"/>
    <a:srgbClr val="9B2C98"/>
    <a:srgbClr val="FFE14F"/>
    <a:srgbClr val="9E480E"/>
    <a:srgbClr val="A9D18E"/>
    <a:srgbClr val="9933FF"/>
    <a:srgbClr val="7B1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gadigital.sharepoint.com/sites/LGA-LGFinance/Shared%20Documents/LG%20finance%20settlement/2022-23%20settlement/Presentations/Analysis%20for%20Financial%20Management%20in%20LGF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gadigital.sharepoint.com/sites/LGA-LGFinance/Shared%20Documents/LG%20finance%20settlement/2022-23%20settlement/Presentations/Analysis%20for%20Financial%20Management%20in%20LGF%20Sl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gadigital.sharepoint.com/sites/LGA-LGFinance/Shared%20Documents/LG%20finance%20settlement/2022-23%20settlement/Presentations/Analysis%20for%20Financial%20Management%20in%20LGF%20Sli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gadigital.sharepoint.com/sites/LGA-LGFinance/Shared%20Documents/Meeting%20papers%20and%20minutes/Task%20and%20Finish%20Group%20on%20BR%20and%20LGF%20Reform/220209/Data%20and%20Analysis%20for%20CT%20reform%20pap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lgadigital.sharepoint.com/sites/teams/LGFinance/adultsocialcarefunding/ASC/Adult%20social%20care%20gap%20to%20date%20Sep%2020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1"/>
              <a:t>Core Spending Power by Funding Stream since 2010-11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436721541277271E-2"/>
          <c:y val="7.5079363811291086E-2"/>
          <c:w val="0.89472902479138328"/>
          <c:h val="0.767868631828645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Charts!$A$2</c:f>
              <c:strCache>
                <c:ptCount val="1"/>
                <c:pt idx="0">
                  <c:v>Council Tax Requirement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Charts!$B$1:$N$1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Charts!$B$2:$N$2</c:f>
              <c:numCache>
                <c:formatCode>#,##0.0</c:formatCode>
                <c:ptCount val="13"/>
                <c:pt idx="0">
                  <c:v>21888.117733940002</c:v>
                </c:pt>
                <c:pt idx="1">
                  <c:v>21888.117733940002</c:v>
                </c:pt>
                <c:pt idx="2">
                  <c:v>19038.207039259996</c:v>
                </c:pt>
                <c:pt idx="3">
                  <c:v>19367.410453839999</c:v>
                </c:pt>
                <c:pt idx="4">
                  <c:v>19841.162466859801</c:v>
                </c:pt>
                <c:pt idx="5">
                  <c:v>20513.566068874123</c:v>
                </c:pt>
                <c:pt idx="6">
                  <c:v>21721.171772299997</c:v>
                </c:pt>
                <c:pt idx="7">
                  <c:v>23081.367723580999</c:v>
                </c:pt>
                <c:pt idx="8">
                  <c:v>24651.554678951998</c:v>
                </c:pt>
                <c:pt idx="9">
                  <c:v>25942.273018371998</c:v>
                </c:pt>
                <c:pt idx="10">
                  <c:v>27317.479434274097</c:v>
                </c:pt>
                <c:pt idx="11">
                  <c:v>28297.961716564398</c:v>
                </c:pt>
                <c:pt idx="12">
                  <c:v>29621.14073391039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B-46F9-9C3B-692F773BB004}"/>
            </c:ext>
          </c:extLst>
        </c:ser>
        <c:ser>
          <c:idx val="1"/>
          <c:order val="1"/>
          <c:tx>
            <c:strRef>
              <c:f>Charts!$A$3</c:f>
              <c:strCache>
                <c:ptCount val="1"/>
                <c:pt idx="0">
                  <c:v>Formula Grant/SFA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Charts!$B$1:$N$1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Charts!$B$3:$N$3</c:f>
              <c:numCache>
                <c:formatCode>#,##0.0</c:formatCode>
                <c:ptCount val="13"/>
                <c:pt idx="0">
                  <c:v>23343.373975625484</c:v>
                </c:pt>
                <c:pt idx="1">
                  <c:v>20459.44862697881</c:v>
                </c:pt>
                <c:pt idx="2">
                  <c:v>25150.627910511786</c:v>
                </c:pt>
                <c:pt idx="3">
                  <c:v>24287.805754563891</c:v>
                </c:pt>
                <c:pt idx="4">
                  <c:v>22305.980258227839</c:v>
                </c:pt>
                <c:pt idx="5">
                  <c:v>19550.091296424231</c:v>
                </c:pt>
                <c:pt idx="6">
                  <c:v>16955.440140907187</c:v>
                </c:pt>
                <c:pt idx="7">
                  <c:v>15051.297204381586</c:v>
                </c:pt>
                <c:pt idx="8">
                  <c:v>14087.035733437557</c:v>
                </c:pt>
                <c:pt idx="9">
                  <c:v>13173.333711118421</c:v>
                </c:pt>
                <c:pt idx="10">
                  <c:v>13470.613198969859</c:v>
                </c:pt>
                <c:pt idx="11">
                  <c:v>13611.402817606264</c:v>
                </c:pt>
                <c:pt idx="12">
                  <c:v>14226.32197078498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B-46F9-9C3B-692F773BB004}"/>
            </c:ext>
          </c:extLst>
        </c:ser>
        <c:ser>
          <c:idx val="2"/>
          <c:order val="2"/>
          <c:tx>
            <c:strRef>
              <c:f>Charts!$A$4</c:f>
              <c:strCache>
                <c:ptCount val="1"/>
                <c:pt idx="0">
                  <c:v>Social Care Grants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Charts!$B$1:$N$1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Charts!$B$4:$N$4</c:f>
              <c:numCache>
                <c:formatCode>#,##0.0</c:formatCode>
                <c:ptCount val="13"/>
                <c:pt idx="0">
                  <c:v>0</c:v>
                </c:pt>
                <c:pt idx="1">
                  <c:v>647.99999999999989</c:v>
                </c:pt>
                <c:pt idx="2">
                  <c:v>622</c:v>
                </c:pt>
                <c:pt idx="3">
                  <c:v>859.00000000000011</c:v>
                </c:pt>
                <c:pt idx="4">
                  <c:v>1950</c:v>
                </c:pt>
                <c:pt idx="5">
                  <c:v>0</c:v>
                </c:pt>
                <c:pt idx="6">
                  <c:v>0</c:v>
                </c:pt>
                <c:pt idx="7">
                  <c:v>1356.0724079999998</c:v>
                </c:pt>
                <c:pt idx="8">
                  <c:v>1888.9999999999991</c:v>
                </c:pt>
                <c:pt idx="9">
                  <c:v>2486.9999999999986</c:v>
                </c:pt>
                <c:pt idx="10">
                  <c:v>3486.9999999999991</c:v>
                </c:pt>
                <c:pt idx="11">
                  <c:v>3786.9999999999991</c:v>
                </c:pt>
                <c:pt idx="12">
                  <c:v>4648.191603579714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0B-46F9-9C3B-692F773BB004}"/>
            </c:ext>
          </c:extLst>
        </c:ser>
        <c:ser>
          <c:idx val="3"/>
          <c:order val="3"/>
          <c:tx>
            <c:strRef>
              <c:f>Charts!$A$5</c:f>
              <c:strCache>
                <c:ptCount val="1"/>
                <c:pt idx="0">
                  <c:v>New Homes Bonus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Charts!$B$1:$N$1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Charts!$B$5:$N$5</c:f>
              <c:numCache>
                <c:formatCode>#,##0.0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431.89021560800768</c:v>
                </c:pt>
                <c:pt idx="3">
                  <c:v>750.00000022467441</c:v>
                </c:pt>
                <c:pt idx="4">
                  <c:v>949.99999999999955</c:v>
                </c:pt>
                <c:pt idx="5">
                  <c:v>1199.9999999999995</c:v>
                </c:pt>
                <c:pt idx="6">
                  <c:v>1485.0000000000009</c:v>
                </c:pt>
                <c:pt idx="7">
                  <c:v>1251.9947938676275</c:v>
                </c:pt>
                <c:pt idx="8">
                  <c:v>947.49849251017667</c:v>
                </c:pt>
                <c:pt idx="9">
                  <c:v>917.86466508287538</c:v>
                </c:pt>
                <c:pt idx="10">
                  <c:v>907.19582179716838</c:v>
                </c:pt>
                <c:pt idx="11">
                  <c:v>622.27391918363651</c:v>
                </c:pt>
                <c:pt idx="12">
                  <c:v>556.00346013569401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0B-46F9-9C3B-692F773BB004}"/>
            </c:ext>
          </c:extLst>
        </c:ser>
        <c:ser>
          <c:idx val="7"/>
          <c:order val="4"/>
          <c:tx>
            <c:strRef>
              <c:f>Charts!$A$6</c:f>
              <c:strCache>
                <c:ptCount val="1"/>
                <c:pt idx="0">
                  <c:v>Other Grants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Charts!$B$1:$N$1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Charts!$B$6:$N$6</c:f>
              <c:numCache>
                <c:formatCode>#,##0.0</c:formatCode>
                <c:ptCount val="13"/>
                <c:pt idx="0">
                  <c:v>4987.6227437985872</c:v>
                </c:pt>
                <c:pt idx="1">
                  <c:v>4276.8083259326868</c:v>
                </c:pt>
                <c:pt idx="2">
                  <c:v>643.25557382995464</c:v>
                </c:pt>
                <c:pt idx="3">
                  <c:v>706.56091532698883</c:v>
                </c:pt>
                <c:pt idx="4">
                  <c:v>486.35826623108539</c:v>
                </c:pt>
                <c:pt idx="5">
                  <c:v>15.228947957075601</c:v>
                </c:pt>
                <c:pt idx="6">
                  <c:v>227.67533511683411</c:v>
                </c:pt>
                <c:pt idx="7">
                  <c:v>212.0795073824363</c:v>
                </c:pt>
                <c:pt idx="8">
                  <c:v>79.583534485362804</c:v>
                </c:pt>
                <c:pt idx="9">
                  <c:v>79.58353448536279</c:v>
                </c:pt>
                <c:pt idx="10">
                  <c:v>79.58353448536279</c:v>
                </c:pt>
                <c:pt idx="11">
                  <c:v>194.51358556270822</c:v>
                </c:pt>
                <c:pt idx="12">
                  <c:v>954.37746800738819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0B-46F9-9C3B-692F773BB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0231576"/>
        <c:axId val="710231904"/>
      </c:barChart>
      <c:catAx>
        <c:axId val="71023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0231904"/>
        <c:crosses val="autoZero"/>
        <c:auto val="1"/>
        <c:lblAlgn val="ctr"/>
        <c:lblOffset val="100"/>
        <c:noMultiLvlLbl val="0"/>
      </c:catAx>
      <c:valAx>
        <c:axId val="7102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/>
                  <a:t>£m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023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898834095773265E-2"/>
          <c:y val="0.93115793241155864"/>
          <c:w val="0.93911633223266444"/>
          <c:h val="5.5308744301699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800"/>
              <a:t>Core</a:t>
            </a:r>
            <a:r>
              <a:rPr lang="en-GB" sz="1800" baseline="0"/>
              <a:t> Spending Power against measures of inflation - cumulative change</a:t>
            </a:r>
            <a:endParaRPr lang="en-GB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'CSP v Inflation'!$A$8</c:f>
              <c:strCache>
                <c:ptCount val="1"/>
                <c:pt idx="0">
                  <c:v>CSP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'CSP v Inflation'!$B$7:$N$7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'CSP v Inflation'!$B$8:$N$8</c:f>
              <c:numCache>
                <c:formatCode>0.0%</c:formatCode>
                <c:ptCount val="13"/>
                <c:pt idx="0">
                  <c:v>0</c:v>
                </c:pt>
                <c:pt idx="1">
                  <c:v>-5.8677652893482479E-2</c:v>
                </c:pt>
                <c:pt idx="2">
                  <c:v>-8.6284550441013463E-2</c:v>
                </c:pt>
                <c:pt idx="3">
                  <c:v>-8.4596022364227808E-2</c:v>
                </c:pt>
                <c:pt idx="4">
                  <c:v>-9.3303386828866297E-2</c:v>
                </c:pt>
                <c:pt idx="5">
                  <c:v>-0.17802440838360378</c:v>
                </c:pt>
                <c:pt idx="6">
                  <c:v>-0.19573876027161929</c:v>
                </c:pt>
                <c:pt idx="7">
                  <c:v>-0.18451744752999488</c:v>
                </c:pt>
                <c:pt idx="8">
                  <c:v>-0.17054147822404009</c:v>
                </c:pt>
                <c:pt idx="9">
                  <c:v>-0.15171632569070548</c:v>
                </c:pt>
                <c:pt idx="10">
                  <c:v>-9.8712263603156547E-2</c:v>
                </c:pt>
                <c:pt idx="11">
                  <c:v>-7.3795853526819943E-2</c:v>
                </c:pt>
                <c:pt idx="12">
                  <c:v>-4.2429903287874993E-3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74-42EE-95EF-7BF3B8595D3F}"/>
            </c:ext>
          </c:extLst>
        </c:ser>
        <c:ser>
          <c:idx val="1"/>
          <c:order val="1"/>
          <c:tx>
            <c:strRef>
              <c:f>'CSP v Inflation'!$A$9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'CSP v Inflation'!$B$7:$N$7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'CSP v Inflation'!$B$9:$N$9</c:f>
              <c:numCache>
                <c:formatCode>0.0%</c:formatCode>
                <c:ptCount val="13"/>
                <c:pt idx="0" formatCode="General">
                  <c:v>0</c:v>
                </c:pt>
                <c:pt idx="1">
                  <c:v>4.4999999999999998E-2</c:v>
                </c:pt>
                <c:pt idx="2">
                  <c:v>7.2999999999999995E-2</c:v>
                </c:pt>
                <c:pt idx="3">
                  <c:v>9.9000000000000005E-2</c:v>
                </c:pt>
                <c:pt idx="4">
                  <c:v>0.114</c:v>
                </c:pt>
                <c:pt idx="5">
                  <c:v>0.114</c:v>
                </c:pt>
                <c:pt idx="6">
                  <c:v>0.121</c:v>
                </c:pt>
                <c:pt idx="7">
                  <c:v>0.14799999999999999</c:v>
                </c:pt>
                <c:pt idx="8">
                  <c:v>0.17299999999999999</c:v>
                </c:pt>
                <c:pt idx="9">
                  <c:v>0.191</c:v>
                </c:pt>
                <c:pt idx="10">
                  <c:v>0.2</c:v>
                </c:pt>
                <c:pt idx="11">
                  <c:v>0.22600000000000001</c:v>
                </c:pt>
                <c:pt idx="12">
                  <c:v>0.253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74-42EE-95EF-7BF3B8595D3F}"/>
            </c:ext>
          </c:extLst>
        </c:ser>
        <c:ser>
          <c:idx val="2"/>
          <c:order val="2"/>
          <c:tx>
            <c:strRef>
              <c:f>'CSP v Inflation'!$A$10</c:f>
              <c:strCache>
                <c:ptCount val="1"/>
                <c:pt idx="0">
                  <c:v>RPI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'CSP v Inflation'!$B$7:$N$7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'CSP v Inflation'!$B$10:$N$10</c:f>
              <c:numCache>
                <c:formatCode>0.0%</c:formatCode>
                <c:ptCount val="13"/>
                <c:pt idx="0" formatCode="General">
                  <c:v>0</c:v>
                </c:pt>
                <c:pt idx="1">
                  <c:v>5.2000000000000005E-2</c:v>
                </c:pt>
                <c:pt idx="2">
                  <c:v>8.4000000000000005E-2</c:v>
                </c:pt>
                <c:pt idx="3">
                  <c:v>0.114</c:v>
                </c:pt>
                <c:pt idx="4">
                  <c:v>0.13800000000000001</c:v>
                </c:pt>
                <c:pt idx="5">
                  <c:v>0.14800000000000002</c:v>
                </c:pt>
                <c:pt idx="6">
                  <c:v>0.16600000000000004</c:v>
                </c:pt>
                <c:pt idx="7">
                  <c:v>0.20200000000000004</c:v>
                </c:pt>
                <c:pt idx="8">
                  <c:v>0.23500000000000004</c:v>
                </c:pt>
                <c:pt idx="9">
                  <c:v>0.26100000000000007</c:v>
                </c:pt>
                <c:pt idx="10">
                  <c:v>0.27600000000000008</c:v>
                </c:pt>
                <c:pt idx="11">
                  <c:v>0.31700000000000006</c:v>
                </c:pt>
                <c:pt idx="12">
                  <c:v>0.34400000000000008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74-42EE-95EF-7BF3B8595D3F}"/>
            </c:ext>
          </c:extLst>
        </c:ser>
        <c:ser>
          <c:idx val="3"/>
          <c:order val="3"/>
          <c:tx>
            <c:strRef>
              <c:f>'CSP v Inflation'!$A$11</c:f>
              <c:strCache>
                <c:ptCount val="1"/>
                <c:pt idx="0">
                  <c:v>GDP Deflator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'CSP v Inflation'!$B$7:$N$7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'CSP v Inflation'!$B$11:$N$11</c:f>
              <c:numCache>
                <c:formatCode>0.0%</c:formatCode>
                <c:ptCount val="13"/>
                <c:pt idx="0" formatCode="General">
                  <c:v>0</c:v>
                </c:pt>
                <c:pt idx="1">
                  <c:v>1.5100000000000001E-2</c:v>
                </c:pt>
                <c:pt idx="2">
                  <c:v>3.5299999999999998E-2</c:v>
                </c:pt>
                <c:pt idx="3">
                  <c:v>5.8200000000000002E-2</c:v>
                </c:pt>
                <c:pt idx="4">
                  <c:v>6.9699999999999998E-2</c:v>
                </c:pt>
                <c:pt idx="5">
                  <c:v>7.5899999999999995E-2</c:v>
                </c:pt>
                <c:pt idx="6">
                  <c:v>9.8299999999999998E-2</c:v>
                </c:pt>
                <c:pt idx="7">
                  <c:v>0.11549999999999999</c:v>
                </c:pt>
                <c:pt idx="8">
                  <c:v>0.13499999999999998</c:v>
                </c:pt>
                <c:pt idx="9">
                  <c:v>0.15839999999999999</c:v>
                </c:pt>
                <c:pt idx="10">
                  <c:v>0.21829999999999999</c:v>
                </c:pt>
                <c:pt idx="11">
                  <c:v>0.21159999999999998</c:v>
                </c:pt>
                <c:pt idx="12">
                  <c:v>0.23869999999999997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74-42EE-95EF-7BF3B8595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030040"/>
        <c:axId val="454030368"/>
      </c:lineChart>
      <c:catAx>
        <c:axId val="45403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4030368"/>
        <c:crosses val="autoZero"/>
        <c:auto val="1"/>
        <c:lblAlgn val="ctr"/>
        <c:lblOffset val="100"/>
        <c:noMultiLvlLbl val="0"/>
      </c:catAx>
      <c:valAx>
        <c:axId val="45403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403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Council Tax as a proportion of overall Core Spending Power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Charts!$Q$1:$AC$1</c:f>
              <c:strCache>
                <c:ptCount val="1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</c:strCache>
            </c:strRef>
          </c:cat>
          <c:val>
            <c:numRef>
              <c:f>Charts!$Q$9:$AC$9</c:f>
              <c:numCache>
                <c:formatCode>0%</c:formatCode>
                <c:ptCount val="13"/>
                <c:pt idx="0">
                  <c:v>0.43585232380523919</c:v>
                </c:pt>
                <c:pt idx="1">
                  <c:v>0.4630213286075523</c:v>
                </c:pt>
                <c:pt idx="2">
                  <c:v>0.41490247636772809</c:v>
                </c:pt>
                <c:pt idx="3">
                  <c:v>0.42129830439058563</c:v>
                </c:pt>
                <c:pt idx="4">
                  <c:v>0.43574866932904316</c:v>
                </c:pt>
                <c:pt idx="5">
                  <c:v>0.49695056967384377</c:v>
                </c:pt>
                <c:pt idx="6">
                  <c:v>0.53779537229148133</c:v>
                </c:pt>
                <c:pt idx="7">
                  <c:v>0.56360886593211634</c:v>
                </c:pt>
                <c:pt idx="8">
                  <c:v>0.59180767091193343</c:v>
                </c:pt>
                <c:pt idx="9">
                  <c:v>0.6089727598138861</c:v>
                </c:pt>
                <c:pt idx="10">
                  <c:v>0.60354285480272007</c:v>
                </c:pt>
                <c:pt idx="11">
                  <c:v>0.60838624079674986</c:v>
                </c:pt>
                <c:pt idx="12">
                  <c:v>0.59235131507362615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1-4222-B969-09DF4FFA4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631648"/>
        <c:axId val="615631976"/>
      </c:barChart>
      <c:catAx>
        <c:axId val="6156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631976"/>
        <c:crosses val="autoZero"/>
        <c:auto val="1"/>
        <c:lblAlgn val="ctr"/>
        <c:lblOffset val="100"/>
        <c:noMultiLvlLbl val="0"/>
      </c:catAx>
      <c:valAx>
        <c:axId val="61563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6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1075551389319E-2"/>
          <c:y val="0.10165299726348394"/>
          <c:w val="0.8702497418609334"/>
          <c:h val="0.68362075505404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'Band D Over Time'!$B$1</c:f>
              <c:strCache>
                <c:ptCount val="1"/>
                <c:pt idx="0">
                  <c:v>Band D Average Council Tax (£)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'Band D Over Time'!$A$2:$A$30</c:f>
              <c:strCache>
                <c:ptCount val="29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  <c:pt idx="18">
                  <c:v>2011-12</c:v>
                </c:pt>
                <c:pt idx="19">
                  <c:v>2012-13</c:v>
                </c:pt>
                <c:pt idx="20">
                  <c:v>2013-14</c:v>
                </c:pt>
                <c:pt idx="21">
                  <c:v>2014-15</c:v>
                </c:pt>
                <c:pt idx="22">
                  <c:v>2015-16</c:v>
                </c:pt>
                <c:pt idx="23">
                  <c:v>2016-17</c:v>
                </c:pt>
                <c:pt idx="24">
                  <c:v>2017-18</c:v>
                </c:pt>
                <c:pt idx="25">
                  <c:v>2018-19</c:v>
                </c:pt>
                <c:pt idx="26">
                  <c:v>2019-20</c:v>
                </c:pt>
                <c:pt idx="27">
                  <c:v>2020-21</c:v>
                </c:pt>
                <c:pt idx="28">
                  <c:v>2021-22</c:v>
                </c:pt>
              </c:strCache>
            </c:strRef>
          </c:cat>
          <c:val>
            <c:numRef>
              <c:f>'Band D Over Time'!$B$2:$B$30</c:f>
              <c:numCache>
                <c:formatCode>#,##0</c:formatCode>
                <c:ptCount val="29"/>
                <c:pt idx="0">
                  <c:v>567.95000000000005</c:v>
                </c:pt>
                <c:pt idx="1">
                  <c:v>580.11</c:v>
                </c:pt>
                <c:pt idx="2">
                  <c:v>609</c:v>
                </c:pt>
                <c:pt idx="3">
                  <c:v>646</c:v>
                </c:pt>
                <c:pt idx="4">
                  <c:v>688</c:v>
                </c:pt>
                <c:pt idx="5">
                  <c:v>747</c:v>
                </c:pt>
                <c:pt idx="6">
                  <c:v>798</c:v>
                </c:pt>
                <c:pt idx="7">
                  <c:v>847</c:v>
                </c:pt>
                <c:pt idx="8">
                  <c:v>901.33</c:v>
                </c:pt>
                <c:pt idx="9">
                  <c:v>975.56</c:v>
                </c:pt>
                <c:pt idx="10">
                  <c:v>1101.75</c:v>
                </c:pt>
                <c:pt idx="11">
                  <c:v>1166.56</c:v>
                </c:pt>
                <c:pt idx="12">
                  <c:v>1213.81</c:v>
                </c:pt>
                <c:pt idx="13">
                  <c:v>1267.9100000000001</c:v>
                </c:pt>
                <c:pt idx="14">
                  <c:v>1321.32</c:v>
                </c:pt>
                <c:pt idx="15">
                  <c:v>1373.08</c:v>
                </c:pt>
                <c:pt idx="16">
                  <c:v>1413.84</c:v>
                </c:pt>
                <c:pt idx="17">
                  <c:v>1439.22</c:v>
                </c:pt>
                <c:pt idx="18">
                  <c:v>1439.33</c:v>
                </c:pt>
                <c:pt idx="19">
                  <c:v>1444.13</c:v>
                </c:pt>
                <c:pt idx="20">
                  <c:v>1455.6</c:v>
                </c:pt>
                <c:pt idx="21">
                  <c:v>1467.94</c:v>
                </c:pt>
                <c:pt idx="22">
                  <c:v>1483.58</c:v>
                </c:pt>
                <c:pt idx="23">
                  <c:v>1529.56</c:v>
                </c:pt>
                <c:pt idx="24">
                  <c:v>1590.5517130842691</c:v>
                </c:pt>
                <c:pt idx="25">
                  <c:v>1671.46</c:v>
                </c:pt>
                <c:pt idx="26">
                  <c:v>1749.9305678190649</c:v>
                </c:pt>
                <c:pt idx="27">
                  <c:v>1817.6672191014429</c:v>
                </c:pt>
                <c:pt idx="28">
                  <c:v>1898.4774275040977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2-4E45-A83F-257FD670D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764416"/>
        <c:axId val="788764744"/>
      </c:barChart>
      <c:lineChart>
        <c:grouping val="standard"/>
        <c:varyColors val="0"/>
        <c:ser>
          <c:idx val="1"/>
          <c:order val="1"/>
          <c:tx>
            <c:strRef>
              <c:f>'Band D Over Time'!$C$1</c:f>
              <c:strCache>
                <c:ptCount val="1"/>
                <c:pt idx="0">
                  <c:v>Annual Percentage Increase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'Band D Over Time'!$A$2:$A$30</c:f>
              <c:strCache>
                <c:ptCount val="29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  <c:pt idx="18">
                  <c:v>2011-12</c:v>
                </c:pt>
                <c:pt idx="19">
                  <c:v>2012-13</c:v>
                </c:pt>
                <c:pt idx="20">
                  <c:v>2013-14</c:v>
                </c:pt>
                <c:pt idx="21">
                  <c:v>2014-15</c:v>
                </c:pt>
                <c:pt idx="22">
                  <c:v>2015-16</c:v>
                </c:pt>
                <c:pt idx="23">
                  <c:v>2016-17</c:v>
                </c:pt>
                <c:pt idx="24">
                  <c:v>2017-18</c:v>
                </c:pt>
                <c:pt idx="25">
                  <c:v>2018-19</c:v>
                </c:pt>
                <c:pt idx="26">
                  <c:v>2019-20</c:v>
                </c:pt>
                <c:pt idx="27">
                  <c:v>2020-21</c:v>
                </c:pt>
                <c:pt idx="28">
                  <c:v>2021-22</c:v>
                </c:pt>
              </c:strCache>
            </c:strRef>
          </c:cat>
          <c:val>
            <c:numRef>
              <c:f>'Band D Over Time'!$C$2:$C$30</c:f>
              <c:numCache>
                <c:formatCode>0.0%</c:formatCode>
                <c:ptCount val="29"/>
                <c:pt idx="0">
                  <c:v>0</c:v>
                </c:pt>
                <c:pt idx="1">
                  <c:v>2.1410335416850015E-2</c:v>
                </c:pt>
                <c:pt idx="2">
                  <c:v>4.9800899829342687E-2</c:v>
                </c:pt>
                <c:pt idx="3">
                  <c:v>6.0755336617405585E-2</c:v>
                </c:pt>
                <c:pt idx="4">
                  <c:v>6.5015479876160992E-2</c:v>
                </c:pt>
                <c:pt idx="5">
                  <c:v>8.5755813953488372E-2</c:v>
                </c:pt>
                <c:pt idx="6">
                  <c:v>6.8273092369477914E-2</c:v>
                </c:pt>
                <c:pt idx="7">
                  <c:v>6.1403508771929821E-2</c:v>
                </c:pt>
                <c:pt idx="8">
                  <c:v>6.4144037780401467E-2</c:v>
                </c:pt>
                <c:pt idx="9">
                  <c:v>8.2356073802047972E-2</c:v>
                </c:pt>
                <c:pt idx="10">
                  <c:v>0.12935134691869291</c:v>
                </c:pt>
                <c:pt idx="11">
                  <c:v>5.882459723167683E-2</c:v>
                </c:pt>
                <c:pt idx="12">
                  <c:v>4.0503703195720754E-2</c:v>
                </c:pt>
                <c:pt idx="13">
                  <c:v>4.4570402287013734E-2</c:v>
                </c:pt>
                <c:pt idx="14">
                  <c:v>4.2124441009219783E-2</c:v>
                </c:pt>
                <c:pt idx="15">
                  <c:v>3.9172948263857352E-2</c:v>
                </c:pt>
                <c:pt idx="16">
                  <c:v>2.9685087540420072E-2</c:v>
                </c:pt>
                <c:pt idx="17">
                  <c:v>1.7951111865557708E-2</c:v>
                </c:pt>
                <c:pt idx="18">
                  <c:v>7.6430288628493174E-5</c:v>
                </c:pt>
                <c:pt idx="19">
                  <c:v>3.33488498120666E-3</c:v>
                </c:pt>
                <c:pt idx="20">
                  <c:v>7.9424982515423122E-3</c:v>
                </c:pt>
                <c:pt idx="21">
                  <c:v>8.4776037372905656E-3</c:v>
                </c:pt>
                <c:pt idx="22">
                  <c:v>1.0654386419063362E-2</c:v>
                </c:pt>
                <c:pt idx="23">
                  <c:v>3.0992598983539829E-2</c:v>
                </c:pt>
                <c:pt idx="24">
                  <c:v>3.9875332176749607E-2</c:v>
                </c:pt>
                <c:pt idx="25">
                  <c:v>5.0868064364182272E-2</c:v>
                </c:pt>
                <c:pt idx="26">
                  <c:v>4.6947320198547887E-2</c:v>
                </c:pt>
                <c:pt idx="27">
                  <c:v>3.8708193643818736E-2</c:v>
                </c:pt>
                <c:pt idx="28">
                  <c:v>4.4458197602640935E-2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22-4E45-A83F-257FD670D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767368"/>
        <c:axId val="788770320"/>
      </c:lineChart>
      <c:catAx>
        <c:axId val="7887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764744"/>
        <c:crosses val="autoZero"/>
        <c:auto val="1"/>
        <c:lblAlgn val="ctr"/>
        <c:lblOffset val="100"/>
        <c:noMultiLvlLbl val="0"/>
      </c:catAx>
      <c:valAx>
        <c:axId val="78876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aseline="0"/>
                  <a:t>(£)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3.3229490448876344E-3"/>
              <c:y val="0.38692307880552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764416"/>
        <c:crosses val="autoZero"/>
        <c:crossBetween val="between"/>
      </c:valAx>
      <c:valAx>
        <c:axId val="788770320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767368"/>
        <c:crosses val="max"/>
        <c:crossBetween val="between"/>
      </c:valAx>
      <c:catAx>
        <c:axId val="788767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770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2019/20</a:t>
            </a:r>
          </a:p>
        </c:rich>
      </c:tx>
      <c:layout>
        <c:manualLayout>
          <c:xMode val="edge"/>
          <c:yMode val="edge"/>
          <c:x val="0.69934465045582506"/>
          <c:y val="2.1165557434675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8091846725838236"/>
          <c:y val="0.10582778717337592"/>
          <c:w val="0.32462255223582626"/>
          <c:h val="0.681097083245452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38-445F-A1A8-CB493BC3CB12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38-445F-A1A8-CB493BC3CB1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38-445F-A1A8-CB493BC3CB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38-445F-A1A8-CB493BC3CB12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38-445F-A1A8-CB493BC3CB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38-445F-A1A8-CB493BC3CB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38-445F-A1A8-CB493BC3CB12}"/>
              </c:ext>
            </c:extLst>
          </c:dPt>
          <c:dLbls>
            <c:dLbl>
              <c:idx val="0"/>
              <c:layout>
                <c:manualLayout>
                  <c:x val="-1.2993844370766824E-2"/>
                  <c:y val="8.20231087889282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38-445F-A1A8-CB493BC3CB12}"/>
                </c:ext>
              </c:extLst>
            </c:dLbl>
            <c:dLbl>
              <c:idx val="4"/>
              <c:layout>
                <c:manualLayout>
                  <c:x val="6.8378003258831296E-2"/>
                  <c:y val="1.62178537680340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38-445F-A1A8-CB493BC3CB12}"/>
                </c:ext>
              </c:extLst>
            </c:dLbl>
            <c:dLbl>
              <c:idx val="5"/>
              <c:layout>
                <c:manualLayout>
                  <c:x val="4.3617627626530368E-2"/>
                  <c:y val="9.53672242732464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38-445F-A1A8-CB493BC3CB12}"/>
                </c:ext>
              </c:extLst>
            </c:dLbl>
            <c:dLbl>
              <c:idx val="6"/>
              <c:layout>
                <c:manualLayout>
                  <c:x val="-8.0702941685770149E-2"/>
                  <c:y val="2.8682385719415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824040227203846E-2"/>
                      <c:h val="5.52656221905407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138-445F-A1A8-CB493BC3C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Sheet1!$C$12:$C$18</c:f>
              <c:strCache>
                <c:ptCount val="7"/>
                <c:pt idx="0">
                  <c:v>Core spending power grants</c:v>
                </c:pt>
                <c:pt idx="1">
                  <c:v>Retained business rates</c:v>
                </c:pt>
                <c:pt idx="2">
                  <c:v>Council tax income</c:v>
                </c:pt>
                <c:pt idx="3">
                  <c:v>Public health grant</c:v>
                </c:pt>
                <c:pt idx="4">
                  <c:v>Sales, fees and charges</c:v>
                </c:pt>
                <c:pt idx="5">
                  <c:v>Other services income</c:v>
                </c:pt>
                <c:pt idx="6">
                  <c:v>Other income sources (other grants, investment income etc)</c:v>
                </c:pt>
              </c:strCache>
            </c:strRef>
          </c:cat>
          <c:val>
            <c:numRef>
              <c:f>Sheet1!$D$12:$D$18</c:f>
              <c:numCache>
                <c:formatCode>General</c:formatCode>
                <c:ptCount val="7"/>
                <c:pt idx="0">
                  <c:v>3840235</c:v>
                </c:pt>
                <c:pt idx="1">
                  <c:v>14206966</c:v>
                </c:pt>
                <c:pt idx="2">
                  <c:v>26499544</c:v>
                </c:pt>
                <c:pt idx="3">
                  <c:v>2930983</c:v>
                </c:pt>
                <c:pt idx="4">
                  <c:v>9826284</c:v>
                </c:pt>
                <c:pt idx="5">
                  <c:v>7682244</c:v>
                </c:pt>
                <c:pt idx="6">
                  <c:v>1894657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138-445F-A1A8-CB493BC3C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577669785521168E-2"/>
          <c:y val="0.85552275686292756"/>
          <c:w val="0.98293252813967891"/>
          <c:h val="0.13036687151395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2010/11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65260089625209"/>
          <c:y val="0.10464944675572888"/>
          <c:w val="0.51091702690002128"/>
          <c:h val="0.807560957099645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79-45C7-8213-3B082722EE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79-45C7-8213-3B082722EEA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79-45C7-8213-3B082722EE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79-45C7-8213-3B082722EEA8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79-45C7-8213-3B082722EE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79-45C7-8213-3B082722EE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79-45C7-8213-3B082722EEA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79-45C7-8213-3B082722EEA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79-45C7-8213-3B082722EEA8}"/>
                </c:ext>
              </c:extLst>
            </c:dLbl>
            <c:dLbl>
              <c:idx val="6"/>
              <c:layout>
                <c:manualLayout>
                  <c:x val="-0.1674134267595348"/>
                  <c:y val="3.721557575836563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79-45C7-8213-3B082722E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Sheet1!$C$12:$C$18</c:f>
              <c:strCache>
                <c:ptCount val="7"/>
                <c:pt idx="0">
                  <c:v>Core spending power grants</c:v>
                </c:pt>
                <c:pt idx="1">
                  <c:v>Retained business rates</c:v>
                </c:pt>
                <c:pt idx="2">
                  <c:v>Council tax income</c:v>
                </c:pt>
                <c:pt idx="3">
                  <c:v>Public health grant</c:v>
                </c:pt>
                <c:pt idx="4">
                  <c:v>Sales, fees and charges</c:v>
                </c:pt>
                <c:pt idx="5">
                  <c:v>Other services income</c:v>
                </c:pt>
                <c:pt idx="6">
                  <c:v>Other income sources (other grants, investment income etc)</c:v>
                </c:pt>
              </c:strCache>
            </c:strRef>
          </c:cat>
          <c:val>
            <c:numRef>
              <c:f>Sheet1!$E$12:$E$18</c:f>
              <c:numCache>
                <c:formatCode>General</c:formatCode>
                <c:ptCount val="7"/>
                <c:pt idx="0">
                  <c:v>28331001</c:v>
                </c:pt>
                <c:pt idx="1">
                  <c:v>0</c:v>
                </c:pt>
                <c:pt idx="2">
                  <c:v>22244851</c:v>
                </c:pt>
                <c:pt idx="3">
                  <c:v>0</c:v>
                </c:pt>
                <c:pt idx="4">
                  <c:v>7524875</c:v>
                </c:pt>
                <c:pt idx="5">
                  <c:v>6486689</c:v>
                </c:pt>
                <c:pt idx="6">
                  <c:v>1144384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579-45C7-8213-3B082722E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591178542256104E-2"/>
          <c:y val="0.1005676567656766"/>
          <c:w val="0.87777224305399359"/>
          <c:h val="0.70652568965833162"/>
        </c:manualLayout>
      </c:layout>
      <c:areaChart>
        <c:grouping val="stacked"/>
        <c:varyColors val="0"/>
        <c:ser>
          <c:idx val="7"/>
          <c:order val="0"/>
          <c:tx>
            <c:strRef>
              <c:f>Sheet1!$A$62</c:f>
              <c:strCache>
                <c:ptCount val="1"/>
                <c:pt idx="0">
                  <c:v>Gapstart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Sheet1!$B$53:$K$53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Sheet1!$B$62:$K$62</c:f>
              <c:numCache>
                <c:formatCode>0.0</c:formatCode>
                <c:ptCount val="10"/>
                <c:pt idx="0">
                  <c:v>14.407775000000001</c:v>
                </c:pt>
                <c:pt idx="1">
                  <c:v>13.563686415138696</c:v>
                </c:pt>
                <c:pt idx="2">
                  <c:v>13.117331911596411</c:v>
                </c:pt>
                <c:pt idx="3">
                  <c:v>12.827649298239653</c:v>
                </c:pt>
                <c:pt idx="4">
                  <c:v>12.327238575263619</c:v>
                </c:pt>
                <c:pt idx="5">
                  <c:v>11.58241943706472</c:v>
                </c:pt>
                <c:pt idx="6">
                  <c:v>11.199497477570659</c:v>
                </c:pt>
                <c:pt idx="7">
                  <c:v>10.834545259604546</c:v>
                </c:pt>
                <c:pt idx="8">
                  <c:v>10.738048894028671</c:v>
                </c:pt>
                <c:pt idx="9">
                  <c:v>10.807611058699829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F-4E34-B985-0F160CB84E79}"/>
            </c:ext>
          </c:extLst>
        </c:ser>
        <c:ser>
          <c:idx val="3"/>
          <c:order val="1"/>
          <c:tx>
            <c:strRef>
              <c:f>Sheet1!$A$60</c:f>
              <c:strCache>
                <c:ptCount val="1"/>
                <c:pt idx="0">
                  <c:v>NHS transfer/BCF</c:v>
                </c:pt>
              </c:strCache>
            </c:strRef>
          </c:tx>
          <c:spPr>
            <a:pattFill prst="smCheck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Sheet1!$B$53:$K$53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Sheet1!$B$60:$K$60</c:f>
              <c:numCache>
                <c:formatCode>0.0</c:formatCode>
                <c:ptCount val="10"/>
                <c:pt idx="0">
                  <c:v>0</c:v>
                </c:pt>
                <c:pt idx="1">
                  <c:v>0.64800000000000002</c:v>
                </c:pt>
                <c:pt idx="2">
                  <c:v>0.622</c:v>
                </c:pt>
                <c:pt idx="3">
                  <c:v>0.85899999999999999</c:v>
                </c:pt>
                <c:pt idx="4">
                  <c:v>1.1000000000000001</c:v>
                </c:pt>
                <c:pt idx="5">
                  <c:v>1.85</c:v>
                </c:pt>
                <c:pt idx="6">
                  <c:v>1.8704880203424379</c:v>
                </c:pt>
                <c:pt idx="7">
                  <c:v>1.8360000000000001</c:v>
                </c:pt>
                <c:pt idx="8">
                  <c:v>1.7783645000500004</c:v>
                </c:pt>
                <c:pt idx="9">
                  <c:v>1.8726178185526501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F-4E34-B985-0F160CB84E79}"/>
            </c:ext>
          </c:extLst>
        </c:ser>
        <c:ser>
          <c:idx val="1"/>
          <c:order val="2"/>
          <c:tx>
            <c:strRef>
              <c:f>Sheet1!$A$59</c:f>
              <c:strCache>
                <c:ptCount val="1"/>
                <c:pt idx="0">
                  <c:v>Ringfenced or earmarked funding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Sheet1!$B$53:$K$53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Sheet1!$B$59:$K$59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0.38183401306725662</c:v>
                </c:pt>
                <c:pt idx="7">
                  <c:v>2.3042791857266871</c:v>
                </c:pt>
                <c:pt idx="8">
                  <c:v>3.4180977996944351</c:v>
                </c:pt>
                <c:pt idx="9">
                  <c:v>4.1350401078185426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F-4E34-B985-0F160CB84E79}"/>
            </c:ext>
          </c:extLst>
        </c:ser>
        <c:ser>
          <c:idx val="6"/>
          <c:order val="3"/>
          <c:tx>
            <c:strRef>
              <c:f>Sheet1!$A$57</c:f>
              <c:strCache>
                <c:ptCount val="1"/>
                <c:pt idx="0">
                  <c:v>Diverted from other services/reserves</c:v>
                </c:pt>
              </c:strCache>
            </c:strRef>
          </c:tx>
          <c:spPr>
            <a:pattFill prst="dkDnDiag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Sheet1!$B$53:$K$53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Sheet1!$B$57:$K$57</c:f>
              <c:numCache>
                <c:formatCode>0.0</c:formatCode>
                <c:ptCount val="10"/>
                <c:pt idx="0">
                  <c:v>0</c:v>
                </c:pt>
                <c:pt idx="1">
                  <c:v>1.1740045848613043</c:v>
                </c:pt>
                <c:pt idx="2">
                  <c:v>1.4067350884035896</c:v>
                </c:pt>
                <c:pt idx="3">
                  <c:v>1.7378147017603478</c:v>
                </c:pt>
                <c:pt idx="4">
                  <c:v>2.0370574247363802</c:v>
                </c:pt>
                <c:pt idx="5">
                  <c:v>2.8115394219276695</c:v>
                </c:pt>
                <c:pt idx="6">
                  <c:v>3.3342300440117292</c:v>
                </c:pt>
                <c:pt idx="7">
                  <c:v>2.4843215546687674</c:v>
                </c:pt>
                <c:pt idx="8">
                  <c:v>1.9201123062768932</c:v>
                </c:pt>
                <c:pt idx="9">
                  <c:v>1.9628488334816296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0F-4E34-B985-0F160CB84E79}"/>
            </c:ext>
          </c:extLst>
        </c:ser>
        <c:ser>
          <c:idx val="2"/>
          <c:order val="5"/>
          <c:tx>
            <c:strRef>
              <c:f>Sheet1!$A$55</c:f>
              <c:strCache>
                <c:ptCount val="1"/>
                <c:pt idx="0">
                  <c:v>Savings to ASC</c:v>
                </c:pt>
              </c:strCache>
            </c:strRef>
          </c:tx>
          <c:spPr>
            <a:pattFill prst="pct10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Sheet1!$B$53:$K$53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Sheet1!$B$55:$K$55</c:f>
              <c:numCache>
                <c:formatCode>0.0</c:formatCode>
                <c:ptCount val="10"/>
                <c:pt idx="0">
                  <c:v>0</c:v>
                </c:pt>
                <c:pt idx="1">
                  <c:v>-6.6995996401079339E-2</c:v>
                </c:pt>
                <c:pt idx="2">
                  <c:v>1.1752541584811045</c:v>
                </c:pt>
                <c:pt idx="3">
                  <c:v>1.730701063484247</c:v>
                </c:pt>
                <c:pt idx="4">
                  <c:v>2.3129854013631199</c:v>
                </c:pt>
                <c:pt idx="5">
                  <c:v>1.8754880397690776</c:v>
                </c:pt>
                <c:pt idx="6">
                  <c:v>2.5491484969406244</c:v>
                </c:pt>
                <c:pt idx="7">
                  <c:v>3.239324234514303</c:v>
                </c:pt>
                <c:pt idx="8">
                  <c:v>3.8543163069323398</c:v>
                </c:pt>
                <c:pt idx="9">
                  <c:v>4.0873042736970397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0F-4E34-B985-0F160CB84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583224"/>
        <c:axId val="196583616"/>
      </c:areaChart>
      <c:lineChart>
        <c:grouping val="standard"/>
        <c:varyColors val="0"/>
        <c:ser>
          <c:idx val="0"/>
          <c:order val="4"/>
          <c:tx>
            <c:strRef>
              <c:f>Sheet1!$A$54</c:f>
              <c:strCache>
                <c:ptCount val="1"/>
                <c:pt idx="0">
                  <c:v>Cost pressures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Sheet1!$B$53:$K$53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Sheet1!$B$54:$K$54</c:f>
              <c:numCache>
                <c:formatCode>0.0</c:formatCode>
                <c:ptCount val="10"/>
                <c:pt idx="0">
                  <c:v>14.407775000000001</c:v>
                </c:pt>
                <c:pt idx="1">
                  <c:v>15.31869500359892</c:v>
                </c:pt>
                <c:pt idx="2">
                  <c:v>16.321321158481105</c:v>
                </c:pt>
                <c:pt idx="3">
                  <c:v>17.155165063484247</c:v>
                </c:pt>
                <c:pt idx="4">
                  <c:v>17.777281401363119</c:v>
                </c:pt>
                <c:pt idx="5">
                  <c:v>18.119446898761467</c:v>
                </c:pt>
                <c:pt idx="6">
                  <c:v>19.335198051932707</c:v>
                </c:pt>
                <c:pt idx="7">
                  <c:v>20.698470234514303</c:v>
                </c:pt>
                <c:pt idx="8">
                  <c:v>21.70893980698234</c:v>
                </c:pt>
                <c:pt idx="9">
                  <c:v>22.865422092249691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0F-4E34-B985-0F160CB84E79}"/>
            </c:ext>
          </c:extLst>
        </c:ser>
        <c:ser>
          <c:idx val="4"/>
          <c:order val="6"/>
          <c:tx>
            <c:strRef>
              <c:f>Sheet1!$A$56</c:f>
              <c:strCache>
                <c:ptCount val="1"/>
                <c:pt idx="0">
                  <c:v>Actual spending on ASC (includes BCF)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Sheet1!$B$53:$K$53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Sheet1!$B$56:$K$56</c:f>
              <c:numCache>
                <c:formatCode>0.0</c:formatCode>
                <c:ptCount val="10"/>
                <c:pt idx="0">
                  <c:v>14.407775000000001</c:v>
                </c:pt>
                <c:pt idx="1">
                  <c:v>15.385691</c:v>
                </c:pt>
                <c:pt idx="2">
                  <c:v>15.146067</c:v>
                </c:pt>
                <c:pt idx="3">
                  <c:v>15.424464</c:v>
                </c:pt>
                <c:pt idx="4">
                  <c:v>15.464295999999999</c:v>
                </c:pt>
                <c:pt idx="5">
                  <c:v>16.243958858992389</c:v>
                </c:pt>
                <c:pt idx="6">
                  <c:v>16.786049554992083</c:v>
                </c:pt>
                <c:pt idx="7">
                  <c:v>17.459146</c:v>
                </c:pt>
                <c:pt idx="8">
                  <c:v>17.85462350005</c:v>
                </c:pt>
                <c:pt idx="9">
                  <c:v>18.778117818552651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C0F-4E34-B985-0F160CB84E79}"/>
            </c:ext>
          </c:extLst>
        </c:ser>
        <c:ser>
          <c:idx val="8"/>
          <c:order val="7"/>
          <c:tx>
            <c:strRef>
              <c:f>Sheet1!$A$58</c:f>
              <c:strCache>
                <c:ptCount val="1"/>
                <c:pt idx="0">
                  <c:v>Total funding (incl precept and BCF)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Sheet1!$B$53:$K$53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Sheet1!$B$58:$K$58</c:f>
              <c:numCache>
                <c:formatCode>0.0</c:formatCode>
                <c:ptCount val="10"/>
                <c:pt idx="0">
                  <c:v>14.407775000000001</c:v>
                </c:pt>
                <c:pt idx="1">
                  <c:v>14.211686415138695</c:v>
                </c:pt>
                <c:pt idx="2">
                  <c:v>13.739331911596411</c:v>
                </c:pt>
                <c:pt idx="3">
                  <c:v>13.686649298239653</c:v>
                </c:pt>
                <c:pt idx="4">
                  <c:v>13.427238575263619</c:v>
                </c:pt>
                <c:pt idx="5">
                  <c:v>13.43241943706472</c:v>
                </c:pt>
                <c:pt idx="6">
                  <c:v>13.451819510980354</c:v>
                </c:pt>
                <c:pt idx="7">
                  <c:v>14.974824445331233</c:v>
                </c:pt>
                <c:pt idx="8">
                  <c:v>15.934511193773105</c:v>
                </c:pt>
                <c:pt idx="9">
                  <c:v>16.815268985071022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C0F-4E34-B985-0F160CB84E79}"/>
            </c:ext>
          </c:extLst>
        </c:ser>
        <c:ser>
          <c:idx val="5"/>
          <c:order val="8"/>
          <c:tx>
            <c:strRef>
              <c:f>Sheet1!$A$61</c:f>
              <c:strCache>
                <c:ptCount val="1"/>
                <c:pt idx="0">
                  <c:v>Underlying general funding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Sheet1!$B$53:$K$53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Sheet1!$B$61:$K$61</c:f>
              <c:numCache>
                <c:formatCode>0.0</c:formatCode>
                <c:ptCount val="10"/>
                <c:pt idx="0">
                  <c:v>14.407775000000001</c:v>
                </c:pt>
                <c:pt idx="1">
                  <c:v>13.563686415138696</c:v>
                </c:pt>
                <c:pt idx="2">
                  <c:v>13.117331911596411</c:v>
                </c:pt>
                <c:pt idx="3">
                  <c:v>12.827649298239653</c:v>
                </c:pt>
                <c:pt idx="4">
                  <c:v>12.327238575263619</c:v>
                </c:pt>
                <c:pt idx="5">
                  <c:v>11.58241943706472</c:v>
                </c:pt>
                <c:pt idx="6">
                  <c:v>11.199497477570659</c:v>
                </c:pt>
                <c:pt idx="7">
                  <c:v>10.834545259604546</c:v>
                </c:pt>
                <c:pt idx="8">
                  <c:v>10.738048894028671</c:v>
                </c:pt>
                <c:pt idx="9">
                  <c:v>10.807611058699829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C0F-4E34-B985-0F160CB84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83224"/>
        <c:axId val="196583616"/>
      </c:lineChart>
      <c:catAx>
        <c:axId val="19658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583616"/>
        <c:crosses val="autoZero"/>
        <c:auto val="1"/>
        <c:lblAlgn val="ctr"/>
        <c:lblOffset val="100"/>
        <c:noMultiLvlLbl val="0"/>
      </c:catAx>
      <c:valAx>
        <c:axId val="196583616"/>
        <c:scaling>
          <c:orientation val="minMax"/>
          <c:max val="24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600"/>
                  <a:t>£bn</a:t>
                </a:r>
              </a:p>
            </c:rich>
          </c:tx>
          <c:layout>
            <c:manualLayout>
              <c:xMode val="edge"/>
              <c:yMode val="edge"/>
              <c:x val="1.7226206093878364E-2"/>
              <c:y val="0.434174269940704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58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870651169126833E-2"/>
          <c:y val="3.5204659427348996E-2"/>
          <c:w val="0.91503196527060704"/>
          <c:h val="0.87883464196086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The number of years for which funding was projected in the local government finance settlement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Sheet1!$F$5:$F$16</c:f>
              <c:strCache>
                <c:ptCount val="12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  <c:pt idx="7">
                  <c:v>2018/19</c:v>
                </c:pt>
                <c:pt idx="8">
                  <c:v>2019/20</c:v>
                </c:pt>
                <c:pt idx="9">
                  <c:v>2020/21</c:v>
                </c:pt>
                <c:pt idx="10">
                  <c:v>2021/22</c:v>
                </c:pt>
                <c:pt idx="11">
                  <c:v>2022/23</c:v>
                </c:pt>
              </c:strCache>
            </c:strRef>
          </c:cat>
          <c:val>
            <c:numRef>
              <c:f>Sheet1!$G$5:$G$16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2-46E9-A4A7-9AE498B8C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35"/>
        <c:axId val="109156512"/>
        <c:axId val="109156840"/>
      </c:barChart>
      <c:catAx>
        <c:axId val="1091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9156840"/>
        <c:crosses val="autoZero"/>
        <c:auto val="1"/>
        <c:lblAlgn val="ctr"/>
        <c:lblOffset val="100"/>
        <c:noMultiLvlLbl val="0"/>
      </c:catAx>
      <c:valAx>
        <c:axId val="1091568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No. of years per settlements</a:t>
                </a:r>
              </a:p>
            </c:rich>
          </c:tx>
          <c:layout>
            <c:manualLayout>
              <c:xMode val="edge"/>
              <c:yMode val="edge"/>
              <c:x val="1.2207121916292698E-2"/>
              <c:y val="0.15379499331134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91565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5B376-4379-406A-B37C-AFB0A20747D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A8C213-7879-406A-B74F-BCAF9150CEA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3600"/>
            <a:t>Squaring the circle: Reform and a multi-year settlement</a:t>
          </a:r>
        </a:p>
      </dgm:t>
    </dgm:pt>
    <dgm:pt modelId="{F59DD00C-E47C-44FC-87B1-1939017703FD}" type="parTrans" cxnId="{B47EE5D9-E4CA-4122-A950-3A49A5755D41}">
      <dgm:prSet/>
      <dgm:spPr/>
      <dgm:t>
        <a:bodyPr/>
        <a:lstStyle/>
        <a:p>
          <a:endParaRPr lang="en-GB"/>
        </a:p>
      </dgm:t>
    </dgm:pt>
    <dgm:pt modelId="{BE9F170E-6B08-41A2-A7D1-C63E57630AEF}" type="sibTrans" cxnId="{B47EE5D9-E4CA-4122-A950-3A49A5755D41}">
      <dgm:prSet/>
      <dgm:spPr/>
      <dgm:t>
        <a:bodyPr/>
        <a:lstStyle/>
        <a:p>
          <a:endParaRPr lang="en-GB"/>
        </a:p>
      </dgm:t>
    </dgm:pt>
    <dgm:pt modelId="{AEFD47E7-0EF1-4099-B336-10DC35B7706C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/>
            <a:t>Fair Funding Review</a:t>
          </a:r>
        </a:p>
      </dgm:t>
    </dgm:pt>
    <dgm:pt modelId="{4F46821B-A557-41AD-A504-F33DBF5B39F6}" type="parTrans" cxnId="{4E5A275F-1B58-4CFE-9640-2BAD8B9D1D32}">
      <dgm:prSet/>
      <dgm:spPr/>
      <dgm:t>
        <a:bodyPr/>
        <a:lstStyle/>
        <a:p>
          <a:endParaRPr lang="en-GB"/>
        </a:p>
      </dgm:t>
    </dgm:pt>
    <dgm:pt modelId="{B76EB64B-C3F8-4B78-867A-7E1F9D64C235}" type="sibTrans" cxnId="{4E5A275F-1B58-4CFE-9640-2BAD8B9D1D32}">
      <dgm:prSet/>
      <dgm:spPr/>
      <dgm:t>
        <a:bodyPr/>
        <a:lstStyle/>
        <a:p>
          <a:endParaRPr lang="en-GB"/>
        </a:p>
      </dgm:t>
    </dgm:pt>
    <dgm:pt modelId="{72E1199C-34C5-4B53-BC11-D3F0FFE207B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3600"/>
            <a:t>Interactions with other policies</a:t>
          </a:r>
        </a:p>
      </dgm:t>
    </dgm:pt>
    <dgm:pt modelId="{7A664EE8-5857-47BB-BB6A-3C9E7119AE41}" type="parTrans" cxnId="{C5196C01-AA55-483A-88C8-5D467951D947}">
      <dgm:prSet/>
      <dgm:spPr/>
      <dgm:t>
        <a:bodyPr/>
        <a:lstStyle/>
        <a:p>
          <a:endParaRPr lang="en-GB"/>
        </a:p>
      </dgm:t>
    </dgm:pt>
    <dgm:pt modelId="{AD2DAAF6-097E-43E8-B39F-429E92916F66}" type="sibTrans" cxnId="{C5196C01-AA55-483A-88C8-5D467951D947}">
      <dgm:prSet/>
      <dgm:spPr/>
      <dgm:t>
        <a:bodyPr/>
        <a:lstStyle/>
        <a:p>
          <a:endParaRPr lang="en-GB"/>
        </a:p>
      </dgm:t>
    </dgm:pt>
    <dgm:pt modelId="{36441073-F14A-4CA2-8D5C-E20AA7A81AAB}">
      <dgm:prSet phldrT="[Text]"/>
      <dgm:spPr/>
      <dgm:t>
        <a:bodyPr/>
        <a:lstStyle/>
        <a:p>
          <a:r>
            <a:rPr lang="en-GB"/>
            <a:t>Environment Bill reforms</a:t>
          </a:r>
        </a:p>
      </dgm:t>
    </dgm:pt>
    <dgm:pt modelId="{4A81E597-87AF-4F71-A4E2-2517B9240B80}" type="parTrans" cxnId="{E382E0D8-FD09-4A18-819B-1265C5F1D229}">
      <dgm:prSet/>
      <dgm:spPr/>
      <dgm:t>
        <a:bodyPr/>
        <a:lstStyle/>
        <a:p>
          <a:endParaRPr lang="en-GB"/>
        </a:p>
      </dgm:t>
    </dgm:pt>
    <dgm:pt modelId="{65693690-2492-45D4-B014-60AB65E1013F}" type="sibTrans" cxnId="{E382E0D8-FD09-4A18-819B-1265C5F1D229}">
      <dgm:prSet/>
      <dgm:spPr/>
      <dgm:t>
        <a:bodyPr/>
        <a:lstStyle/>
        <a:p>
          <a:endParaRPr lang="en-GB"/>
        </a:p>
      </dgm:t>
    </dgm:pt>
    <dgm:pt modelId="{39E249C5-2F86-49FC-BD11-41811A93C7DD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/>
            <a:t>Business rates retention?</a:t>
          </a:r>
        </a:p>
      </dgm:t>
    </dgm:pt>
    <dgm:pt modelId="{B80ADFF4-0025-4D13-81B8-A984A9488BAA}" type="parTrans" cxnId="{99432F72-35C7-4B68-B17E-6DF8C59EF2A2}">
      <dgm:prSet/>
      <dgm:spPr/>
      <dgm:t>
        <a:bodyPr/>
        <a:lstStyle/>
        <a:p>
          <a:endParaRPr lang="en-GB"/>
        </a:p>
      </dgm:t>
    </dgm:pt>
    <dgm:pt modelId="{A69ACF21-27B0-449F-9EAC-982A1040C077}" type="sibTrans" cxnId="{99432F72-35C7-4B68-B17E-6DF8C59EF2A2}">
      <dgm:prSet/>
      <dgm:spPr/>
      <dgm:t>
        <a:bodyPr/>
        <a:lstStyle/>
        <a:p>
          <a:endParaRPr lang="en-GB"/>
        </a:p>
      </dgm:t>
    </dgm:pt>
    <dgm:pt modelId="{C2DF4F1C-A5D5-44FF-90D4-3A1D705ECC8F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/>
            <a:t>New Homes Bonus</a:t>
          </a:r>
        </a:p>
      </dgm:t>
    </dgm:pt>
    <dgm:pt modelId="{D1A7A337-840F-43E4-B57E-272F79C2B991}" type="parTrans" cxnId="{B4E00D35-AA6E-4A62-93BF-D5039992F6A0}">
      <dgm:prSet/>
      <dgm:spPr/>
      <dgm:t>
        <a:bodyPr/>
        <a:lstStyle/>
        <a:p>
          <a:endParaRPr lang="en-GB"/>
        </a:p>
      </dgm:t>
    </dgm:pt>
    <dgm:pt modelId="{D1ACFC52-050C-4C4A-90FB-354FD347A14B}" type="sibTrans" cxnId="{B4E00D35-AA6E-4A62-93BF-D5039992F6A0}">
      <dgm:prSet/>
      <dgm:spPr/>
      <dgm:t>
        <a:bodyPr/>
        <a:lstStyle/>
        <a:p>
          <a:endParaRPr lang="en-GB"/>
        </a:p>
      </dgm:t>
    </dgm:pt>
    <dgm:pt modelId="{D6A16A28-00C6-4FEA-B524-E944178727C6}">
      <dgm:prSet phldrT="[Text]"/>
      <dgm:spPr/>
      <dgm:t>
        <a:bodyPr/>
        <a:lstStyle/>
        <a:p>
          <a:r>
            <a:rPr lang="en-GB"/>
            <a:t>Levelling up</a:t>
          </a:r>
        </a:p>
      </dgm:t>
    </dgm:pt>
    <dgm:pt modelId="{DBF6849A-6E5F-4D9B-BF84-11620BD9E728}" type="parTrans" cxnId="{9E45501B-93A7-4714-8185-07629C349139}">
      <dgm:prSet/>
      <dgm:spPr/>
      <dgm:t>
        <a:bodyPr/>
        <a:lstStyle/>
        <a:p>
          <a:endParaRPr lang="en-GB"/>
        </a:p>
      </dgm:t>
    </dgm:pt>
    <dgm:pt modelId="{DD65E9E5-5D14-41F1-9B84-5F23ACA882F0}" type="sibTrans" cxnId="{9E45501B-93A7-4714-8185-07629C349139}">
      <dgm:prSet/>
      <dgm:spPr/>
      <dgm:t>
        <a:bodyPr/>
        <a:lstStyle/>
        <a:p>
          <a:endParaRPr lang="en-GB"/>
        </a:p>
      </dgm:t>
    </dgm:pt>
    <dgm:pt modelId="{F25E919C-37B2-4E48-B53C-EA7653BFBEC6}">
      <dgm:prSet phldrT="[Text]"/>
      <dgm:spPr/>
      <dgm:t>
        <a:bodyPr/>
        <a:lstStyle/>
        <a:p>
          <a:r>
            <a:rPr lang="en-GB"/>
            <a:t>Adult social care reform</a:t>
          </a:r>
        </a:p>
      </dgm:t>
    </dgm:pt>
    <dgm:pt modelId="{D77C8971-BBD5-47C3-BCFB-62FF5576F1DD}" type="parTrans" cxnId="{A4BDBAA4-8A32-4E8F-AB68-C161716AAA44}">
      <dgm:prSet/>
      <dgm:spPr/>
      <dgm:t>
        <a:bodyPr/>
        <a:lstStyle/>
        <a:p>
          <a:endParaRPr lang="en-GB"/>
        </a:p>
      </dgm:t>
    </dgm:pt>
    <dgm:pt modelId="{B413C4B1-4272-400A-B074-DF0FC29A2E06}" type="sibTrans" cxnId="{A4BDBAA4-8A32-4E8F-AB68-C161716AAA44}">
      <dgm:prSet/>
      <dgm:spPr/>
      <dgm:t>
        <a:bodyPr/>
        <a:lstStyle/>
        <a:p>
          <a:endParaRPr lang="en-GB"/>
        </a:p>
      </dgm:t>
    </dgm:pt>
    <dgm:pt modelId="{553F710F-092A-44B0-A89F-42D4C8DC5964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/>
            <a:t>Business rates reset</a:t>
          </a:r>
        </a:p>
      </dgm:t>
    </dgm:pt>
    <dgm:pt modelId="{9E39A533-01BA-44C9-9F73-893E02702466}" type="parTrans" cxnId="{513EC2E0-C6A7-4D85-8708-3396DB9D7D0A}">
      <dgm:prSet/>
      <dgm:spPr/>
      <dgm:t>
        <a:bodyPr/>
        <a:lstStyle/>
        <a:p>
          <a:endParaRPr lang="en-GB"/>
        </a:p>
      </dgm:t>
    </dgm:pt>
    <dgm:pt modelId="{6506193C-68EB-47D9-B6F4-3C31A653F375}" type="sibTrans" cxnId="{513EC2E0-C6A7-4D85-8708-3396DB9D7D0A}">
      <dgm:prSet/>
      <dgm:spPr/>
      <dgm:t>
        <a:bodyPr/>
        <a:lstStyle/>
        <a:p>
          <a:endParaRPr lang="en-GB"/>
        </a:p>
      </dgm:t>
    </dgm:pt>
    <dgm:pt modelId="{17C00884-756D-4F03-AE3E-40AB94029E09}" type="pres">
      <dgm:prSet presAssocID="{F9D5B376-4379-406A-B37C-AFB0A20747DC}" presName="Name0" presStyleCnt="0">
        <dgm:presLayoutVars>
          <dgm:dir/>
          <dgm:animLvl val="lvl"/>
          <dgm:resizeHandles/>
        </dgm:presLayoutVars>
      </dgm:prSet>
      <dgm:spPr/>
    </dgm:pt>
    <dgm:pt modelId="{C8D21233-0F90-4689-9264-5F67814A14DE}" type="pres">
      <dgm:prSet presAssocID="{4DA8C213-7879-406A-B74F-BCAF9150CEA4}" presName="linNode" presStyleCnt="0"/>
      <dgm:spPr/>
    </dgm:pt>
    <dgm:pt modelId="{45E96A43-9BBB-4CFA-B257-EAC92CA20602}" type="pres">
      <dgm:prSet presAssocID="{4DA8C213-7879-406A-B74F-BCAF9150CEA4}" presName="parentShp" presStyleLbl="node1" presStyleIdx="0" presStyleCnt="2">
        <dgm:presLayoutVars>
          <dgm:bulletEnabled val="1"/>
        </dgm:presLayoutVars>
      </dgm:prSet>
      <dgm:spPr/>
    </dgm:pt>
    <dgm:pt modelId="{9A1F9653-BE31-4DA5-9B89-1CC8DBF878D2}" type="pres">
      <dgm:prSet presAssocID="{4DA8C213-7879-406A-B74F-BCAF9150CEA4}" presName="childShp" presStyleLbl="bgAccFollowNode1" presStyleIdx="0" presStyleCnt="2" custScaleX="101830" custScaleY="105547">
        <dgm:presLayoutVars>
          <dgm:bulletEnabled val="1"/>
        </dgm:presLayoutVars>
      </dgm:prSet>
      <dgm:spPr/>
    </dgm:pt>
    <dgm:pt modelId="{9341AAFF-4754-48ED-BD72-0A519148547C}" type="pres">
      <dgm:prSet presAssocID="{BE9F170E-6B08-41A2-A7D1-C63E57630AEF}" presName="spacing" presStyleCnt="0"/>
      <dgm:spPr/>
    </dgm:pt>
    <dgm:pt modelId="{B8C8455B-7B98-4C84-9A17-768C03CBEDBB}" type="pres">
      <dgm:prSet presAssocID="{72E1199C-34C5-4B53-BC11-D3F0FFE207BF}" presName="linNode" presStyleCnt="0"/>
      <dgm:spPr/>
    </dgm:pt>
    <dgm:pt modelId="{F87DDC20-92BB-4A04-8A04-ADC44AEC6FF9}" type="pres">
      <dgm:prSet presAssocID="{72E1199C-34C5-4B53-BC11-D3F0FFE207BF}" presName="parentShp" presStyleLbl="node1" presStyleIdx="1" presStyleCnt="2">
        <dgm:presLayoutVars>
          <dgm:bulletEnabled val="1"/>
        </dgm:presLayoutVars>
      </dgm:prSet>
      <dgm:spPr/>
    </dgm:pt>
    <dgm:pt modelId="{DEBB3042-B5ED-4DB9-A9D4-897C8819C1AB}" type="pres">
      <dgm:prSet presAssocID="{72E1199C-34C5-4B53-BC11-D3F0FFE207B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5196C01-AA55-483A-88C8-5D467951D947}" srcId="{F9D5B376-4379-406A-B37C-AFB0A20747DC}" destId="{72E1199C-34C5-4B53-BC11-D3F0FFE207BF}" srcOrd="1" destOrd="0" parTransId="{7A664EE8-5857-47BB-BB6A-3C9E7119AE41}" sibTransId="{AD2DAAF6-097E-43E8-B39F-429E92916F66}"/>
    <dgm:cxn modelId="{9E45501B-93A7-4714-8185-07629C349139}" srcId="{72E1199C-34C5-4B53-BC11-D3F0FFE207BF}" destId="{D6A16A28-00C6-4FEA-B524-E944178727C6}" srcOrd="1" destOrd="0" parTransId="{DBF6849A-6E5F-4D9B-BF84-11620BD9E728}" sibTransId="{DD65E9E5-5D14-41F1-9B84-5F23ACA882F0}"/>
    <dgm:cxn modelId="{B4E00D35-AA6E-4A62-93BF-D5039992F6A0}" srcId="{4DA8C213-7879-406A-B74F-BCAF9150CEA4}" destId="{C2DF4F1C-A5D5-44FF-90D4-3A1D705ECC8F}" srcOrd="3" destOrd="0" parTransId="{D1A7A337-840F-43E4-B57E-272F79C2B991}" sibTransId="{D1ACFC52-050C-4C4A-90FB-354FD347A14B}"/>
    <dgm:cxn modelId="{05F4A637-AB19-49CF-88A6-7144A7BB70D3}" type="presOf" srcId="{72E1199C-34C5-4B53-BC11-D3F0FFE207BF}" destId="{F87DDC20-92BB-4A04-8A04-ADC44AEC6FF9}" srcOrd="0" destOrd="0" presId="urn:microsoft.com/office/officeart/2005/8/layout/vList6"/>
    <dgm:cxn modelId="{321A3A3C-31D5-406C-9E48-88F63785AFBD}" type="presOf" srcId="{F25E919C-37B2-4E48-B53C-EA7653BFBEC6}" destId="{DEBB3042-B5ED-4DB9-A9D4-897C8819C1AB}" srcOrd="0" destOrd="2" presId="urn:microsoft.com/office/officeart/2005/8/layout/vList6"/>
    <dgm:cxn modelId="{4E5A275F-1B58-4CFE-9640-2BAD8B9D1D32}" srcId="{4DA8C213-7879-406A-B74F-BCAF9150CEA4}" destId="{AEFD47E7-0EF1-4099-B336-10DC35B7706C}" srcOrd="0" destOrd="0" parTransId="{4F46821B-A557-41AD-A504-F33DBF5B39F6}" sibTransId="{B76EB64B-C3F8-4B78-867A-7E1F9D64C235}"/>
    <dgm:cxn modelId="{919BC966-8B40-4D27-85B9-B5AEBC5F8F37}" type="presOf" srcId="{39E249C5-2F86-49FC-BD11-41811A93C7DD}" destId="{9A1F9653-BE31-4DA5-9B89-1CC8DBF878D2}" srcOrd="0" destOrd="2" presId="urn:microsoft.com/office/officeart/2005/8/layout/vList6"/>
    <dgm:cxn modelId="{99432F72-35C7-4B68-B17E-6DF8C59EF2A2}" srcId="{4DA8C213-7879-406A-B74F-BCAF9150CEA4}" destId="{39E249C5-2F86-49FC-BD11-41811A93C7DD}" srcOrd="2" destOrd="0" parTransId="{B80ADFF4-0025-4D13-81B8-A984A9488BAA}" sibTransId="{A69ACF21-27B0-449F-9EAC-982A1040C077}"/>
    <dgm:cxn modelId="{0C0C0F76-6E89-43F2-9FF0-66BD3A173A5E}" type="presOf" srcId="{553F710F-092A-44B0-A89F-42D4C8DC5964}" destId="{9A1F9653-BE31-4DA5-9B89-1CC8DBF878D2}" srcOrd="0" destOrd="1" presId="urn:microsoft.com/office/officeart/2005/8/layout/vList6"/>
    <dgm:cxn modelId="{13E9D27D-DA6E-4803-B5E1-24DD56A95434}" type="presOf" srcId="{4DA8C213-7879-406A-B74F-BCAF9150CEA4}" destId="{45E96A43-9BBB-4CFA-B257-EAC92CA20602}" srcOrd="0" destOrd="0" presId="urn:microsoft.com/office/officeart/2005/8/layout/vList6"/>
    <dgm:cxn modelId="{04712B8B-DBC6-42EA-B4B3-5793CD340BD7}" type="presOf" srcId="{D6A16A28-00C6-4FEA-B524-E944178727C6}" destId="{DEBB3042-B5ED-4DB9-A9D4-897C8819C1AB}" srcOrd="0" destOrd="1" presId="urn:microsoft.com/office/officeart/2005/8/layout/vList6"/>
    <dgm:cxn modelId="{1A932794-C6D3-4C00-BE83-0E0C8BFFBAC5}" type="presOf" srcId="{F9D5B376-4379-406A-B37C-AFB0A20747DC}" destId="{17C00884-756D-4F03-AE3E-40AB94029E09}" srcOrd="0" destOrd="0" presId="urn:microsoft.com/office/officeart/2005/8/layout/vList6"/>
    <dgm:cxn modelId="{A4BDBAA4-8A32-4E8F-AB68-C161716AAA44}" srcId="{72E1199C-34C5-4B53-BC11-D3F0FFE207BF}" destId="{F25E919C-37B2-4E48-B53C-EA7653BFBEC6}" srcOrd="2" destOrd="0" parTransId="{D77C8971-BBD5-47C3-BCFB-62FF5576F1DD}" sibTransId="{B413C4B1-4272-400A-B074-DF0FC29A2E06}"/>
    <dgm:cxn modelId="{1F82BDB2-63A5-48C3-B2F0-2BD92949D29C}" type="presOf" srcId="{36441073-F14A-4CA2-8D5C-E20AA7A81AAB}" destId="{DEBB3042-B5ED-4DB9-A9D4-897C8819C1AB}" srcOrd="0" destOrd="0" presId="urn:microsoft.com/office/officeart/2005/8/layout/vList6"/>
    <dgm:cxn modelId="{E7BA6AD4-612D-467F-8517-9085063EC41D}" type="presOf" srcId="{AEFD47E7-0EF1-4099-B336-10DC35B7706C}" destId="{9A1F9653-BE31-4DA5-9B89-1CC8DBF878D2}" srcOrd="0" destOrd="0" presId="urn:microsoft.com/office/officeart/2005/8/layout/vList6"/>
    <dgm:cxn modelId="{E382E0D8-FD09-4A18-819B-1265C5F1D229}" srcId="{72E1199C-34C5-4B53-BC11-D3F0FFE207BF}" destId="{36441073-F14A-4CA2-8D5C-E20AA7A81AAB}" srcOrd="0" destOrd="0" parTransId="{4A81E597-87AF-4F71-A4E2-2517B9240B80}" sibTransId="{65693690-2492-45D4-B014-60AB65E1013F}"/>
    <dgm:cxn modelId="{B47EE5D9-E4CA-4122-A950-3A49A5755D41}" srcId="{F9D5B376-4379-406A-B37C-AFB0A20747DC}" destId="{4DA8C213-7879-406A-B74F-BCAF9150CEA4}" srcOrd="0" destOrd="0" parTransId="{F59DD00C-E47C-44FC-87B1-1939017703FD}" sibTransId="{BE9F170E-6B08-41A2-A7D1-C63E57630AEF}"/>
    <dgm:cxn modelId="{513EC2E0-C6A7-4D85-8708-3396DB9D7D0A}" srcId="{4DA8C213-7879-406A-B74F-BCAF9150CEA4}" destId="{553F710F-092A-44B0-A89F-42D4C8DC5964}" srcOrd="1" destOrd="0" parTransId="{9E39A533-01BA-44C9-9F73-893E02702466}" sibTransId="{6506193C-68EB-47D9-B6F4-3C31A653F375}"/>
    <dgm:cxn modelId="{24A9C1FC-0DD1-448C-B5C4-B887828DD6CF}" type="presOf" srcId="{C2DF4F1C-A5D5-44FF-90D4-3A1D705ECC8F}" destId="{9A1F9653-BE31-4DA5-9B89-1CC8DBF878D2}" srcOrd="0" destOrd="3" presId="urn:microsoft.com/office/officeart/2005/8/layout/vList6"/>
    <dgm:cxn modelId="{BF318391-F039-4260-9E10-FF5D3E8A054C}" type="presParOf" srcId="{17C00884-756D-4F03-AE3E-40AB94029E09}" destId="{C8D21233-0F90-4689-9264-5F67814A14DE}" srcOrd="0" destOrd="0" presId="urn:microsoft.com/office/officeart/2005/8/layout/vList6"/>
    <dgm:cxn modelId="{39470873-9E89-45E6-B816-D794C1EF65BF}" type="presParOf" srcId="{C8D21233-0F90-4689-9264-5F67814A14DE}" destId="{45E96A43-9BBB-4CFA-B257-EAC92CA20602}" srcOrd="0" destOrd="0" presId="urn:microsoft.com/office/officeart/2005/8/layout/vList6"/>
    <dgm:cxn modelId="{07791F4D-EDD0-4FA4-B436-EA258B0DC53B}" type="presParOf" srcId="{C8D21233-0F90-4689-9264-5F67814A14DE}" destId="{9A1F9653-BE31-4DA5-9B89-1CC8DBF878D2}" srcOrd="1" destOrd="0" presId="urn:microsoft.com/office/officeart/2005/8/layout/vList6"/>
    <dgm:cxn modelId="{8F0E8407-79CF-4744-B382-7C68460F320B}" type="presParOf" srcId="{17C00884-756D-4F03-AE3E-40AB94029E09}" destId="{9341AAFF-4754-48ED-BD72-0A519148547C}" srcOrd="1" destOrd="0" presId="urn:microsoft.com/office/officeart/2005/8/layout/vList6"/>
    <dgm:cxn modelId="{C4F04F0F-3C6A-49D2-9CFD-BB9D5F8204EB}" type="presParOf" srcId="{17C00884-756D-4F03-AE3E-40AB94029E09}" destId="{B8C8455B-7B98-4C84-9A17-768C03CBEDBB}" srcOrd="2" destOrd="0" presId="urn:microsoft.com/office/officeart/2005/8/layout/vList6"/>
    <dgm:cxn modelId="{508442EE-6A7D-4C03-8D26-FBC1C006376B}" type="presParOf" srcId="{B8C8455B-7B98-4C84-9A17-768C03CBEDBB}" destId="{F87DDC20-92BB-4A04-8A04-ADC44AEC6FF9}" srcOrd="0" destOrd="0" presId="urn:microsoft.com/office/officeart/2005/8/layout/vList6"/>
    <dgm:cxn modelId="{90493915-1F2D-40B9-8965-39D42A217F41}" type="presParOf" srcId="{B8C8455B-7B98-4C84-9A17-768C03CBEDBB}" destId="{DEBB3042-B5ED-4DB9-A9D4-897C8819C1AB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F9653-BE31-4DA5-9B89-1CC8DBF878D2}">
      <dsp:nvSpPr>
        <dsp:cNvPr id="0" name=""/>
        <dsp:cNvSpPr/>
      </dsp:nvSpPr>
      <dsp:spPr>
        <a:xfrm>
          <a:off x="4345957" y="373"/>
          <a:ext cx="6630957" cy="2470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/>
            <a:t>Fair Funding Review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/>
            <a:t>Business rates reset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/>
            <a:t>Business rates retention?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/>
            <a:t>New Homes Bonus</a:t>
          </a:r>
        </a:p>
      </dsp:txBody>
      <dsp:txXfrm>
        <a:off x="4345957" y="309210"/>
        <a:ext cx="5704446" cy="1853023"/>
      </dsp:txXfrm>
    </dsp:sp>
    <dsp:sp modelId="{45E96A43-9BBB-4CFA-B257-EAC92CA20602}">
      <dsp:nvSpPr>
        <dsp:cNvPr id="0" name=""/>
        <dsp:cNvSpPr/>
      </dsp:nvSpPr>
      <dsp:spPr>
        <a:xfrm>
          <a:off x="4762" y="65297"/>
          <a:ext cx="4341194" cy="234085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Squaring the circle: Reform and a multi-year settlement</a:t>
          </a:r>
        </a:p>
      </dsp:txBody>
      <dsp:txXfrm>
        <a:off x="119033" y="179568"/>
        <a:ext cx="4112652" cy="2112308"/>
      </dsp:txXfrm>
    </dsp:sp>
    <dsp:sp modelId="{DEBB3042-B5ED-4DB9-A9D4-897C8819C1AB}">
      <dsp:nvSpPr>
        <dsp:cNvPr id="0" name=""/>
        <dsp:cNvSpPr/>
      </dsp:nvSpPr>
      <dsp:spPr>
        <a:xfrm>
          <a:off x="4392670" y="2705155"/>
          <a:ext cx="6589006" cy="23408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/>
            <a:t>Environment Bill reforms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/>
            <a:t>Levelling up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/>
            <a:t>Adult social care reform</a:t>
          </a:r>
        </a:p>
      </dsp:txBody>
      <dsp:txXfrm>
        <a:off x="4392670" y="2997761"/>
        <a:ext cx="5711187" cy="1755638"/>
      </dsp:txXfrm>
    </dsp:sp>
    <dsp:sp modelId="{F87DDC20-92BB-4A04-8A04-ADC44AEC6FF9}">
      <dsp:nvSpPr>
        <dsp:cNvPr id="0" name=""/>
        <dsp:cNvSpPr/>
      </dsp:nvSpPr>
      <dsp:spPr>
        <a:xfrm>
          <a:off x="0" y="2705155"/>
          <a:ext cx="4392670" cy="234085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Interactions with other policies</a:t>
          </a:r>
        </a:p>
      </dsp:txBody>
      <dsp:txXfrm>
        <a:off x="114271" y="2819426"/>
        <a:ext cx="4164128" cy="211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0.52662</cdr:x>
      <cdr:y>0.3217</cdr:y>
    </cdr:from>
    <cdr:to>
      <cdr:x>0.77842</cdr:x>
      <cdr:y>0.41895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6151" y="1228725"/>
          <a:ext cx="16668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0.69976</cdr:x>
      <cdr:y>0.30974</cdr:y>
    </cdr:from>
    <cdr:to>
      <cdr:x>0.92124</cdr:x>
      <cdr:y>0.37514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66133" y="1741096"/>
          <a:ext cx="2394858" cy="367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Savings to adult social care</a:t>
          </a:r>
        </a:p>
      </cdr:txBody>
    </cdr:sp>
  </cdr:relSizeAnchor>
  <cdr:relSizeAnchor xmlns:cdr="http://schemas.openxmlformats.org/drawingml/2006/chartDrawing">
    <cdr:from>
      <cdr:x>0.3793</cdr:x>
      <cdr:y>0.54543</cdr:y>
    </cdr:from>
    <cdr:to>
      <cdr:x>0.74693</cdr:x>
      <cdr:y>0.60283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1173" y="3065951"/>
          <a:ext cx="3975016" cy="322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Diverted</a:t>
          </a:r>
          <a:r>
            <a:rPr lang="en-GB" sz="1400" baseline="0" dirty="0">
              <a:latin typeface="Arial" panose="020B0604020202020204" pitchFamily="34" charset="0"/>
              <a:cs typeface="Arial" panose="020B0604020202020204" pitchFamily="34" charset="0"/>
            </a:rPr>
            <a:t> from other services or reserves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0.67939</cdr:x>
      <cdr:y>0.68572</cdr:y>
    </cdr:from>
    <cdr:to>
      <cdr:x>0.83869</cdr:x>
      <cdr:y>0.74487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345898" y="3854546"/>
          <a:ext cx="1722462" cy="332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NHS transfer/BCF</a:t>
          </a:r>
        </a:p>
      </cdr:txBody>
    </cdr:sp>
  </cdr:relSizeAnchor>
  <cdr:relSizeAnchor xmlns:cdr="http://schemas.openxmlformats.org/drawingml/2006/chartDrawing">
    <cdr:from>
      <cdr:x>0.76219</cdr:x>
      <cdr:y>0.55597</cdr:y>
    </cdr:from>
    <cdr:to>
      <cdr:x>0.90581</cdr:x>
      <cdr:y>0.65029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241214" y="3125192"/>
          <a:ext cx="1552862" cy="530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Ringfenced and earmarked</a:t>
          </a:r>
          <a:r>
            <a:rPr lang="en-GB" sz="1400" baseline="0" dirty="0">
              <a:latin typeface="Arial" panose="020B0604020202020204" pitchFamily="34" charset="0"/>
              <a:cs typeface="Arial" panose="020B0604020202020204" pitchFamily="34" charset="0"/>
            </a:rPr>
            <a:t> funds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3" cy="498475"/>
          </a:xfrm>
          <a:prstGeom prst="rect">
            <a:avLst/>
          </a:prstGeom>
        </p:spPr>
        <p:txBody>
          <a:bodyPr vert="horz" lIns="91489" tIns="45744" rIns="91489" bIns="4574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42" y="0"/>
            <a:ext cx="2946243" cy="498475"/>
          </a:xfrm>
          <a:prstGeom prst="rect">
            <a:avLst/>
          </a:prstGeom>
        </p:spPr>
        <p:txBody>
          <a:bodyPr vert="horz" lIns="91489" tIns="45744" rIns="91489" bIns="45744" rtlCol="0"/>
          <a:lstStyle>
            <a:lvl1pPr algn="r">
              <a:defRPr sz="1200"/>
            </a:lvl1pPr>
          </a:lstStyle>
          <a:p>
            <a:pPr>
              <a:defRPr/>
            </a:pPr>
            <a:fld id="{2FE539ED-F115-4BE4-8899-D70E562780BA}" type="datetimeFigureOut">
              <a:rPr lang="en-GB"/>
              <a:pPr>
                <a:defRPr/>
              </a:pPr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243" cy="498475"/>
          </a:xfrm>
          <a:prstGeom prst="rect">
            <a:avLst/>
          </a:prstGeom>
        </p:spPr>
        <p:txBody>
          <a:bodyPr vert="horz" lIns="91489" tIns="45744" rIns="91489" bIns="457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42" y="9428164"/>
            <a:ext cx="2946243" cy="498475"/>
          </a:xfrm>
          <a:prstGeom prst="rect">
            <a:avLst/>
          </a:prstGeom>
        </p:spPr>
        <p:txBody>
          <a:bodyPr vert="horz" lIns="91489" tIns="45744" rIns="91489" bIns="45744" rtlCol="0" anchor="b"/>
          <a:lstStyle>
            <a:lvl1pPr algn="r">
              <a:defRPr sz="1200"/>
            </a:lvl1pPr>
          </a:lstStyle>
          <a:p>
            <a:pPr>
              <a:defRPr/>
            </a:pPr>
            <a:fld id="{92B9235B-66FF-4816-903B-3EB68034BE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83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3" cy="498475"/>
          </a:xfrm>
          <a:prstGeom prst="rect">
            <a:avLst/>
          </a:prstGeom>
        </p:spPr>
        <p:txBody>
          <a:bodyPr vert="horz" lIns="91489" tIns="45744" rIns="91489" bIns="45744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42" y="0"/>
            <a:ext cx="2946243" cy="498475"/>
          </a:xfrm>
          <a:prstGeom prst="rect">
            <a:avLst/>
          </a:prstGeom>
        </p:spPr>
        <p:txBody>
          <a:bodyPr vert="horz" lIns="91489" tIns="45744" rIns="91489" bIns="45744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03163B-F41F-4072-883D-2BC7CEB4F170}" type="datetimeFigureOut">
              <a:rPr lang="en-GB"/>
              <a:pPr>
                <a:defRPr/>
              </a:pPr>
              <a:t>15/03/2022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9" tIns="45744" rIns="91489" bIns="4574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1" y="4776789"/>
            <a:ext cx="5439093" cy="3908425"/>
          </a:xfrm>
          <a:prstGeom prst="rect">
            <a:avLst/>
          </a:prstGeom>
        </p:spPr>
        <p:txBody>
          <a:bodyPr vert="horz" lIns="91489" tIns="45744" rIns="91489" bIns="4574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243" cy="498475"/>
          </a:xfrm>
          <a:prstGeom prst="rect">
            <a:avLst/>
          </a:prstGeom>
        </p:spPr>
        <p:txBody>
          <a:bodyPr vert="horz" lIns="91489" tIns="45744" rIns="91489" bIns="45744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42" y="9428164"/>
            <a:ext cx="2946243" cy="498475"/>
          </a:xfrm>
          <a:prstGeom prst="rect">
            <a:avLst/>
          </a:prstGeom>
        </p:spPr>
        <p:txBody>
          <a:bodyPr vert="horz" lIns="91489" tIns="45744" rIns="91489" bIns="45744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4B7722-B476-4B8F-BE17-DC471D8F7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0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6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6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94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41425"/>
            <a:ext cx="595630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3468" indent="-285949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796" indent="-228759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1314" indent="-228759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8833" indent="-228759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6351" indent="-228759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3869" indent="-228759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1388" indent="-228759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8906" indent="-228759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DF4966-52D1-4813-A692-4503552BFC60}" type="slidenum">
              <a:rPr lang="en-GB" altLang="en-US" sz="1200"/>
              <a:pPr/>
              <a:t>16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444254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38E87-3469-4560-8BAA-CD2C36ABB90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57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38E87-3469-4560-8BAA-CD2C36ABB90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1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="0" ker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9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="0" ker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7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4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1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4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2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B7722-B476-4B8F-BE17-DC471D8F71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9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38E87-3469-4560-8BAA-CD2C36ABB90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9240-6567-4029-8977-9D17A8454F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726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98C1-71EF-4630-A829-9178CF98FA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84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274649"/>
            <a:ext cx="8042031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29DD-54F6-45A6-B486-FA91374A7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43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77638" y="44461"/>
            <a:ext cx="70924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4400">
              <a:solidFill>
                <a:srgbClr val="000000"/>
              </a:solidFill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13" descr="ppoint lga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" y="9525"/>
            <a:ext cx="1218418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16892" y="2217749"/>
            <a:ext cx="103632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16892" y="3476625"/>
            <a:ext cx="85344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293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5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493" y="4406911"/>
            <a:ext cx="1090090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493" y="2906713"/>
            <a:ext cx="109009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6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023" y="1600206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7" y="1600206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86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58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15" y="55780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572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5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867" y="404664"/>
            <a:ext cx="39226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91" y="404675"/>
            <a:ext cx="6815015" cy="5721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861" y="1700809"/>
            <a:ext cx="3930987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4756-7FE2-4A60-B374-3318AB0443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15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77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15" y="62981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015" y="1772816"/>
            <a:ext cx="10972800" cy="43533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36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8615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022" y="274649"/>
            <a:ext cx="804203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428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oint lga background 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" y="9525"/>
            <a:ext cx="1218418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77638" y="44461"/>
            <a:ext cx="70924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4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16892" y="1798649"/>
            <a:ext cx="103632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16892" y="3057525"/>
            <a:ext cx="85344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262185" y="6092825"/>
            <a:ext cx="38608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8932985" y="6092825"/>
            <a:ext cx="28448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www.local.gov.uk</a:t>
            </a:r>
          </a:p>
        </p:txBody>
      </p:sp>
    </p:spTree>
    <p:extLst>
      <p:ext uri="{BB962C8B-B14F-4D97-AF65-F5344CB8AC3E}">
        <p14:creationId xmlns:p14="http://schemas.microsoft.com/office/powerpoint/2010/main" val="236928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33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527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023" y="1600206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7" y="1600206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46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9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9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8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EEB6-7B22-45F1-B4A0-19744D5FC7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8156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91" y="27306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782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668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4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8615" y="27464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022" y="274649"/>
            <a:ext cx="8042031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2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590002" y="2132856"/>
            <a:ext cx="16041167" cy="5616624"/>
          </a:xfrm>
          <a:prstGeom prst="roundRect">
            <a:avLst>
              <a:gd name="adj" fmla="val 7595"/>
            </a:avLst>
          </a:prstGeom>
          <a:solidFill>
            <a:srgbClr val="7B1D81"/>
          </a:solidFill>
          <a:ln>
            <a:noFill/>
          </a:ln>
          <a:effectLst/>
        </p:spPr>
        <p:txBody>
          <a:bodyPr vert="horz" wrap="square" lIns="84407" tIns="42203" rIns="84407" bIns="422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62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7" name="Picture 6" descr="LG_Association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1" y="476672"/>
            <a:ext cx="2400267" cy="1152128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77633" y="44453"/>
            <a:ext cx="70924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4062"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16892" y="2314132"/>
            <a:ext cx="103632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16892" y="3404592"/>
            <a:ext cx="85344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1093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185939" y="6453339"/>
            <a:ext cx="1623713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77" b="0" err="1"/>
              <a:t>www.local.gov.uk</a:t>
            </a:r>
            <a:endParaRPr lang="en-US" sz="1477" b="0"/>
          </a:p>
        </p:txBody>
      </p:sp>
    </p:spTree>
    <p:extLst>
      <p:ext uri="{BB962C8B-B14F-4D97-AF65-F5344CB8AC3E}">
        <p14:creationId xmlns:p14="http://schemas.microsoft.com/office/powerpoint/2010/main" val="2004311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0442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64904"/>
            <a:ext cx="5386755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42" indent="0">
              <a:buNone/>
              <a:defRPr sz="1847" b="1"/>
            </a:lvl2pPr>
            <a:lvl3pPr marL="844083" indent="0">
              <a:buNone/>
              <a:defRPr sz="1661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84984"/>
            <a:ext cx="5386755" cy="2952328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2564904"/>
            <a:ext cx="5388708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42" indent="0">
              <a:buNone/>
              <a:defRPr sz="1847" b="1"/>
            </a:lvl2pPr>
            <a:lvl3pPr marL="844083" indent="0">
              <a:buNone/>
              <a:defRPr sz="1661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3284984"/>
            <a:ext cx="5388708" cy="2952328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185939" y="6453339"/>
            <a:ext cx="1623713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77" b="0" err="1"/>
              <a:t>www.local.gov.uk</a:t>
            </a:r>
            <a:endParaRPr lang="en-US" sz="1477" b="0"/>
          </a:p>
        </p:txBody>
      </p:sp>
    </p:spTree>
    <p:extLst>
      <p:ext uri="{BB962C8B-B14F-4D97-AF65-F5344CB8AC3E}">
        <p14:creationId xmlns:p14="http://schemas.microsoft.com/office/powerpoint/2010/main" val="326898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18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2" indent="0">
              <a:buNone/>
              <a:defRPr sz="2585"/>
            </a:lvl2pPr>
            <a:lvl3pPr marL="844083" indent="0">
              <a:buNone/>
              <a:defRPr sz="2216"/>
            </a:lvl3pPr>
            <a:lvl4pPr marL="1266124" indent="0">
              <a:buNone/>
              <a:defRPr sz="1847"/>
            </a:lvl4pPr>
            <a:lvl5pPr marL="1688165" indent="0">
              <a:buNone/>
              <a:defRPr sz="1847"/>
            </a:lvl5pPr>
            <a:lvl6pPr marL="2110207" indent="0">
              <a:buNone/>
              <a:defRPr sz="1847"/>
            </a:lvl6pPr>
            <a:lvl7pPr marL="2532248" indent="0">
              <a:buNone/>
              <a:defRPr sz="1847"/>
            </a:lvl7pPr>
            <a:lvl8pPr marL="2954289" indent="0">
              <a:buNone/>
              <a:defRPr sz="1847"/>
            </a:lvl8pPr>
            <a:lvl9pPr marL="3376331" indent="0">
              <a:buNone/>
              <a:defRPr sz="184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2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185939" y="6453339"/>
            <a:ext cx="1623713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77" b="0" err="1"/>
              <a:t>www.local.gov.uk</a:t>
            </a:r>
            <a:endParaRPr lang="en-US" sz="1477" b="0"/>
          </a:p>
        </p:txBody>
      </p:sp>
    </p:spTree>
    <p:extLst>
      <p:ext uri="{BB962C8B-B14F-4D97-AF65-F5344CB8AC3E}">
        <p14:creationId xmlns:p14="http://schemas.microsoft.com/office/powerpoint/2010/main" val="2463425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85939" y="6453339"/>
            <a:ext cx="1623713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77" b="0" err="1"/>
              <a:t>www.local.gov.uk</a:t>
            </a:r>
            <a:endParaRPr lang="en-US" sz="1477" b="0"/>
          </a:p>
        </p:txBody>
      </p:sp>
    </p:spTree>
    <p:extLst>
      <p:ext uri="{BB962C8B-B14F-4D97-AF65-F5344CB8AC3E}">
        <p14:creationId xmlns:p14="http://schemas.microsoft.com/office/powerpoint/2010/main" val="240524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600206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91" y="1600206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DDE8-B399-4146-86E7-EDE80C26E0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86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E0B8-9825-4721-8E76-807C56DA41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74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7E02-7CFD-47D2-B3FB-79F54B16C3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81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F16E-ACBA-46AD-A56C-A838C0638A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370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91" y="27306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120F-9270-4861-BA99-67565ED2FA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371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45A8-C44E-495A-997F-316E13B4DB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017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C84F5A-F688-4E1E-90CE-A85B6C3E8C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015" y="1196986"/>
            <a:ext cx="10972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015" y="1844675"/>
            <a:ext cx="109728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9020" y="6453188"/>
            <a:ext cx="109454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n-US" sz="4400">
              <a:solidFill>
                <a:srgbClr val="000000"/>
              </a:solidFill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29" name="Picture 1" descr="LG_Association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1" y="260361"/>
            <a:ext cx="150055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+mj-lt"/>
          <a:ea typeface="+mj-ea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015" y="1052513"/>
            <a:ext cx="10972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015" y="1989141"/>
            <a:ext cx="109728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8" name="Picture 1" descr="LG_Association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1" y="260361"/>
            <a:ext cx="150055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25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015" y="1380135"/>
            <a:ext cx="10972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015" y="2027832"/>
            <a:ext cx="109728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9017" y="6453188"/>
            <a:ext cx="109454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4062"/>
          </a:p>
        </p:txBody>
      </p:sp>
      <p:pic>
        <p:nvPicPr>
          <p:cNvPr id="1029" name="Picture 1" descr="LG_Association_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1" y="260353"/>
            <a:ext cx="150055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1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+mj-lt"/>
          <a:ea typeface="+mj-ea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5pPr>
      <a:lvl6pPr marL="422042"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3692" b="1">
          <a:solidFill>
            <a:srgbClr val="91278F"/>
          </a:solidFill>
          <a:latin typeface="Arial" charset="0"/>
          <a:ea typeface="ＭＳ Ｐゴシック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+mn-ea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•"/>
        <a:defRPr sz="2216">
          <a:solidFill>
            <a:schemeClr val="tx1"/>
          </a:solidFill>
          <a:latin typeface="+mn-lt"/>
          <a:ea typeface="+mn-ea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sz="1847">
          <a:solidFill>
            <a:schemeClr val="tx1"/>
          </a:solidFill>
          <a:latin typeface="+mn-lt"/>
          <a:ea typeface="+mn-ea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  <a:ea typeface="+mn-ea"/>
        </a:defRPr>
      </a:lvl5pPr>
      <a:lvl6pPr marL="2321228" indent="-211021" algn="l" rtl="0" eaLnBrk="1" fontAlgn="base" hangingPunct="1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  <a:ea typeface="+mn-ea"/>
        </a:defRPr>
      </a:lvl6pPr>
      <a:lvl7pPr marL="2743268" indent="-211021" algn="l" rtl="0" eaLnBrk="1" fontAlgn="base" hangingPunct="1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  <a:ea typeface="+mn-ea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  <a:ea typeface="+mn-ea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22042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2" algn="l" defTabSz="422042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2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2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2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2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2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2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2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4661" y="2564917"/>
            <a:ext cx="10801200" cy="1125537"/>
          </a:xfrm>
        </p:spPr>
        <p:txBody>
          <a:bodyPr/>
          <a:lstStyle/>
          <a:p>
            <a:pPr>
              <a:defRPr/>
            </a:pPr>
            <a:r>
              <a:rPr lang="en-GB"/>
              <a:t>Local Government Finance – The Past, Present and Future</a:t>
            </a:r>
            <a:endParaRPr lang="en-GB"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4662" y="4005076"/>
            <a:ext cx="11168029" cy="1152129"/>
          </a:xfrm>
        </p:spPr>
        <p:txBody>
          <a:bodyPr/>
          <a:lstStyle/>
          <a:p>
            <a:pPr>
              <a:defRPr/>
            </a:pPr>
            <a:r>
              <a:rPr lang="en-GB" dirty="0">
                <a:cs typeface="+mn-cs"/>
              </a:rPr>
              <a:t>The Society of District Council Treasurers</a:t>
            </a: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r>
              <a:rPr lang="en-GB" sz="2400" dirty="0">
                <a:cs typeface="+mn-cs"/>
              </a:rPr>
              <a:t>Nicola Morton, Head of Local Government Finance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94662" y="6216458"/>
            <a:ext cx="2087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12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panose="020B0604020202020204" pitchFamily="34" charset="0"/>
              </a:rPr>
              <a:t>17 March 2022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414621" y="6308726"/>
            <a:ext cx="2087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GB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panose="020B0604020202020204" pitchFamily="34" charset="0"/>
              </a:rPr>
              <a:t>www.local.gov.uk</a:t>
            </a:r>
          </a:p>
        </p:txBody>
      </p:sp>
    </p:spTree>
    <p:extLst>
      <p:ext uri="{BB962C8B-B14F-4D97-AF65-F5344CB8AC3E}">
        <p14:creationId xmlns:p14="http://schemas.microsoft.com/office/powerpoint/2010/main" val="151074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C050-20A1-4BC3-B052-66DB709B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18" y="-7280"/>
            <a:ext cx="10946363" cy="851279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Adult Social Care Financial Challenge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651146"/>
              </p:ext>
            </p:extLst>
          </p:nvPr>
        </p:nvGraphicFramePr>
        <p:xfrm>
          <a:off x="371707" y="851279"/>
          <a:ext cx="11485756" cy="562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023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3C92-CB4C-420C-9013-C925C772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775" y="0"/>
            <a:ext cx="4086449" cy="792162"/>
          </a:xfrm>
        </p:spPr>
        <p:txBody>
          <a:bodyPr/>
          <a:lstStyle/>
          <a:p>
            <a:pPr algn="ctr"/>
            <a:r>
              <a:rPr lang="en-GB"/>
              <a:t>Cost Pressures</a:t>
            </a:r>
          </a:p>
        </p:txBody>
      </p:sp>
      <p:pic>
        <p:nvPicPr>
          <p:cNvPr id="2050" name="Picture 2" descr="Will Pressures in Medical Manufacturing Reach Your Production Floor? |  mddionline.com">
            <a:extLst>
              <a:ext uri="{FF2B5EF4-FFF2-40B4-BE49-F238E27FC236}">
                <a16:creationId xmlns:a16="http://schemas.microsoft.com/office/drawing/2014/main" id="{F16C554F-3C40-45C1-AC98-D009FF07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9241"/>
            <a:ext cx="12192000" cy="58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C252CE-091C-4AEB-A976-C64431BA5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81254"/>
              </p:ext>
            </p:extLst>
          </p:nvPr>
        </p:nvGraphicFramePr>
        <p:xfrm>
          <a:off x="176270" y="1215867"/>
          <a:ext cx="11754997" cy="5118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0275">
                  <a:extLst>
                    <a:ext uri="{9D8B030D-6E8A-4147-A177-3AD203B41FA5}">
                      <a16:colId xmlns:a16="http://schemas.microsoft.com/office/drawing/2014/main" val="2782400381"/>
                    </a:ext>
                  </a:extLst>
                </a:gridCol>
                <a:gridCol w="1395048">
                  <a:extLst>
                    <a:ext uri="{9D8B030D-6E8A-4147-A177-3AD203B41FA5}">
                      <a16:colId xmlns:a16="http://schemas.microsoft.com/office/drawing/2014/main" val="3528148498"/>
                    </a:ext>
                  </a:extLst>
                </a:gridCol>
                <a:gridCol w="1408335">
                  <a:extLst>
                    <a:ext uri="{9D8B030D-6E8A-4147-A177-3AD203B41FA5}">
                      <a16:colId xmlns:a16="http://schemas.microsoft.com/office/drawing/2014/main" val="1924502873"/>
                    </a:ext>
                  </a:extLst>
                </a:gridCol>
                <a:gridCol w="1501339">
                  <a:extLst>
                    <a:ext uri="{9D8B030D-6E8A-4147-A177-3AD203B41FA5}">
                      <a16:colId xmlns:a16="http://schemas.microsoft.com/office/drawing/2014/main" val="3505068934"/>
                    </a:ext>
                  </a:extLst>
                </a:gridCol>
              </a:tblGrid>
              <a:tr h="108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2022/23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£bn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£bn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2024/25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£bn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745522"/>
                  </a:ext>
                </a:extLst>
              </a:tr>
              <a:tr h="57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pressures</a:t>
                      </a:r>
                      <a:endParaRPr lang="en-GB" sz="2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5.7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7.8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75112"/>
                  </a:ext>
                </a:extLst>
              </a:tr>
              <a:tr h="57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 adult social care provider market pressures</a:t>
                      </a:r>
                      <a:endParaRPr lang="en-GB" sz="2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54382"/>
                  </a:ext>
                </a:extLst>
              </a:tr>
              <a:tr h="57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 pressures on children's social care</a:t>
                      </a:r>
                      <a:endParaRPr lang="en-GB" sz="2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74494"/>
                  </a:ext>
                </a:extLst>
              </a:tr>
              <a:tr h="57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 pressures on homelessness </a:t>
                      </a:r>
                      <a:endParaRPr lang="en-GB" sz="2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5440"/>
                  </a:ext>
                </a:extLst>
              </a:tr>
              <a:tr h="57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Addressing the public health service underfunding</a:t>
                      </a:r>
                      <a:endParaRPr lang="en-GB" sz="2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28905"/>
                  </a:ext>
                </a:extLst>
              </a:tr>
              <a:tr h="572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SEND deficits not met by funding</a:t>
                      </a:r>
                      <a:endParaRPr lang="en-GB" sz="2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07522"/>
                  </a:ext>
                </a:extLst>
              </a:tr>
              <a:tr h="585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core revenue funding need</a:t>
                      </a:r>
                      <a:endParaRPr lang="en-GB" sz="24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6.7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9.9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</a:t>
                      </a:r>
                      <a:endParaRPr lang="en-GB" sz="24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17964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FE9B75FE-3AE2-46A4-A2E6-8D6F9BD6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9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22042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91278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Cost Pressures (pre SR 2021 and excl. COVID-19) </a:t>
            </a:r>
          </a:p>
        </p:txBody>
      </p:sp>
    </p:spTree>
    <p:extLst>
      <p:ext uri="{BB962C8B-B14F-4D97-AF65-F5344CB8AC3E}">
        <p14:creationId xmlns:p14="http://schemas.microsoft.com/office/powerpoint/2010/main" val="2953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3C92-CB4C-420C-9013-C925C772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929" y="0"/>
            <a:ext cx="5526142" cy="792162"/>
          </a:xfrm>
        </p:spPr>
        <p:txBody>
          <a:bodyPr/>
          <a:lstStyle/>
          <a:p>
            <a:pPr algn="ctr"/>
            <a:r>
              <a:rPr lang="en-GB"/>
              <a:t>What the future holds</a:t>
            </a:r>
          </a:p>
        </p:txBody>
      </p:sp>
      <p:pic>
        <p:nvPicPr>
          <p:cNvPr id="3074" name="Picture 2" descr="Where Is Chemical Engineering Heading in the Future? | AIChE">
            <a:extLst>
              <a:ext uri="{FF2B5EF4-FFF2-40B4-BE49-F238E27FC236}">
                <a16:creationId xmlns:a16="http://schemas.microsoft.com/office/drawing/2014/main" id="{E9D768C8-5041-487B-B12E-84F2C737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720"/>
            <a:ext cx="12192000" cy="56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8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608A-DFC7-4B25-A0CB-D283930D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43" y="0"/>
            <a:ext cx="10191964" cy="1023195"/>
          </a:xfrm>
        </p:spPr>
        <p:txBody>
          <a:bodyPr/>
          <a:lstStyle/>
          <a:p>
            <a:pPr algn="ctr"/>
            <a:r>
              <a:rPr lang="en-GB" dirty="0"/>
              <a:t>SR 2021 in Context of Past SRs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8E88C-205D-4E5D-9322-9712797D0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510" y="914400"/>
            <a:ext cx="1239902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1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81DC-21B0-4705-AF24-48BE109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96" y="0"/>
            <a:ext cx="7644629" cy="792162"/>
          </a:xfrm>
        </p:spPr>
        <p:txBody>
          <a:bodyPr/>
          <a:lstStyle/>
          <a:p>
            <a:pPr algn="ctr"/>
            <a:r>
              <a:rPr lang="en-GB"/>
              <a:t>Spending Review at-a-glance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B53279-E036-4FEC-B067-C23D41366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10265"/>
              </p:ext>
            </p:extLst>
          </p:nvPr>
        </p:nvGraphicFramePr>
        <p:xfrm>
          <a:off x="253388" y="1200840"/>
          <a:ext cx="11655846" cy="5084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4715">
                  <a:extLst>
                    <a:ext uri="{9D8B030D-6E8A-4147-A177-3AD203B41FA5}">
                      <a16:colId xmlns:a16="http://schemas.microsoft.com/office/drawing/2014/main" val="468605819"/>
                    </a:ext>
                  </a:extLst>
                </a:gridCol>
                <a:gridCol w="969016">
                  <a:extLst>
                    <a:ext uri="{9D8B030D-6E8A-4147-A177-3AD203B41FA5}">
                      <a16:colId xmlns:a16="http://schemas.microsoft.com/office/drawing/2014/main" val="1749612288"/>
                    </a:ext>
                  </a:extLst>
                </a:gridCol>
                <a:gridCol w="976526">
                  <a:extLst>
                    <a:ext uri="{9D8B030D-6E8A-4147-A177-3AD203B41FA5}">
                      <a16:colId xmlns:a16="http://schemas.microsoft.com/office/drawing/2014/main" val="3631168371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87285582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116723536"/>
                    </a:ext>
                  </a:extLst>
                </a:gridCol>
                <a:gridCol w="2422334">
                  <a:extLst>
                    <a:ext uri="{9D8B030D-6E8A-4147-A177-3AD203B41FA5}">
                      <a16:colId xmlns:a16="http://schemas.microsoft.com/office/drawing/2014/main" val="3428806427"/>
                    </a:ext>
                  </a:extLst>
                </a:gridCol>
              </a:tblGrid>
              <a:tr h="813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74" marR="5427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21/22, £bn</a:t>
                      </a:r>
                    </a:p>
                  </a:txBody>
                  <a:tcPr marL="54274" marR="5427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22/23, £bn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74" marR="5427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23/24, £bn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74" marR="5427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24/25, £bn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74" marR="5427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Average Real Terms annual growth, 21/22 to 24/25 </a:t>
                      </a:r>
                    </a:p>
                  </a:txBody>
                  <a:tcPr marL="54274" marR="54274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31"/>
                  </a:ext>
                </a:extLst>
              </a:tr>
              <a:tr h="64158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Local government core spending power </a:t>
                      </a:r>
                      <a:endParaRPr lang="en-GB" sz="20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50.4 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53.5 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55.2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56.9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</a:rPr>
                        <a:t>3.9%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668386"/>
                  </a:ext>
                </a:extLst>
              </a:tr>
              <a:tr h="57428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LG DEL (Includes Adult Social Care Reform) </a:t>
                      </a:r>
                      <a:endParaRPr lang="en-GB" sz="20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9.1 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10.8 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12.1 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12.7 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</a:rPr>
                        <a:t>9.4%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740756"/>
                  </a:ext>
                </a:extLst>
              </a:tr>
              <a:tr h="4972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LG DEL (Excludes Adult Social Care Reform) </a:t>
                      </a:r>
                      <a:endParaRPr lang="en-GB" sz="20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9.1 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10.6 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10.7 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10.7 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</a:rPr>
                        <a:t>5.9%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813177"/>
                  </a:ext>
                </a:extLst>
              </a:tr>
              <a:tr h="5424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NHS England, day-to-day </a:t>
                      </a:r>
                      <a:endParaRPr lang="en-GB" sz="20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136.1 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151.8 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157.4 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</a:rPr>
                        <a:t>3.8%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154213"/>
                  </a:ext>
                </a:extLst>
              </a:tr>
              <a:tr h="5424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Department for education, day-to-day </a:t>
                      </a:r>
                      <a:endParaRPr lang="en-GB" sz="20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70.7 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77.0 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79.2 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80.6 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</a:rPr>
                        <a:t>2.2%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112702"/>
                  </a:ext>
                </a:extLst>
              </a:tr>
              <a:tr h="937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All government departments, day-to-day (RDEL) (excludes ringfenced COVID-19 funding) </a:t>
                      </a:r>
                      <a:endParaRPr lang="en-GB" sz="20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384.9 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435.2 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442.5 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  <a:latin typeface="Arial" panose="020B0604020202020204" pitchFamily="34" charset="0"/>
                        </a:rPr>
                        <a:t>453.7</a:t>
                      </a:r>
                      <a:endParaRPr lang="en-GB" sz="20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0" i="0">
                          <a:effectLst/>
                        </a:rPr>
                        <a:t>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38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76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350268" y="0"/>
            <a:ext cx="949146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altLang="en-US" kern="0" dirty="0"/>
              <a:t>Economic Outlook – Inflation (CPI)</a:t>
            </a:r>
            <a:endParaRPr lang="en-GB" altLang="en-US" kern="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33C24-41B3-4471-A4BB-961F3D5E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74420"/>
            <a:ext cx="11990070" cy="56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6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9462EC-A36B-4F36-8CAB-FB77390EA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340" y="0"/>
            <a:ext cx="10115320" cy="69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22042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91278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Financial Planning </a:t>
            </a:r>
            <a:r>
              <a:rPr lang="en-GB" sz="3600" kern="0" dirty="0">
                <a:latin typeface="Arial"/>
                <a:ea typeface="ＭＳ Ｐゴシック"/>
                <a:cs typeface="+mj-cs"/>
              </a:rPr>
              <a:t>H</a:t>
            </a: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1278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orizon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91278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</a:t>
            </a:r>
            <a:r>
              <a:rPr lang="en-GB" sz="3600" kern="0" dirty="0">
                <a:latin typeface="Arial"/>
                <a:ea typeface="ＭＳ Ｐゴシック"/>
                <a:cs typeface="+mj-cs"/>
              </a:rPr>
              <a:t>O</a:t>
            </a: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1278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ver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91278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</a:t>
            </a:r>
            <a:r>
              <a:rPr lang="en-GB" sz="3600" kern="0" dirty="0">
                <a:latin typeface="Arial"/>
                <a:ea typeface="ＭＳ Ｐゴシック"/>
                <a:cs typeface="+mj-cs"/>
              </a:rPr>
              <a:t>T</a:t>
            </a: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1278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ime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91278F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AAD1C4-04B7-412F-92DF-1DF0476FD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249303"/>
              </p:ext>
            </p:extLst>
          </p:nvPr>
        </p:nvGraphicFramePr>
        <p:xfrm>
          <a:off x="424206" y="1206631"/>
          <a:ext cx="11444139" cy="502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846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9462EC-A36B-4F36-8CAB-FB77390EA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10210800" cy="65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22042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91278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The Future: Sources of Uncertainty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10F6A7E-1749-4BAA-8F75-4EDB10993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246206"/>
              </p:ext>
            </p:extLst>
          </p:nvPr>
        </p:nvGraphicFramePr>
        <p:xfrm>
          <a:off x="630315" y="1091954"/>
          <a:ext cx="10981677" cy="50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61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855C-6F46-4874-9B14-6CAD6735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CE124-4DB3-4C92-961F-29E7DDAAD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Trends in revenue funding</a:t>
            </a:r>
          </a:p>
          <a:p>
            <a:r>
              <a:rPr lang="en-GB"/>
              <a:t>Trends in revenue spending</a:t>
            </a:r>
          </a:p>
          <a:p>
            <a:r>
              <a:rPr lang="en-GB"/>
              <a:t>Cost pressures on local government</a:t>
            </a:r>
          </a:p>
          <a:p>
            <a:r>
              <a:rPr lang="en-GB"/>
              <a:t>What the future holds</a:t>
            </a:r>
          </a:p>
        </p:txBody>
      </p:sp>
    </p:spTree>
    <p:extLst>
      <p:ext uri="{BB962C8B-B14F-4D97-AF65-F5344CB8AC3E}">
        <p14:creationId xmlns:p14="http://schemas.microsoft.com/office/powerpoint/2010/main" val="21385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895D8B-0C27-41BC-A238-61AF3CF984C1}"/>
              </a:ext>
            </a:extLst>
          </p:cNvPr>
          <p:cNvSpPr txBox="1">
            <a:spLocks/>
          </p:cNvSpPr>
          <p:nvPr/>
        </p:nvSpPr>
        <p:spPr bwMode="auto">
          <a:xfrm>
            <a:off x="2156976" y="0"/>
            <a:ext cx="787804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kern="0"/>
              <a:t>Funding Landscape since 2010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E54BE1-2C5E-4C6E-86F2-AC021D451114}"/>
              </a:ext>
            </a:extLst>
          </p:cNvPr>
          <p:cNvSpPr txBox="1">
            <a:spLocks/>
          </p:cNvSpPr>
          <p:nvPr/>
        </p:nvSpPr>
        <p:spPr bwMode="auto">
          <a:xfrm>
            <a:off x="-1" y="6204857"/>
            <a:ext cx="12192001" cy="55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altLang="en-US" sz="1400" b="0" kern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6071A9-A5ED-4B62-A9EF-7252ECAC6B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015240"/>
              </p:ext>
            </p:extLst>
          </p:nvPr>
        </p:nvGraphicFramePr>
        <p:xfrm>
          <a:off x="369455" y="1276926"/>
          <a:ext cx="11425381" cy="53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25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895D8B-0C27-41BC-A238-61AF3CF984C1}"/>
              </a:ext>
            </a:extLst>
          </p:cNvPr>
          <p:cNvSpPr txBox="1">
            <a:spLocks/>
          </p:cNvSpPr>
          <p:nvPr/>
        </p:nvSpPr>
        <p:spPr bwMode="auto">
          <a:xfrm>
            <a:off x="2156976" y="0"/>
            <a:ext cx="787804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kern="0"/>
              <a:t>Core Spending Power against Inflation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E54BE1-2C5E-4C6E-86F2-AC021D451114}"/>
              </a:ext>
            </a:extLst>
          </p:cNvPr>
          <p:cNvSpPr txBox="1">
            <a:spLocks/>
          </p:cNvSpPr>
          <p:nvPr/>
        </p:nvSpPr>
        <p:spPr bwMode="auto">
          <a:xfrm>
            <a:off x="-1" y="6204857"/>
            <a:ext cx="12192001" cy="55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altLang="en-US" sz="1400" b="0" kern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5EE222-D66B-4135-800D-CCF789291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515840"/>
              </p:ext>
            </p:extLst>
          </p:nvPr>
        </p:nvGraphicFramePr>
        <p:xfrm>
          <a:off x="401998" y="1160199"/>
          <a:ext cx="11383602" cy="534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966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28CF67-7603-4473-A6E4-FB40D9AEAC4C}"/>
              </a:ext>
            </a:extLst>
          </p:cNvPr>
          <p:cNvSpPr txBox="1">
            <a:spLocks/>
          </p:cNvSpPr>
          <p:nvPr/>
        </p:nvSpPr>
        <p:spPr bwMode="auto">
          <a:xfrm>
            <a:off x="925504" y="0"/>
            <a:ext cx="10340989" cy="7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altLang="en-US" kern="0"/>
              <a:t>The Importance of Council Tax</a:t>
            </a:r>
            <a:endParaRPr lang="en-GB" altLang="en-US" kern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0D9AE4-04F9-4C8B-A6D3-753365C2A4DF}"/>
              </a:ext>
            </a:extLst>
          </p:cNvPr>
          <p:cNvSpPr txBox="1">
            <a:spLocks/>
          </p:cNvSpPr>
          <p:nvPr/>
        </p:nvSpPr>
        <p:spPr bwMode="auto">
          <a:xfrm>
            <a:off x="729342" y="6085114"/>
            <a:ext cx="10551930" cy="50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sz="1400" b="0" kern="0">
                <a:solidFill>
                  <a:schemeClr val="tx1"/>
                </a:solidFill>
              </a:rPr>
              <a:t>Note: decrease in 2012-13 due to adjustment as Council Tax Support Funding of £3.3bn rolled in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DA2605-96E4-4E24-AD87-BC60023F17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523254"/>
              </p:ext>
            </p:extLst>
          </p:nvPr>
        </p:nvGraphicFramePr>
        <p:xfrm>
          <a:off x="769980" y="984495"/>
          <a:ext cx="10729291" cy="516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574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28CF67-7603-4473-A6E4-FB40D9AEAC4C}"/>
              </a:ext>
            </a:extLst>
          </p:cNvPr>
          <p:cNvSpPr txBox="1">
            <a:spLocks/>
          </p:cNvSpPr>
          <p:nvPr/>
        </p:nvSpPr>
        <p:spPr bwMode="auto">
          <a:xfrm>
            <a:off x="1022864" y="0"/>
            <a:ext cx="10146272" cy="70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altLang="en-US" kern="0" dirty="0"/>
              <a:t>Council Tax Levels Over Time</a:t>
            </a:r>
            <a:endParaRPr lang="en-GB" altLang="en-US" kern="0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0A016D-1F12-4625-918C-2719E8529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619022"/>
              </p:ext>
            </p:extLst>
          </p:nvPr>
        </p:nvGraphicFramePr>
        <p:xfrm>
          <a:off x="363140" y="772885"/>
          <a:ext cx="11465719" cy="531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342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47E150-97FA-4D43-A6F7-A4BE7A5FE239}"/>
              </a:ext>
            </a:extLst>
          </p:cNvPr>
          <p:cNvSpPr txBox="1">
            <a:spLocks/>
          </p:cNvSpPr>
          <p:nvPr/>
        </p:nvSpPr>
        <p:spPr bwMode="auto">
          <a:xfrm>
            <a:off x="1626435" y="71022"/>
            <a:ext cx="10199760" cy="70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altLang="en-US" kern="0" dirty="0"/>
              <a:t>How Service Expenditure is Funded</a:t>
            </a:r>
            <a:endParaRPr lang="en-GB" altLang="en-US" kern="0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461507-CAF6-4E6C-8053-1DEF4FC8B3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833101"/>
              </p:ext>
            </p:extLst>
          </p:nvPr>
        </p:nvGraphicFramePr>
        <p:xfrm>
          <a:off x="713777" y="1100714"/>
          <a:ext cx="11330442" cy="540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66E892B-3709-40D2-B409-EBE2DAD63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335468"/>
              </p:ext>
            </p:extLst>
          </p:nvPr>
        </p:nvGraphicFramePr>
        <p:xfrm>
          <a:off x="0" y="1243084"/>
          <a:ext cx="7143749" cy="45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321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3C92-CB4C-420C-9013-C925C772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622" y="0"/>
            <a:ext cx="7218755" cy="792162"/>
          </a:xfrm>
        </p:spPr>
        <p:txBody>
          <a:bodyPr/>
          <a:lstStyle/>
          <a:p>
            <a:pPr algn="ctr"/>
            <a:r>
              <a:rPr lang="en-GB"/>
              <a:t>Trends in Revenue Spending</a:t>
            </a:r>
          </a:p>
        </p:txBody>
      </p:sp>
      <p:pic>
        <p:nvPicPr>
          <p:cNvPr id="1026" name="Picture 2" descr="SEO trends to prepare for in 2017">
            <a:extLst>
              <a:ext uri="{FF2B5EF4-FFF2-40B4-BE49-F238E27FC236}">
                <a16:creationId xmlns:a16="http://schemas.microsoft.com/office/drawing/2014/main" id="{AFB60FC9-6BE5-421A-95FC-56D909EF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643"/>
            <a:ext cx="12192000" cy="57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0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5356-9982-4C95-BBCF-4B9D752D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40" y="0"/>
            <a:ext cx="9788319" cy="792162"/>
          </a:xfrm>
        </p:spPr>
        <p:txBody>
          <a:bodyPr/>
          <a:lstStyle/>
          <a:p>
            <a:pPr algn="ctr"/>
            <a:r>
              <a:rPr lang="en-GB" sz="3600" dirty="0"/>
              <a:t>Council Spending on Services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1E233-32E7-4010-9596-5F046C970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6" y="979864"/>
            <a:ext cx="12078984" cy="56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114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s for Finance conference v2 [Compatibility Mode]" id="{723E035E-B589-49BF-8CEA-FE16C04098F2}" vid="{570A374F-2F3C-4E38-9BB4-F1DC754FC8FB}"/>
    </a:ext>
  </a:extLst>
</a:theme>
</file>

<file path=ppt/theme/theme2.xml><?xml version="1.0" encoding="utf-8"?>
<a:theme xmlns:a="http://schemas.openxmlformats.org/drawingml/2006/main" name="LGA powerpoint template NEW v2">
  <a:themeElements>
    <a:clrScheme name="LG Group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G Group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GA powerpoint template [Read-Only] [Compatibility Mode]" id="{665A3ED8-25EE-40F5-9E10-C082ADA9D120}" vid="{465E0818-D5E9-4835-835D-613D8AC98DCA}"/>
    </a:ext>
  </a:extLst>
</a:theme>
</file>

<file path=ppt/theme/theme3.xml><?xml version="1.0" encoding="utf-8"?>
<a:theme xmlns:a="http://schemas.openxmlformats.org/drawingml/2006/main" name="Printable PowerPoint template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G improveme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89804"/>
          </a:srgbClr>
        </a:solidFill>
      </a:spPr>
      <a:bodyPr spcFirstLastPara="0" vert="horz" wrap="square" lIns="128017" tIns="96286" rIns="96286" bIns="96288" numCol="1" spcCol="1270" anchor="ctr" anchorCtr="0">
        <a:noAutofit/>
      </a:bodyPr>
      <a:lstStyle>
        <a:defPPr marL="285750" indent="-285750" algn="l">
          <a:buFont typeface="Arial" panose="020B0604020202020204" pitchFamily="34" charset="0"/>
          <a:buChar char="•"/>
          <a:defRPr sz="2200" b="0" dirty="0">
            <a:solidFill>
              <a:schemeClr val="tx1"/>
            </a:solidFill>
          </a:defRPr>
        </a:defPPr>
      </a:lstStyle>
      <a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alpha val="90000"/>
            <a:hueOff val="0"/>
            <a:satOff val="0"/>
            <a:lumOff val="0"/>
            <a:alphaOff val="0"/>
          </a:schemeClr>
        </a:fillRef>
        <a:effectRef idx="0">
          <a:schemeClr val="lt1"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G improv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improv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improv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improv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improv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improv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improv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improv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improv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improv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improv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improv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s for Finance conference v2 [Compatibility Mode]" id="{723E035E-B589-49BF-8CEA-FE16C04098F2}" vid="{03F91702-3F57-4AC2-83EE-19C5ACDB7B27}"/>
    </a:ext>
  </a:extLst>
</a:theme>
</file>

<file path=ppt/theme/theme4.xml><?xml version="1.0" encoding="utf-8"?>
<a:theme xmlns:a="http://schemas.openxmlformats.org/drawingml/2006/main" name="1_LGA powerpoint template NEW v2">
  <a:themeElements>
    <a:clrScheme name="LG Group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G Group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 FG analysis - assumptions and challenges" id="{FF8BCB9A-5243-41C9-8041-C7BD233EA84A}" vid="{F9BDC40A-65E1-4535-8048-EC61BB256A0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C525014B4D9408E497D1C08EE5980" ma:contentTypeVersion="10" ma:contentTypeDescription="Create a new document." ma:contentTypeScope="" ma:versionID="fe6986ec3d2fdf0d5bd936cafe24941d">
  <xsd:schema xmlns:xsd="http://www.w3.org/2001/XMLSchema" xmlns:xs="http://www.w3.org/2001/XMLSchema" xmlns:p="http://schemas.microsoft.com/office/2006/metadata/properties" xmlns:ns2="3d23a57e-c546-4a48-a109-5f294ac87200" xmlns:ns3="61f6d86c-03d7-48e0-9141-47a8479da315" targetNamespace="http://schemas.microsoft.com/office/2006/metadata/properties" ma:root="true" ma:fieldsID="5b4e2fec281a9b76a81f483d4e0631aa" ns2:_="" ns3:_="">
    <xsd:import namespace="3d23a57e-c546-4a48-a109-5f294ac87200"/>
    <xsd:import namespace="61f6d86c-03d7-48e0-9141-47a8479da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3a57e-c546-4a48-a109-5f294ac87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6d86c-03d7-48e0-9141-47a8479da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f6d86c-03d7-48e0-9141-47a8479da315">
      <UserInfo>
        <DisplayName>Lauren Lucas</DisplayName>
        <AccountId>1309</AccountId>
        <AccountType/>
      </UserInfo>
      <UserInfo>
        <DisplayName>Bevis Ingram</DisplayName>
        <AccountId>86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8FB9520-A619-4307-84FF-F1FE8B95F9D5}">
  <ds:schemaRefs>
    <ds:schemaRef ds:uri="3d23a57e-c546-4a48-a109-5f294ac87200"/>
    <ds:schemaRef ds:uri="61f6d86c-03d7-48e0-9141-47a8479da3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DEFD42-2013-4E34-ABAB-1988F4DFB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47E782-A7FC-4FC2-B5BF-84A23DD0559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AF2D34B0-5823-4B37-93A1-08599848A72B}">
  <ds:schemaRefs>
    <ds:schemaRef ds:uri="3d23a57e-c546-4a48-a109-5f294ac8720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1f6d86c-03d7-48e0-9141-47a8479da31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441</Words>
  <Application>Microsoft Office PowerPoint</Application>
  <PresentationFormat>Widescreen</PresentationFormat>
  <Paragraphs>144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Custom Design</vt:lpstr>
      <vt:lpstr>LGA powerpoint template NEW v2</vt:lpstr>
      <vt:lpstr>Printable PowerPoint template NEW</vt:lpstr>
      <vt:lpstr>1_LGA powerpoint template NEW v2</vt:lpstr>
      <vt:lpstr>Local Government Finance – The Past, Present and Future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 in Revenue Spending</vt:lpstr>
      <vt:lpstr>Council Spending on Services Over Time</vt:lpstr>
      <vt:lpstr>Adult Social Care Financial Challenge</vt:lpstr>
      <vt:lpstr>Cost Pressures</vt:lpstr>
      <vt:lpstr>PowerPoint Presentation</vt:lpstr>
      <vt:lpstr>What the future holds</vt:lpstr>
      <vt:lpstr>SR 2021 in Context of Past SRs</vt:lpstr>
      <vt:lpstr>Spending Review at-a-glance</vt:lpstr>
      <vt:lpstr>PowerPoint Presentation</vt:lpstr>
      <vt:lpstr>PowerPoint Presentation</vt:lpstr>
      <vt:lpstr>PowerPoint Presentation</vt:lpstr>
    </vt:vector>
  </TitlesOfParts>
  <Company>LGA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Printable PowerPoint template</dc:title>
  <dc:creator>marinah</dc:creator>
  <cp:keywords>Settlement</cp:keywords>
  <cp:lastModifiedBy>Nicola Morton</cp:lastModifiedBy>
  <cp:revision>3</cp:revision>
  <cp:lastPrinted>2020-01-06T15:24:02Z</cp:lastPrinted>
  <dcterms:created xsi:type="dcterms:W3CDTF">2010-08-02T13:06:23Z</dcterms:created>
  <dcterms:modified xsi:type="dcterms:W3CDTF">2022-03-15T10:25:15Z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C.identifier">
    <vt:lpwstr>LGA Group</vt:lpwstr>
  </property>
  <property fmtid="{D5CDD505-2E9C-101B-9397-08002B2CF9AE}" pid="3" name="DC.date.issued">
    <vt:lpwstr>2010-08-02T00:00:00Z</vt:lpwstr>
  </property>
  <property fmtid="{D5CDD505-2E9C-101B-9397-08002B2CF9AE}" pid="4" name="Move to Archive">
    <vt:lpwstr>Current</vt:lpwstr>
  </property>
  <property fmtid="{D5CDD505-2E9C-101B-9397-08002B2CF9AE}" pid="5" name="Status">
    <vt:lpwstr>[None]</vt:lpwstr>
  </property>
  <property fmtid="{D5CDD505-2E9C-101B-9397-08002B2CF9AE}" pid="6" name="DC.Author">
    <vt:lpwstr>Julia White</vt:lpwstr>
  </property>
  <property fmtid="{D5CDD505-2E9C-101B-9397-08002B2CF9AE}" pid="7" name="DC.creator">
    <vt:lpwstr>Marketing</vt:lpwstr>
  </property>
  <property fmtid="{D5CDD505-2E9C-101B-9397-08002B2CF9AE}" pid="8" name="Date">
    <vt:lpwstr>2010-08-02T00:00:00Z</vt:lpwstr>
  </property>
  <property fmtid="{D5CDD505-2E9C-101B-9397-08002B2CF9AE}" pid="9" name="DC.Language">
    <vt:lpwstr>eng</vt:lpwstr>
  </property>
  <property fmtid="{D5CDD505-2E9C-101B-9397-08002B2CF9AE}" pid="10" name="Work area">
    <vt:lpwstr/>
  </property>
  <property fmtid="{D5CDD505-2E9C-101B-9397-08002B2CF9AE}" pid="11" name="DC.Description">
    <vt:lpwstr/>
  </property>
  <property fmtid="{D5CDD505-2E9C-101B-9397-08002B2CF9AE}" pid="12" name="DC.Type">
    <vt:lpwstr/>
  </property>
  <property fmtid="{D5CDD505-2E9C-101B-9397-08002B2CF9AE}" pid="13" name="e-GMS.subject.keyword">
    <vt:lpwstr/>
  </property>
  <property fmtid="{D5CDD505-2E9C-101B-9397-08002B2CF9AE}" pid="14" name="LGA Template">
    <vt:lpwstr>Template</vt:lpwstr>
  </property>
  <property fmtid="{D5CDD505-2E9C-101B-9397-08002B2CF9AE}" pid="15" name="ContentTypeId">
    <vt:lpwstr>0x01010054FC525014B4D9408E497D1C08EE5980</vt:lpwstr>
  </property>
  <property fmtid="{D5CDD505-2E9C-101B-9397-08002B2CF9AE}" pid="16" name="TaxKeyword">
    <vt:lpwstr>1267;#Settlement|e0956d26-a929-499b-bf26-ffeac617dc7e</vt:lpwstr>
  </property>
  <property fmtid="{D5CDD505-2E9C-101B-9397-08002B2CF9AE}" pid="17" name="WorkflowChangePath">
    <vt:lpwstr>5ab50ff0-cb08-4dda-b168-7a9f08d5c5d2,4;5ab50ff0-cb08-4dda-b168-7a9f08d5c5d2,8;5ab50ff0-cb08-4dda-b168-7a9f08d5c5d2,13;5ab50ff0-cb08-4dda-b168-7a9f08d5c5d2,15;5ab50ff0-cb08-4dda-b168-7a9f08d5c5d2,17;5ab50ff0-cb08-4dda-b168-7a9f08d5c5d2,20;5ab50ff0-cb08-4dd</vt:lpwstr>
  </property>
  <property fmtid="{D5CDD505-2E9C-101B-9397-08002B2CF9AE}" pid="18" name="Order">
    <vt:r8>53500</vt:r8>
  </property>
  <property fmtid="{D5CDD505-2E9C-101B-9397-08002B2CF9AE}" pid="19" name="xd_Signature">
    <vt:bool>false</vt:bool>
  </property>
  <property fmtid="{D5CDD505-2E9C-101B-9397-08002B2CF9AE}" pid="20" name="SharedWithUsers">
    <vt:lpwstr>1309;#Lauren Lucas;#86;#Bevis Ingram</vt:lpwstr>
  </property>
  <property fmtid="{D5CDD505-2E9C-101B-9397-08002B2CF9AE}" pid="21" name="xd_ProgID">
    <vt:lpwstr/>
  </property>
  <property fmtid="{D5CDD505-2E9C-101B-9397-08002B2CF9AE}" pid="22" name="ComplianceAssetId">
    <vt:lpwstr/>
  </property>
  <property fmtid="{D5CDD505-2E9C-101B-9397-08002B2CF9AE}" pid="23" name="TemplateUrl">
    <vt:lpwstr/>
  </property>
  <property fmtid="{D5CDD505-2E9C-101B-9397-08002B2CF9AE}" pid="24" name="_ExtendedDescription">
    <vt:lpwstr/>
  </property>
</Properties>
</file>