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sldIdLst>
    <p:sldId id="409" r:id="rId6"/>
    <p:sldId id="410" r:id="rId7"/>
    <p:sldId id="412" r:id="rId8"/>
    <p:sldId id="411" r:id="rId9"/>
    <p:sldId id="422" r:id="rId10"/>
    <p:sldId id="413" r:id="rId11"/>
    <p:sldId id="414" r:id="rId12"/>
    <p:sldId id="423" r:id="rId13"/>
    <p:sldId id="425" r:id="rId14"/>
    <p:sldId id="265" r:id="rId15"/>
    <p:sldId id="402" r:id="rId16"/>
    <p:sldId id="403" r:id="rId17"/>
    <p:sldId id="424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429" r:id="rId27"/>
    <p:sldId id="266" r:id="rId28"/>
    <p:sldId id="267" r:id="rId29"/>
    <p:sldId id="428" r:id="rId30"/>
    <p:sldId id="404" r:id="rId31"/>
    <p:sldId id="405" r:id="rId32"/>
    <p:sldId id="426" r:id="rId33"/>
    <p:sldId id="42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7FD31-6343-40FB-8B7E-4F1B6CE82DE4}" v="7" dt="2023-06-27T16:36:01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A51B0-5DEC-4C79-977E-B42780CE773D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148CA-FC23-498B-ADE9-0E063F90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4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37ef89a1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37ef89a1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537ef89a12_0_1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37ef89a1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37ef89a1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537ef89a12_0_5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37ef89a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37ef89a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537ef89a12_0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37ef89a1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37ef89a1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537ef89a12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4aeea43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4aeea43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54aeea43db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4aeea43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4aeea43d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54aeea43db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37ef89a1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37ef89a1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537ef89a12_0_4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37ef89a1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37ef89a1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537ef89a12_0_4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37ef89a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37ef89a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537ef89a12_0_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37ef89a1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37ef89a1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537ef89a12_0_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992E-CB99-9A83-21A8-A40CAC8B4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13960-7CA9-D22F-F655-789F1AAD4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FBBB8-89FB-5E3F-095B-E477762E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4691E-77B0-F464-9D65-B5C37582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A012-7B8D-A5BA-33F8-2241EA46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6A8-4F71-4FF7-C32E-2B3AD48C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27AC2-B243-1759-189F-7CE645C6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AA5EE-D5C5-2755-1677-D020E2B3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59F51-23C2-640B-F90C-5FFB4F21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663E-100A-D91D-956C-08C02024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3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32854-4504-89C7-A1B4-A321D0C73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E6067-95F6-4D23-F9AC-ADAF27F2B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D2F21-5FD8-11EB-90D3-55ED41A5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2FE5-14DD-55A5-E95F-868C9CE6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34E0-8EB2-36C4-0C4F-5698FD4E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9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A1C3-8954-2603-C682-D5B5855F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1644-F0C2-5120-9758-94B18F766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81ACB-8E31-7AF3-B7BD-98F420A4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BFF8-3A7B-0FF0-ACB4-B0D254C4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F6AD-7429-996A-8318-3AEAAFC5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1A65-B2AD-3293-66D2-002CDD05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B24CD-18F9-B9F1-7A6E-54D1F24BC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7D59-304C-DE2A-69CD-EBFDD4EE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679DD-280F-B517-9F7D-5070E0CB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755A4-F7D4-36BC-5B1E-B883D1B6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1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4A26-8151-8418-3E6E-20A03348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7AA6-9F93-3091-1FA7-7011D1EB0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DF4D2-F732-653C-BF79-15C0EF115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029F-3104-D206-004F-AACED7F9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6E13A-6863-A0F7-08C5-C0D883F6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84AAC-2D80-3FC2-DC35-C6009623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3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F8BF-1069-47BC-63AB-8DB7F88D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FA3CE-AD51-58E7-FD20-2E8532F3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17CA-68B8-7F92-9A1B-13484F489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E2360-5F48-052B-F6D3-2B257E73B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7603C-EAB4-60F8-6DFE-A311032D4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CC5A4-ADB9-4E48-C198-04DFD0C2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3ABB67-1461-7A70-27C5-52AD8056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43925-4F6F-29DB-4D95-5313CE61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59D3-B53B-DB80-7E3A-937DD917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A9B0E-C362-ADAA-A0BE-E78A48F2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6269F-F7F8-832C-8604-E820664F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8CF04-F90A-8D46-5D58-CEF852BB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2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D6C84-0A8D-6776-E3A7-C6C4B1C7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76CDB-6BBB-DF51-7D14-4D474E37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C8F8-E1AD-8E5E-B7B7-A7CC0231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333E-408F-EE6A-7B47-5E3BA707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97B86-BE14-4E26-1AB2-EDB520B6B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0C0C3-F175-11C6-AE9E-D8AF93B6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03CBF-FC68-BC17-F2C3-8519F803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CE2C5-8A59-0DF6-9E10-0C5E2CF0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B2BE3-4C1C-A5E6-3154-4D66BFFF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B76C-BBA5-609A-A1A6-3CB5F375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2115A-7D74-CEB8-D889-CFEF5EA5D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45247-4F32-EFD4-1375-286653CA8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50329-9AA1-E126-E388-E19CFAA2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4A4FF-FD62-534A-D5DE-414BA782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6DBC7-3CD9-D2E3-F534-33372BAB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0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CE25A-6FE9-4C23-F6C3-5B721BF6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6A233-F4B9-AA28-69BD-6BB667DF6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EB31-FF3A-4F8D-EB10-9A06ED70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2FFF-5126-4C20-913C-266670DABD9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A0524-F921-DA22-1782-3019B6A69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6177-136F-03A0-7EE9-E02A0559F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DB93-CE67-42B9-8F35-222F2912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7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hyperlink" Target="http://www.cipfa.org/partners/society-of-district-council-treasur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E1E30-5E9E-3D8C-28C8-4CEA43CA17B9}"/>
              </a:ext>
            </a:extLst>
          </p:cNvPr>
          <p:cNvSpPr txBox="1"/>
          <p:nvPr/>
        </p:nvSpPr>
        <p:spPr>
          <a:xfrm>
            <a:off x="481012" y="1026289"/>
            <a:ext cx="11229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Are we facing a temporary accommodation crisis? What can be done?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4520896"/>
            <a:ext cx="1122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Society of District Council Treasures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Temporary Accommodation and Migration Pressures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52572"/>
              </p:ext>
            </p:extLst>
          </p:nvPr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98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61D6C6-5457-25E3-8B23-96852A61F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833" y="379748"/>
            <a:ext cx="7375413" cy="653239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Temporary accommodation demand in Spelthorne</a:t>
            </a:r>
            <a:endParaRPr lang="en-GB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sky, outdoor, building, brick&#10;&#10;Description automatically generated">
            <a:extLst>
              <a:ext uri="{FF2B5EF4-FFF2-40B4-BE49-F238E27FC236}">
                <a16:creationId xmlns:a16="http://schemas.microsoft.com/office/drawing/2014/main" id="{98584148-046D-DEBB-2344-AFE5193EE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r="15577" b="25592"/>
          <a:stretch/>
        </p:blipFill>
        <p:spPr>
          <a:xfrm>
            <a:off x="1729281" y="3820745"/>
            <a:ext cx="3391889" cy="2394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3A3054-B607-5B06-8C61-8849CDCB6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8" t="19504" r="48113" b="20437"/>
          <a:stretch/>
        </p:blipFill>
        <p:spPr>
          <a:xfrm>
            <a:off x="6932612" y="3820745"/>
            <a:ext cx="3391889" cy="23630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591E64-F014-7110-C391-81F9403E3F89}"/>
              </a:ext>
            </a:extLst>
          </p:cNvPr>
          <p:cNvSpPr txBox="1"/>
          <p:nvPr/>
        </p:nvSpPr>
        <p:spPr>
          <a:xfrm>
            <a:off x="6932611" y="5678010"/>
            <a:ext cx="339188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Harper House - homeless family facility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1901F0-0038-1C7F-2894-EC43F8CFE84A}"/>
              </a:ext>
            </a:extLst>
          </p:cNvPr>
          <p:cNvSpPr txBox="1"/>
          <p:nvPr/>
        </p:nvSpPr>
        <p:spPr>
          <a:xfrm>
            <a:off x="1715989" y="5727851"/>
            <a:ext cx="339188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White House - homeless facility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01E77E-0473-0721-B00E-1844A6523B2C}"/>
              </a:ext>
            </a:extLst>
          </p:cNvPr>
          <p:cNvGrpSpPr/>
          <p:nvPr/>
        </p:nvGrpSpPr>
        <p:grpSpPr>
          <a:xfrm>
            <a:off x="2578934" y="2205535"/>
            <a:ext cx="3111776" cy="1223465"/>
            <a:chOff x="-2765363" y="-1248071"/>
            <a:chExt cx="3111776" cy="122346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69CC2C-1308-9254-D3D2-3C34F68C5360}"/>
                </a:ext>
              </a:extLst>
            </p:cNvPr>
            <p:cNvSpPr/>
            <p:nvPr/>
          </p:nvSpPr>
          <p:spPr>
            <a:xfrm>
              <a:off x="-2765363" y="-1136516"/>
              <a:ext cx="3111776" cy="1000357"/>
            </a:xfrm>
            <a:prstGeom prst="roundRect">
              <a:avLst/>
            </a:prstGeom>
            <a:solidFill>
              <a:srgbClr val="FF0066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AA06014B-7AE7-9143-85F5-6779E82EA3CE}"/>
                </a:ext>
              </a:extLst>
            </p:cNvPr>
            <p:cNvSpPr txBox="1"/>
            <p:nvPr/>
          </p:nvSpPr>
          <p:spPr>
            <a:xfrm>
              <a:off x="-2699176" y="-1248071"/>
              <a:ext cx="2979402" cy="1223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difficulties with funding emergency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B&amp;B space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the borough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4CE3FC-E2FD-7CB3-73B3-D1FDFBCF8CEF}"/>
              </a:ext>
            </a:extLst>
          </p:cNvPr>
          <p:cNvGrpSpPr/>
          <p:nvPr/>
        </p:nvGrpSpPr>
        <p:grpSpPr>
          <a:xfrm>
            <a:off x="145974" y="1065949"/>
            <a:ext cx="3279252" cy="1000357"/>
            <a:chOff x="5601570" y="-897106"/>
            <a:chExt cx="3279252" cy="135583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D7608DB-2224-71F1-F219-97DF7243A8CE}"/>
                </a:ext>
              </a:extLst>
            </p:cNvPr>
            <p:cNvSpPr/>
            <p:nvPr/>
          </p:nvSpPr>
          <p:spPr>
            <a:xfrm>
              <a:off x="5601570" y="-897106"/>
              <a:ext cx="3279252" cy="1355839"/>
            </a:xfrm>
            <a:prstGeom prst="roundRect">
              <a:avLst/>
            </a:prstGeom>
            <a:solidFill>
              <a:srgbClr val="A74DC3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85029D3B-5C52-07F9-0D45-CB904958C076}"/>
                </a:ext>
              </a:extLst>
            </p:cNvPr>
            <p:cNvSpPr txBox="1"/>
            <p:nvPr/>
          </p:nvSpPr>
          <p:spPr>
            <a:xfrm>
              <a:off x="5625986" y="-789401"/>
              <a:ext cx="3146878" cy="1223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136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households in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emergency accommodation                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(inc. 159 children)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2C5CFE-216E-10FA-2DC2-B63E5BB08655}"/>
              </a:ext>
            </a:extLst>
          </p:cNvPr>
          <p:cNvGrpSpPr/>
          <p:nvPr/>
        </p:nvGrpSpPr>
        <p:grpSpPr>
          <a:xfrm>
            <a:off x="4648489" y="1121154"/>
            <a:ext cx="3111776" cy="1000357"/>
            <a:chOff x="1805106" y="3817026"/>
            <a:chExt cx="3111776" cy="103161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7F1B36B-2E63-F2B0-16BD-003432067BAD}"/>
                </a:ext>
              </a:extLst>
            </p:cNvPr>
            <p:cNvSpPr/>
            <p:nvPr/>
          </p:nvSpPr>
          <p:spPr>
            <a:xfrm>
              <a:off x="1805106" y="3817026"/>
              <a:ext cx="3111776" cy="1031617"/>
            </a:xfrm>
            <a:prstGeom prst="roundRect">
              <a:avLst/>
            </a:prstGeom>
            <a:solidFill>
              <a:srgbClr val="8FD4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C3278B90-F163-CFFA-14A2-0DE0B88B6269}"/>
                </a:ext>
              </a:extLst>
            </p:cNvPr>
            <p:cNvSpPr txBox="1"/>
            <p:nvPr/>
          </p:nvSpPr>
          <p:spPr>
            <a:xfrm>
              <a:off x="1855465" y="3867385"/>
              <a:ext cx="3011058" cy="930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limited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family size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accommodation available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41CB46-064C-523E-3F32-97969AF18B0C}"/>
              </a:ext>
            </a:extLst>
          </p:cNvPr>
          <p:cNvGrpSpPr/>
          <p:nvPr/>
        </p:nvGrpSpPr>
        <p:grpSpPr>
          <a:xfrm>
            <a:off x="8863184" y="1121154"/>
            <a:ext cx="3111776" cy="991038"/>
            <a:chOff x="8424845" y="-263290"/>
            <a:chExt cx="3111776" cy="135583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3B46811-C332-7537-0784-5DBE14A5CC55}"/>
                </a:ext>
              </a:extLst>
            </p:cNvPr>
            <p:cNvSpPr/>
            <p:nvPr/>
          </p:nvSpPr>
          <p:spPr>
            <a:xfrm>
              <a:off x="8424845" y="-263290"/>
              <a:ext cx="3111776" cy="1355839"/>
            </a:xfrm>
            <a:prstGeom prst="roundRect">
              <a:avLst/>
            </a:prstGeom>
            <a:solidFill>
              <a:srgbClr val="002D9D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498B114D-2714-52B5-8D15-B915C3029AE9}"/>
                </a:ext>
              </a:extLst>
            </p:cNvPr>
            <p:cNvSpPr txBox="1"/>
            <p:nvPr/>
          </p:nvSpPr>
          <p:spPr>
            <a:xfrm>
              <a:off x="8522096" y="-173101"/>
              <a:ext cx="2979402" cy="1208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lack of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choice: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households are placed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outside borough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2404F8-19CF-684C-7166-A48A688E4667}"/>
              </a:ext>
            </a:extLst>
          </p:cNvPr>
          <p:cNvGrpSpPr/>
          <p:nvPr/>
        </p:nvGrpSpPr>
        <p:grpSpPr>
          <a:xfrm>
            <a:off x="6754433" y="2323012"/>
            <a:ext cx="3111776" cy="995029"/>
            <a:chOff x="-2765363" y="-1136516"/>
            <a:chExt cx="3111776" cy="1000357"/>
          </a:xfrm>
          <a:solidFill>
            <a:srgbClr val="00B0F0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F32F4E5-2231-23CC-C29A-5BADE74CB238}"/>
                </a:ext>
              </a:extLst>
            </p:cNvPr>
            <p:cNvSpPr/>
            <p:nvPr/>
          </p:nvSpPr>
          <p:spPr>
            <a:xfrm>
              <a:off x="-2765363" y="-1136516"/>
              <a:ext cx="3111776" cy="1000357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A0CBF07E-5259-A7B1-B073-7D8F490A5F73}"/>
                </a:ext>
              </a:extLst>
            </p:cNvPr>
            <p:cNvSpPr txBox="1"/>
            <p:nvPr/>
          </p:nvSpPr>
          <p:spPr>
            <a:xfrm>
              <a:off x="-2699176" y="-1054544"/>
              <a:ext cx="2979402" cy="873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wider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impact: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education, nutrition and associated stigma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9160A5-4F9B-955C-A690-F27FCE44CD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85714" imgH="809738" progId="">
                  <p:embed/>
                </p:oleObj>
              </mc:Choice>
              <mc:Fallback>
                <p:oleObj r:id="rId4" imgW="685714" imgH="809738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49160A5-4F9B-955C-A690-F27FCE44CD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89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6DF7BEDB-D80B-88A5-67AE-16598F7D4D9B}"/>
              </a:ext>
            </a:extLst>
          </p:cNvPr>
          <p:cNvSpPr txBox="1">
            <a:spLocks/>
          </p:cNvSpPr>
          <p:nvPr/>
        </p:nvSpPr>
        <p:spPr>
          <a:xfrm>
            <a:off x="1228620" y="71712"/>
            <a:ext cx="10511967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Refugee and Asylum Seekers accommodation demand in Spelthorne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100BE-5304-E53E-A6EC-A4AB8FDD6A17}"/>
              </a:ext>
            </a:extLst>
          </p:cNvPr>
          <p:cNvSpPr txBox="1"/>
          <p:nvPr/>
        </p:nvSpPr>
        <p:spPr>
          <a:xfrm>
            <a:off x="373322" y="1558001"/>
            <a:ext cx="4236334" cy="830997"/>
          </a:xfrm>
          <a:prstGeom prst="rect">
            <a:avLst/>
          </a:prstGeom>
          <a:solidFill>
            <a:srgbClr val="A74DC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Afghan refugees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B8F2FED-2D3E-E948-8BE7-A5F2747F00E3}"/>
              </a:ext>
            </a:extLst>
          </p:cNvPr>
          <p:cNvSpPr/>
          <p:nvPr/>
        </p:nvSpPr>
        <p:spPr>
          <a:xfrm rot="16200000">
            <a:off x="5030256" y="3478799"/>
            <a:ext cx="482278" cy="82205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7E33AF8-96F1-93C3-228D-515234023B3F}"/>
              </a:ext>
            </a:extLst>
          </p:cNvPr>
          <p:cNvSpPr/>
          <p:nvPr/>
        </p:nvSpPr>
        <p:spPr>
          <a:xfrm rot="16200000">
            <a:off x="5030257" y="1476548"/>
            <a:ext cx="482277" cy="82205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A74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34482076-F85E-636E-FFAE-85CAA8C6613C}"/>
              </a:ext>
            </a:extLst>
          </p:cNvPr>
          <p:cNvSpPr/>
          <p:nvPr/>
        </p:nvSpPr>
        <p:spPr>
          <a:xfrm rot="16200000">
            <a:off x="5030256" y="5239872"/>
            <a:ext cx="482278" cy="82205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D949A-C4DC-D7B0-8834-AC79811289BE}"/>
              </a:ext>
            </a:extLst>
          </p:cNvPr>
          <p:cNvSpPr txBox="1"/>
          <p:nvPr/>
        </p:nvSpPr>
        <p:spPr>
          <a:xfrm>
            <a:off x="1104556" y="866110"/>
            <a:ext cx="277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Afghan refugees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513E6-3C7F-D669-1F43-F9EF66830CE5}"/>
              </a:ext>
            </a:extLst>
          </p:cNvPr>
          <p:cNvSpPr txBox="1"/>
          <p:nvPr/>
        </p:nvSpPr>
        <p:spPr>
          <a:xfrm>
            <a:off x="5933135" y="1157891"/>
            <a:ext cx="6010325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bridging hotel closure on 16 August 2023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families (137 individuals) residing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LAHF - 11 homes delivered through round 1,                             4 homes through round 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PRS - 6 Afghan families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0C3EE-F25C-6F8A-6981-40D57BE23209}"/>
              </a:ext>
            </a:extLst>
          </p:cNvPr>
          <p:cNvSpPr txBox="1"/>
          <p:nvPr/>
        </p:nvSpPr>
        <p:spPr>
          <a:xfrm>
            <a:off x="373322" y="3410962"/>
            <a:ext cx="4236334" cy="830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Ukraine refugees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BA153-5266-A497-3F08-37495B9FD848}"/>
              </a:ext>
            </a:extLst>
          </p:cNvPr>
          <p:cNvSpPr txBox="1"/>
          <p:nvPr/>
        </p:nvSpPr>
        <p:spPr>
          <a:xfrm>
            <a:off x="5960002" y="3534073"/>
            <a:ext cx="6010325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355 guests living in 96 sponsor properties in the borough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6168-904F-1615-D80A-E99E08C0AF25}"/>
              </a:ext>
            </a:extLst>
          </p:cNvPr>
          <p:cNvSpPr txBox="1"/>
          <p:nvPr/>
        </p:nvSpPr>
        <p:spPr>
          <a:xfrm>
            <a:off x="373322" y="5235399"/>
            <a:ext cx="4236334" cy="830997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Asylum seekers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BB26A-D128-673E-0950-6E95102DD249}"/>
              </a:ext>
            </a:extLst>
          </p:cNvPr>
          <p:cNvSpPr txBox="1"/>
          <p:nvPr/>
        </p:nvSpPr>
        <p:spPr>
          <a:xfrm>
            <a:off x="5889151" y="5346166"/>
            <a:ext cx="6037193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individuals in Hotel Contingency Accommodation and 18 in Dispersed Accommodation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F839742-EA10-6A16-4083-E51E0FE94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06716"/>
              </p:ext>
            </p:extLst>
          </p:nvPr>
        </p:nvGraphicFramePr>
        <p:xfrm>
          <a:off x="4996620" y="6048375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F839742-EA10-6A16-4083-E51E0FE941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620" y="6048375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29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00A4D-239E-7965-30FD-C0525B24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2799837"/>
            <a:ext cx="1943100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FC036-DEC6-65D3-2E80-48128037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72" y="2714491"/>
            <a:ext cx="1866900" cy="194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B4E161-159A-0BC6-3D02-E966915F5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878" y="2671249"/>
            <a:ext cx="1924050" cy="180975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40905054-4327-BF04-785C-1ED47B5829F2}"/>
              </a:ext>
            </a:extLst>
          </p:cNvPr>
          <p:cNvSpPr txBox="1">
            <a:spLocks/>
          </p:cNvSpPr>
          <p:nvPr/>
        </p:nvSpPr>
        <p:spPr>
          <a:xfrm>
            <a:off x="4381995" y="0"/>
            <a:ext cx="3984648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Complexity of needs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" panose="020B0503020202020204" pitchFamily="34" charset="0"/>
              <a:ea typeface="+mj-ea"/>
              <a:cs typeface="+mj-cs"/>
            </a:endParaRPr>
          </a:p>
        </p:txBody>
      </p:sp>
      <p:pic>
        <p:nvPicPr>
          <p:cNvPr id="15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C014FF55-521E-5FDE-6E6F-7E0618E677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22883" r="15097" b="18835"/>
          <a:stretch/>
        </p:blipFill>
        <p:spPr>
          <a:xfrm>
            <a:off x="276477" y="1027369"/>
            <a:ext cx="1889897" cy="168328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6C22587-1A5D-2E66-1888-D8C6DC93FF8D}"/>
              </a:ext>
            </a:extLst>
          </p:cNvPr>
          <p:cNvGrpSpPr/>
          <p:nvPr/>
        </p:nvGrpSpPr>
        <p:grpSpPr>
          <a:xfrm>
            <a:off x="2383847" y="1054563"/>
            <a:ext cx="9310255" cy="1552575"/>
            <a:chOff x="8424845" y="-263290"/>
            <a:chExt cx="3111776" cy="135583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F6BDB7B-00AC-ED6E-DEE0-EF919D6FAC41}"/>
                </a:ext>
              </a:extLst>
            </p:cNvPr>
            <p:cNvSpPr/>
            <p:nvPr/>
          </p:nvSpPr>
          <p:spPr>
            <a:xfrm>
              <a:off x="8424845" y="-263290"/>
              <a:ext cx="3111776" cy="1355839"/>
            </a:xfrm>
            <a:prstGeom prst="roundRect">
              <a:avLst/>
            </a:prstGeom>
            <a:solidFill>
              <a:srgbClr val="002D9D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480E53C6-EBB2-F0E8-8738-0D120DB72D1B}"/>
                </a:ext>
              </a:extLst>
            </p:cNvPr>
            <p:cNvSpPr txBox="1"/>
            <p:nvPr/>
          </p:nvSpPr>
          <p:spPr>
            <a:xfrm>
              <a:off x="8424845" y="-173101"/>
              <a:ext cx="3076653" cy="1208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greater levels of complex needs amongst client group, with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increasing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instances of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anti-social behaviour, mental health issues, substance addiction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and other issues which make housing them more difficult, driven or exacerbated by the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of Living crisis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9304D3-A987-1741-5B99-7262F686975E}"/>
              </a:ext>
            </a:extLst>
          </p:cNvPr>
          <p:cNvSpPr txBox="1"/>
          <p:nvPr/>
        </p:nvSpPr>
        <p:spPr>
          <a:xfrm>
            <a:off x="8869076" y="4456144"/>
            <a:ext cx="316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demand for support services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proportion of client death, requiring suicide conversation training for frontline staff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6BD993-000F-91A7-54F2-50D487894BEA}"/>
              </a:ext>
            </a:extLst>
          </p:cNvPr>
          <p:cNvSpPr txBox="1"/>
          <p:nvPr/>
        </p:nvSpPr>
        <p:spPr>
          <a:xfrm>
            <a:off x="4381995" y="4503022"/>
            <a:ext cx="2992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shortfall from partner services and agencies who are under severe stress due to the Cost of Living crisis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366E73-A2EF-7899-ED1C-1F838B65C1A5}"/>
              </a:ext>
            </a:extLst>
          </p:cNvPr>
          <p:cNvSpPr txBox="1"/>
          <p:nvPr/>
        </p:nvSpPr>
        <p:spPr>
          <a:xfrm>
            <a:off x="492977" y="4532004"/>
            <a:ext cx="2992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 profile has changed from residents who are facing immediate hardship to people with complex needs, some who cannot be housed independently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B8E9BE6-9F15-89CF-3132-3B06DB58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94417"/>
              </p:ext>
            </p:extLst>
          </p:nvPr>
        </p:nvGraphicFramePr>
        <p:xfrm>
          <a:off x="5753100" y="5881517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85714" imgH="809738" progId="">
                  <p:embed/>
                </p:oleObj>
              </mc:Choice>
              <mc:Fallback>
                <p:oleObj r:id="rId6" imgW="685714" imgH="809738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B8E9BE6-9F15-89CF-3132-3B06DB58B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5881517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46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2351071"/>
            <a:ext cx="1122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Bob Porter</a:t>
            </a: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Thanet District Council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66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000" y="1105426"/>
            <a:ext cx="6313350" cy="4318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784750" y="209125"/>
            <a:ext cx="578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>
                <a:solidFill>
                  <a:schemeClr val="dk2"/>
                </a:solidFill>
              </a:rPr>
              <a:t>Thanet Market Rents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798400" y="1479226"/>
            <a:ext cx="24036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Highly competitive local market conditions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15% increases in the past 2 years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Use of section 21 procedure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199425" y="5423925"/>
            <a:ext cx="431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>
                <a:solidFill>
                  <a:schemeClr val="dk2"/>
                </a:solidFill>
              </a:rPr>
              <a:t>Average 2 bedroom rents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025" y="1398751"/>
            <a:ext cx="6356100" cy="39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1703250" y="236300"/>
            <a:ext cx="801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>
                <a:solidFill>
                  <a:schemeClr val="dk2"/>
                </a:solidFill>
              </a:rPr>
              <a:t>Rents and Local Housing Allowance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7968800" y="1116500"/>
            <a:ext cx="26301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indent="-2413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LHA previously reflected the 30th percentile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228600" indent="-2413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Prolonged freezes in LHA rates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228600" indent="-2413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30th percentile is now £69 p.w. higher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228600" indent="-2413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And the median rent is £92 p.w. higher.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950" y="1281975"/>
            <a:ext cx="6260400" cy="41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1839050" y="209125"/>
            <a:ext cx="626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>
                <a:solidFill>
                  <a:schemeClr val="dk2"/>
                </a:solidFill>
              </a:rPr>
              <a:t>Temporary Accommodation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950150" y="824725"/>
            <a:ext cx="2718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indent="-2413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More than doubled in 2 years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171450" indent="-2413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217 households (May 2023)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171450" indent="-2413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120 households placed outside of Thanet.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171450" indent="-2413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Mostly nightly paid, in the private rented sector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171450" indent="-2413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£35 to £70 per night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1934125" y="467151"/>
            <a:ext cx="628770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3200">
                <a:solidFill>
                  <a:schemeClr val="dk2"/>
                </a:solidFill>
              </a:rPr>
              <a:t>Key Numbers:</a:t>
            </a:r>
            <a:endParaRPr sz="3200">
              <a:solidFill>
                <a:schemeClr val="dk2"/>
              </a:solidFill>
            </a:endParaRPr>
          </a:p>
          <a:p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1839075" y="1119000"/>
            <a:ext cx="4929000" cy="5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Total gross cost of TA (2022/23): £3.4m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19% of a General Fund base budget of £17.9m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Net TA budget overspend (2022/23): £1.2m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Growth in 2023/4 budget:</a:t>
            </a:r>
            <a:endParaRPr sz="2000">
              <a:solidFill>
                <a:schemeClr val="dk2"/>
              </a:solidFill>
            </a:endParaRPr>
          </a:p>
          <a:p>
            <a:pPr marL="914400" lvl="1" indent="-355600">
              <a:buClr>
                <a:schemeClr val="dk2"/>
              </a:buClr>
              <a:buSzPts val="2000"/>
              <a:buChar char="○"/>
            </a:pPr>
            <a:r>
              <a:rPr lang="en-US" sz="2000">
                <a:solidFill>
                  <a:schemeClr val="dk2"/>
                </a:solidFill>
              </a:rPr>
              <a:t>Overall: £3.5m</a:t>
            </a:r>
            <a:endParaRPr sz="2000">
              <a:solidFill>
                <a:schemeClr val="dk2"/>
              </a:solidFill>
            </a:endParaRPr>
          </a:p>
          <a:p>
            <a:pPr marL="914400" lvl="1" indent="-355600">
              <a:buClr>
                <a:schemeClr val="dk2"/>
              </a:buClr>
              <a:buSzPts val="2000"/>
              <a:buChar char="○"/>
            </a:pPr>
            <a:r>
              <a:rPr lang="en-US" sz="2000">
                <a:solidFill>
                  <a:schemeClr val="dk2"/>
                </a:solidFill>
              </a:rPr>
              <a:t>22% of which is for TA: £800k</a:t>
            </a:r>
            <a:endParaRPr sz="2000">
              <a:solidFill>
                <a:schemeClr val="dk2"/>
              </a:solidFill>
            </a:endParaRPr>
          </a:p>
          <a:p>
            <a:endParaRPr>
              <a:solidFill>
                <a:schemeClr val="dk2"/>
              </a:solidFill>
            </a:endParaRPr>
          </a:p>
          <a:p>
            <a:endParaRPr>
              <a:solidFill>
                <a:schemeClr val="dk2"/>
              </a:solidFill>
            </a:endParaRPr>
          </a:p>
          <a:p>
            <a:endParaRPr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000">
              <a:solidFill>
                <a:schemeClr val="dk2"/>
              </a:solidFill>
            </a:endParaRPr>
          </a:p>
          <a:p>
            <a:endParaRPr>
              <a:solidFill>
                <a:schemeClr val="dk2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089" y="1119000"/>
            <a:ext cx="357187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839075" y="5749850"/>
            <a:ext cx="7129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TA is fast becoming the District council equivalent of adult social care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800" y="5581776"/>
            <a:ext cx="7268126" cy="12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1744000" y="277025"/>
            <a:ext cx="862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>
                <a:solidFill>
                  <a:schemeClr val="dk2"/>
                </a:solidFill>
              </a:rPr>
              <a:t>A new approach to Temporary Accommodation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6501" y="963062"/>
            <a:ext cx="3412375" cy="454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110675" y="1797451"/>
            <a:ext cx="45630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Foy House - A vacant commercial building on Margate High Street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Previously a bank and office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Permitted development rights for residential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Potential for 8 flats and small office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950" y="811454"/>
            <a:ext cx="3692174" cy="463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800" y="5581776"/>
            <a:ext cx="7268126" cy="12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1659800" y="195850"/>
            <a:ext cx="54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>
                <a:solidFill>
                  <a:schemeClr val="dk2"/>
                </a:solidFill>
              </a:rPr>
              <a:t>Multiple Outcomes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1879800" y="969625"/>
            <a:ext cx="45087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Tackling a vacant derelict building in the town centre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Adding vitality to the town centre by introducing residential development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Improving the quality of temporary accommodation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Enabling homeless households to return to the district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Reducing the cost of TA</a:t>
            </a:r>
            <a:endParaRPr sz="2000">
              <a:solidFill>
                <a:schemeClr val="dk2"/>
              </a:solidFill>
            </a:endParaRP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E1E30-5E9E-3D8C-28C8-4CEA43CA17B9}"/>
              </a:ext>
            </a:extLst>
          </p:cNvPr>
          <p:cNvSpPr txBox="1"/>
          <p:nvPr/>
        </p:nvSpPr>
        <p:spPr>
          <a:xfrm>
            <a:off x="481012" y="1781264"/>
            <a:ext cx="11229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3244546"/>
            <a:ext cx="11229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Adrian Rowbotham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President of the Society of District Treasurers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Section 151 Officer at Sevenoaks District Council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0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251" y="1241221"/>
            <a:ext cx="4997399" cy="375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800" y="5581776"/>
            <a:ext cx="7268126" cy="12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1744000" y="277025"/>
            <a:ext cx="499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>
                <a:solidFill>
                  <a:schemeClr val="dk2"/>
                </a:solidFill>
              </a:rPr>
              <a:t>Scheme Costs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1839050" y="1241226"/>
            <a:ext cx="3748200" cy="381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Purchase cost: £500k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Refurbishment and Conversion costs: £1.2m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15 month construction period</a:t>
            </a:r>
            <a:endParaRPr sz="2000">
              <a:solidFill>
                <a:schemeClr val="dk2"/>
              </a:solidFill>
            </a:endParaRPr>
          </a:p>
          <a:p>
            <a:pPr marL="457200"/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Funded with general fund borrowing and Retained right-to-buy receipts</a:t>
            </a:r>
            <a:endParaRPr sz="2000">
              <a:solidFill>
                <a:schemeClr val="dk2"/>
              </a:solidFill>
            </a:endParaRPr>
          </a:p>
          <a:p>
            <a:endParaRPr/>
          </a:p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2069925" y="412850"/>
            <a:ext cx="598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>
                <a:solidFill>
                  <a:schemeClr val="dk2"/>
                </a:solidFill>
              </a:rPr>
              <a:t>Foy House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876" y="268550"/>
            <a:ext cx="4211675" cy="31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800" y="5581776"/>
            <a:ext cx="7268126" cy="12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1866225" y="1132600"/>
            <a:ext cx="3748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4 x 1 bedroom, and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4 x 2 bedroom</a:t>
            </a:r>
            <a:endParaRPr sz="2000">
              <a:solidFill>
                <a:schemeClr val="dk2"/>
              </a:solidFill>
            </a:endParaRPr>
          </a:p>
          <a:p>
            <a:endParaRPr sz="2000">
              <a:solidFill>
                <a:schemeClr val="dk2"/>
              </a:solidFill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Costs funded from rents, set at the LHA rate:</a:t>
            </a:r>
            <a:endParaRPr/>
          </a:p>
        </p:txBody>
      </p:sp>
      <p:graphicFrame>
        <p:nvGraphicFramePr>
          <p:cNvPr id="131" name="Google Shape;131;p22"/>
          <p:cNvGraphicFramePr/>
          <p:nvPr/>
        </p:nvGraphicFramePr>
        <p:xfrm>
          <a:off x="2069925" y="3576450"/>
          <a:ext cx="8131200" cy="1958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</a:rPr>
                        <a:t>Size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</a:rPr>
                        <a:t>LHA based rent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</a:rPr>
                        <a:t>Private sector nightly rate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</a:rPr>
                        <a:t>1 Bedroom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</a:rPr>
                        <a:t>£11.62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</a:rPr>
                        <a:t>£27 to £35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</a:rPr>
                        <a:t>2 bedroom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</a:rPr>
                        <a:t>£21.36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</a:rPr>
                        <a:t>£40 to £59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1798325" y="209150"/>
            <a:ext cx="570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>
                <a:solidFill>
                  <a:schemeClr val="dk2"/>
                </a:solidFill>
              </a:rPr>
              <a:t>Savings: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1659800" y="840875"/>
            <a:ext cx="37890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Business plan includes: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914400" lvl="1" indent="-355600">
              <a:buClr>
                <a:schemeClr val="dk2"/>
              </a:buClr>
              <a:buSzPts val="2000"/>
              <a:buChar char="○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Debt costs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914400" lvl="1" indent="-355600">
              <a:buClr>
                <a:schemeClr val="dk2"/>
              </a:buClr>
              <a:buSzPts val="2000"/>
              <a:buChar char="○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Management and Maintenance costs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914400" lvl="1" indent="-355600">
              <a:buClr>
                <a:schemeClr val="dk2"/>
              </a:buClr>
              <a:buSzPts val="2000"/>
              <a:buChar char="○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Bad debts and voids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914400" lvl="1" indent="-355600">
              <a:buClr>
                <a:schemeClr val="dk2"/>
              </a:buClr>
              <a:buSzPts val="2000"/>
              <a:buChar char="○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Depreciation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914400" lvl="1" indent="-355600">
              <a:buClr>
                <a:schemeClr val="dk2"/>
              </a:buClr>
              <a:buSzPts val="2000"/>
              <a:buChar char="○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Rent income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Overall saving of £35k p.a for the scheme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/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That’s £4,375 per unit.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/>
            <a:endParaRPr sz="19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>
              <a:buClr>
                <a:schemeClr val="dk1"/>
              </a:buClr>
              <a:buSzPts val="1100"/>
            </a:pPr>
            <a:endParaRPr sz="2300">
              <a:solidFill>
                <a:schemeClr val="dk2"/>
              </a:solidFill>
              <a:highlight>
                <a:schemeClr val="lt1"/>
              </a:highlight>
            </a:endParaRPr>
          </a:p>
          <a:p>
            <a:endParaRPr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800" y="5581776"/>
            <a:ext cx="7268126" cy="12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926" y="824750"/>
            <a:ext cx="4997199" cy="374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1594600" y="4758500"/>
            <a:ext cx="89085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9250">
              <a:buClr>
                <a:schemeClr val="dk2"/>
              </a:buClr>
              <a:buSzPts val="1900"/>
              <a:buChar char="●"/>
            </a:pPr>
            <a:r>
              <a:rPr lang="en-US" sz="1900">
                <a:solidFill>
                  <a:schemeClr val="dk2"/>
                </a:solidFill>
                <a:highlight>
                  <a:schemeClr val="lt1"/>
                </a:highlight>
              </a:rPr>
              <a:t>Scalable: For 225 cases that’s a saving of £984k p.a.</a:t>
            </a:r>
            <a:endParaRPr sz="19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 indent="-349250">
              <a:buClr>
                <a:schemeClr val="dk2"/>
              </a:buClr>
              <a:buSzPts val="1900"/>
              <a:buChar char="●"/>
            </a:pPr>
            <a:r>
              <a:rPr lang="en-US" sz="1900">
                <a:solidFill>
                  <a:schemeClr val="dk2"/>
                </a:solidFill>
                <a:highlight>
                  <a:schemeClr val="lt1"/>
                </a:highlight>
              </a:rPr>
              <a:t>(44% of total net budget of £2.2m)</a:t>
            </a:r>
            <a:endParaRPr sz="1900">
              <a:solidFill>
                <a:schemeClr val="dk2"/>
              </a:solidFill>
              <a:highlight>
                <a:schemeClr val="lt1"/>
              </a:highlight>
            </a:endParaRPr>
          </a:p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951" y="369676"/>
            <a:ext cx="3529651" cy="26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5951" y="3018301"/>
            <a:ext cx="3529651" cy="26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1744000" y="222725"/>
            <a:ext cx="475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>
                <a:solidFill>
                  <a:schemeClr val="dk2"/>
                </a:solidFill>
              </a:rPr>
              <a:t>Move On: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9800" y="5581776"/>
            <a:ext cx="7268126" cy="12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1893400" y="1139425"/>
            <a:ext cx="46038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Households in Foy House are owed a full housing duty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/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Dedicated on site support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/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Average stay is 38 nights 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/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Compared to 195 days for accepted cases in other TA.</a:t>
            </a:r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/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/>
            <a:endParaRPr sz="20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 indent="-355600"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  <a:highlight>
                  <a:schemeClr val="lt1"/>
                </a:highlight>
              </a:rPr>
              <a:t>Overall: 40% of cost and 20% of duration.</a:t>
            </a:r>
            <a:endParaRPr sz="23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ctrTitle"/>
          </p:nvPr>
        </p:nvSpPr>
        <p:spPr>
          <a:xfrm>
            <a:off x="1978025" y="885050"/>
            <a:ext cx="468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en-US"/>
              <a:t>Thank you</a:t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l="119" b="314"/>
          <a:stretch/>
        </p:blipFill>
        <p:spPr>
          <a:xfrm>
            <a:off x="9144001" y="5916613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>
            <a:spLocks noGrp="1"/>
          </p:cNvSpPr>
          <p:nvPr>
            <p:ph type="subTitle" idx="1"/>
          </p:nvPr>
        </p:nvSpPr>
        <p:spPr>
          <a:xfrm>
            <a:off x="1978025" y="2409925"/>
            <a:ext cx="57150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1800"/>
              <a:t>Contact:</a:t>
            </a:r>
            <a:endParaRPr sz="1800"/>
          </a:p>
          <a:p>
            <a:pPr algn="l"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1800"/>
              <a:t>Bob Porter</a:t>
            </a:r>
            <a:endParaRPr sz="1800"/>
          </a:p>
          <a:p>
            <a:pPr algn="l"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1800"/>
              <a:t>Head of Housing and Planning</a:t>
            </a:r>
            <a:endParaRPr sz="1800"/>
          </a:p>
          <a:p>
            <a:pPr algn="l"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1800"/>
              <a:t>Thanet District Council</a:t>
            </a:r>
            <a:endParaRPr sz="1800"/>
          </a:p>
          <a:p>
            <a:pPr algn="l">
              <a:spcBef>
                <a:spcPts val="0"/>
              </a:spcBef>
              <a:buClr>
                <a:schemeClr val="dk2"/>
              </a:buClr>
              <a:buSzPts val="3600"/>
            </a:pPr>
            <a:endParaRPr sz="1800"/>
          </a:p>
          <a:p>
            <a:pPr algn="l"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1800"/>
              <a:t>E-mail: bob.porter@thanet.gov.uk</a:t>
            </a:r>
            <a:endParaRPr sz="1800"/>
          </a:p>
          <a:p>
            <a:pPr algn="l"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1800"/>
              <a:t>Tel: 01843-577006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2351071"/>
            <a:ext cx="1122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Roy Millard</a:t>
            </a: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South East Migration Partnership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92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CDDCE-C03B-BFAF-00FD-9F7622B85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35" y="1177490"/>
            <a:ext cx="11632329" cy="5585619"/>
          </a:xfrm>
        </p:spPr>
        <p:txBody>
          <a:bodyPr anchor="ctr"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Home Office pays funding to different tiers of councils depending on the programme – Borough/District/City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County Councils work together to agree formula to share funding.</a:t>
            </a: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SMP-facilitated shared learning and best practice across experienced and newer areas on all programmes – some excellent examples of projects in areas being replicated elsewhere, and projects being delivered across council borders.</a:t>
            </a: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Local Authority Housing Fund (district-level) – programme to support Ukrainians and Afghans into longer-term accommodation. Good regional take-up. Round 2 announced and more councils eligible for funding to support Afghan move on from hotels. Learning from Round 1 to be shared.</a:t>
            </a: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Asylum cost collation exercise – used several district/county submissions. Increase in one-off asylum funding available to councils as a direct result.</a:t>
            </a: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Consideration of “place based” approach to work across all programmes – consider impact on services and utilise flexibility of available funding to meet need.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E72E0F-9D98-8FE3-86A1-CB3E26FAF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63437"/>
              </p:ext>
            </p:extLst>
          </p:nvPr>
        </p:nvGraphicFramePr>
        <p:xfrm>
          <a:off x="5106116" y="5953484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AE72E0F-9D98-8FE3-86A1-CB3E26FAF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116" y="5953484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AF66AA-5A7C-783F-3AC9-CAE07559A829}"/>
              </a:ext>
            </a:extLst>
          </p:cNvPr>
          <p:cNvSpPr txBox="1"/>
          <p:nvPr/>
        </p:nvSpPr>
        <p:spPr>
          <a:xfrm>
            <a:off x="1539815" y="412880"/>
            <a:ext cx="8885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Information Sharing from the Migration Partnership</a:t>
            </a:r>
          </a:p>
        </p:txBody>
      </p:sp>
    </p:spTree>
    <p:extLst>
      <p:ext uri="{BB962C8B-B14F-4D97-AF65-F5344CB8AC3E}">
        <p14:creationId xmlns:p14="http://schemas.microsoft.com/office/powerpoint/2010/main" val="58227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A68D-904E-AE97-290F-A2722EB2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Future ways of working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BBC38-449D-AF16-47B4-CED3CCAC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1634"/>
            <a:ext cx="11964838" cy="5585619"/>
          </a:xfrm>
        </p:spPr>
        <p:txBody>
          <a:bodyPr anchor="ctr">
            <a:norm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joined-up single “place based” view of migration programmes and impact in a local area.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Local government desire to utilise available funding in a single-stream to meet need locally, rather than siloed approach to funding programmes and services.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e information sharing via SMPs to improve the experience for people in the various systems.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Review of funding arrangements (especially on asylum) to ensure local services are receiving the support they need to deliver.</a:t>
            </a:r>
          </a:p>
          <a:p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B05FAF1-3513-CC8B-1BF6-00909FF30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980411"/>
              </p:ext>
            </p:extLst>
          </p:nvPr>
        </p:nvGraphicFramePr>
        <p:xfrm>
          <a:off x="5106116" y="5953484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B05FAF1-3513-CC8B-1BF6-00909FF30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116" y="5953484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69ADD4-0B24-FBA2-D81C-3366326D33DC}"/>
              </a:ext>
            </a:extLst>
          </p:cNvPr>
          <p:cNvSpPr txBox="1"/>
          <p:nvPr/>
        </p:nvSpPr>
        <p:spPr>
          <a:xfrm>
            <a:off x="1539815" y="412880"/>
            <a:ext cx="8885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Information Sharing from the Migration Partnership</a:t>
            </a:r>
          </a:p>
        </p:txBody>
      </p:sp>
    </p:spTree>
    <p:extLst>
      <p:ext uri="{BB962C8B-B14F-4D97-AF65-F5344CB8AC3E}">
        <p14:creationId xmlns:p14="http://schemas.microsoft.com/office/powerpoint/2010/main" val="141762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138110" y="2394203"/>
            <a:ext cx="1122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Any Questions ?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87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E1E30-5E9E-3D8C-28C8-4CEA43CA17B9}"/>
              </a:ext>
            </a:extLst>
          </p:cNvPr>
          <p:cNvSpPr txBox="1"/>
          <p:nvPr/>
        </p:nvSpPr>
        <p:spPr>
          <a:xfrm>
            <a:off x="481012" y="1400264"/>
            <a:ext cx="11229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attending!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2863546"/>
            <a:ext cx="1122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Reminder: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SDCT General Meeting: 7-8 March 2024 at Warwick University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SDCT Executive Members required. See for further details: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www.cipfa.org/partners/society-of-district-council-treasurers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85714" imgH="809738" progId="">
                  <p:embed/>
                </p:oleObj>
              </mc:Choice>
              <mc:Fallback>
                <p:oleObj r:id="rId3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55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E1E30-5E9E-3D8C-28C8-4CEA43CA17B9}"/>
              </a:ext>
            </a:extLst>
          </p:cNvPr>
          <p:cNvSpPr txBox="1"/>
          <p:nvPr/>
        </p:nvSpPr>
        <p:spPr>
          <a:xfrm>
            <a:off x="481012" y="1164014"/>
            <a:ext cx="11229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Introducing our Speakers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2627296"/>
            <a:ext cx="11229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Bob Porter – Thanet District Council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Terry Collier – Spelthorne  Borough Council</a:t>
            </a:r>
          </a:p>
          <a:p>
            <a:pPr algn="ctr"/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Emma Foy – West Lindsey District Council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Roy Millard – South Eastern Migration Partnership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00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2351071"/>
            <a:ext cx="1122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Emma Foy – West Lindsey District Council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21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E1E30-5E9E-3D8C-28C8-4CEA43CA17B9}"/>
              </a:ext>
            </a:extLst>
          </p:cNvPr>
          <p:cNvSpPr txBox="1"/>
          <p:nvPr/>
        </p:nvSpPr>
        <p:spPr>
          <a:xfrm>
            <a:off x="481012" y="887789"/>
            <a:ext cx="11229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Is this a National Crisis?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2351071"/>
            <a:ext cx="1122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the end of June 2022 there were 94,870 people in temporary accommodation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Between 9,000 and 10,000 Afghan people in hotels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Councils have enabled hosting of over 163,000 Ukrainian people into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 91,000 asylum applications in the year ended 31 March 2023.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Centres for City have reported that we are 4 million houses short in terms of housing delivery requirements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645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E1E30-5E9E-3D8C-28C8-4CEA43CA17B9}"/>
              </a:ext>
            </a:extLst>
          </p:cNvPr>
          <p:cNvSpPr txBox="1"/>
          <p:nvPr/>
        </p:nvSpPr>
        <p:spPr>
          <a:xfrm>
            <a:off x="481010" y="425462"/>
            <a:ext cx="11229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What are our duties for</a:t>
            </a:r>
            <a:b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Temporary Accommodation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09" y="2904407"/>
            <a:ext cx="11229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Homelessness Reduction Act 2017 introduce relief duties requiring council to take reasonable steps to help secure accommodation for any eligible person who is homeless for up to 56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a  main housing duty is accepted then the household must remain in Council provided accommodation until they are permanently rehoused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 Housing Allowance rates and benefit caps mean that Councils claim the cost of temporary accommodation where B&amp;Bs used through Housing Benefit claims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82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E1E30-5E9E-3D8C-28C8-4CEA43CA17B9}"/>
              </a:ext>
            </a:extLst>
          </p:cNvPr>
          <p:cNvSpPr txBox="1"/>
          <p:nvPr/>
        </p:nvSpPr>
        <p:spPr>
          <a:xfrm>
            <a:off x="481012" y="306764"/>
            <a:ext cx="11229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All Households in 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1414760"/>
            <a:ext cx="112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English Authorities (1998-2002)</a:t>
            </a:r>
          </a:p>
        </p:txBody>
      </p:sp>
      <p:pic>
        <p:nvPicPr>
          <p:cNvPr id="3" name="Google Shape;56;p13" title="Chart">
            <a:extLst>
              <a:ext uri="{FF2B5EF4-FFF2-40B4-BE49-F238E27FC236}">
                <a16:creationId xmlns:a16="http://schemas.microsoft.com/office/drawing/2014/main" id="{4C8F1380-5C5D-3128-6E31-8C5BD57089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6805"/>
          <a:stretch/>
        </p:blipFill>
        <p:spPr>
          <a:xfrm>
            <a:off x="1027873" y="2000250"/>
            <a:ext cx="10136253" cy="4743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012891"/>
              </p:ext>
            </p:extLst>
          </p:nvPr>
        </p:nvGraphicFramePr>
        <p:xfrm>
          <a:off x="11268073" y="5841988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85714" imgH="809738" progId="">
                  <p:embed/>
                </p:oleObj>
              </mc:Choice>
              <mc:Fallback>
                <p:oleObj r:id="rId3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8073" y="5841988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9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2351071"/>
            <a:ext cx="1122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Terry Collier – Spelthorne Borough Council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0F77E7-6D6C-083A-219B-B46C12F81D01}"/>
              </a:ext>
            </a:extLst>
          </p:cNvPr>
          <p:cNvSpPr txBox="1"/>
          <p:nvPr/>
        </p:nvSpPr>
        <p:spPr>
          <a:xfrm>
            <a:off x="481011" y="2351071"/>
            <a:ext cx="1122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Terry Collier – Spelthorne Borough Council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67951-CC8B-7990-226E-B2D22E6E6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098" y="5661013"/>
          <a:ext cx="68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714" imgH="809738" progId="">
                  <p:embed/>
                </p:oleObj>
              </mc:Choice>
              <mc:Fallback>
                <p:oleObj r:id="rId2" imgW="685714" imgH="809738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67951-CC8B-7990-226E-B2D22E6E6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8" y="5661013"/>
                        <a:ext cx="685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54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AC483D47A8E4E9E69F0C3B4B93893" ma:contentTypeVersion="4" ma:contentTypeDescription="Create a new document." ma:contentTypeScope="" ma:versionID="940969f1ebf91959fad1a06a0d298fe0">
  <xsd:schema xmlns:xsd="http://www.w3.org/2001/XMLSchema" xmlns:xs="http://www.w3.org/2001/XMLSchema" xmlns:p="http://schemas.microsoft.com/office/2006/metadata/properties" xmlns:ns2="cc1b79bb-8b40-4ce4-97d9-58c1870c7dc7" xmlns:ns3="eca8c0df-7ba4-4665-a7f4-5dae53a61845" targetNamespace="http://schemas.microsoft.com/office/2006/metadata/properties" ma:root="true" ma:fieldsID="188b1c06c78b95d10395a56f9d464a0c" ns2:_="" ns3:_="">
    <xsd:import namespace="cc1b79bb-8b40-4ce4-97d9-58c1870c7dc7"/>
    <xsd:import namespace="eca8c0df-7ba4-4665-a7f4-5dae53a6184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b79bb-8b40-4ce4-97d9-58c1870c7d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8c0df-7ba4-4665-a7f4-5dae53a61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c1b79bb-8b40-4ce4-97d9-58c1870c7dc7">KM4SYWVCPK6X-1499231192-70</_dlc_DocId>
    <_dlc_DocIdUrl xmlns="cc1b79bb-8b40-4ce4-97d9-58c1870c7dc7">
      <Url>https://spelthornegovuk.sharepoint.com/sites/mat10/acx1/_layouts/15/DocIdRedir.aspx?ID=KM4SYWVCPK6X-1499231192-70</Url>
      <Description>KM4SYWVCPK6X-1499231192-70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9C46E-7EF4-424D-9131-2616C6351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1b79bb-8b40-4ce4-97d9-58c1870c7dc7"/>
    <ds:schemaRef ds:uri="eca8c0df-7ba4-4665-a7f4-5dae53a618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50299F-294A-405B-8413-9C84E23A3E6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05511A8-896E-4C62-86A0-D2E4B5D3F48B}">
  <ds:schemaRefs>
    <ds:schemaRef ds:uri="cc1b79bb-8b40-4ce4-97d9-58c1870c7dc7"/>
    <ds:schemaRef ds:uri="http://schemas.microsoft.com/office/2006/documentManagement/types"/>
    <ds:schemaRef ds:uri="http://purl.org/dc/elements/1.1/"/>
    <ds:schemaRef ds:uri="eca8c0df-7ba4-4665-a7f4-5dae53a61845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FF2ECCF-43F3-4608-9C8E-0D57DCF02A1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7d64243-483a-43b8-a912-0fe80eb82f90}" enabled="0" method="" siteId="{77d64243-483a-43b8-a912-0fe80eb82f9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1267</Words>
  <Application>Microsoft Office PowerPoint</Application>
  <PresentationFormat>Widescreen</PresentationFormat>
  <Paragraphs>204</Paragraphs>
  <Slides>29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Temporary accommodation demand in Spelthorne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Future ways of working</vt:lpstr>
      <vt:lpstr>PowerPoint Presentation</vt:lpstr>
      <vt:lpstr>PowerPoint Presentation</vt:lpstr>
    </vt:vector>
  </TitlesOfParts>
  <Company>West Lindsey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out of space and money?</dc:title>
  <dc:creator>Emma Foy</dc:creator>
  <cp:lastModifiedBy>Emma Foy</cp:lastModifiedBy>
  <cp:revision>6</cp:revision>
  <dcterms:created xsi:type="dcterms:W3CDTF">2023-06-15T14:42:28Z</dcterms:created>
  <dcterms:modified xsi:type="dcterms:W3CDTF">2023-06-27T16:40:43Z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0x010100ACCAC483D47A8E4E9E69F0C3B4B93893</vt:lpwstr>
  </property>
  <property fmtid="{D5CDD505-2E9C-101B-9397-08002B2CF9AE}" pid="3" name="_dlc_DocIdItemGuid">
    <vt:lpwstr>0ff59ceb-d0a7-4dc9-a798-88f7c1a05602</vt:lpwstr>
  </property>
</Properties>
</file>