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48" r:id="rId1"/>
    <p:sldMasterId id="2147483726" r:id="rId2"/>
    <p:sldMasterId id="2147483801" r:id="rId3"/>
  </p:sldMasterIdLst>
  <p:notesMasterIdLst>
    <p:notesMasterId r:id="rId14"/>
  </p:notesMasterIdLst>
  <p:sldIdLst>
    <p:sldId id="256" r:id="rId4"/>
    <p:sldId id="318" r:id="rId5"/>
    <p:sldId id="319" r:id="rId6"/>
    <p:sldId id="320" r:id="rId7"/>
    <p:sldId id="326" r:id="rId8"/>
    <p:sldId id="321" r:id="rId9"/>
    <p:sldId id="325" r:id="rId10"/>
    <p:sldId id="327" r:id="rId11"/>
    <p:sldId id="328" r:id="rId12"/>
    <p:sldId id="324" r:id="rId13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9D9"/>
    <a:srgbClr val="013C80"/>
    <a:srgbClr val="2D8EC2"/>
    <a:srgbClr val="1A276D"/>
    <a:srgbClr val="68B133"/>
    <a:srgbClr val="168136"/>
    <a:srgbClr val="D53D20"/>
    <a:srgbClr val="D56229"/>
    <a:srgbClr val="E58D23"/>
    <a:srgbClr val="295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660"/>
  </p:normalViewPr>
  <p:slideViewPr>
    <p:cSldViewPr showGuides="1">
      <p:cViewPr>
        <p:scale>
          <a:sx n="100" d="100"/>
          <a:sy n="100" d="100"/>
        </p:scale>
        <p:origin x="-618" y="438"/>
      </p:cViewPr>
      <p:guideLst>
        <p:guide orient="horz" pos="1991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2CF44F-EFC8-E748-80EB-4ED396B872D8}" type="datetime1">
              <a:rPr lang="en-US"/>
              <a:pPr>
                <a:defRPr/>
              </a:pPr>
              <a:t>3/5/2013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77551F-2C26-5D4E-AA97-F437309E4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57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77551F-2C26-5D4E-AA97-F437309E464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8276E"/>
              </a:gs>
              <a:gs pos="100000">
                <a:srgbClr val="0092D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6" descr="Ribbon_orange_1.25in_wid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399"/>
            <a:ext cx="4648200" cy="990601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060700" cy="1752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7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76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60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933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91200" cy="64135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2672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1"/>
            <a:ext cx="3084513" cy="42671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606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447799"/>
            <a:ext cx="8458200" cy="4419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19796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334647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02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733283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230049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91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8276E"/>
              </a:gs>
              <a:gs pos="100000">
                <a:srgbClr val="0092D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6" descr="Ribbon_green_1.25in_wid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400"/>
            <a:ext cx="4648200" cy="990600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581400" cy="1752600"/>
          </a:xfrm>
        </p:spPr>
        <p:txBody>
          <a:bodyPr lIns="0" tIns="0" bIns="0"/>
          <a:lstStyle>
            <a:lvl1pPr marL="341313" indent="-341313" algn="l" eaLnBrk="1" hangingPunct="1">
              <a:lnSpc>
                <a:spcPct val="70000"/>
              </a:lnSpc>
              <a:spcBef>
                <a:spcPct val="20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18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4582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1291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2230672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39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3364652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2332332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530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4582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392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68136"/>
              </a:gs>
              <a:gs pos="100000">
                <a:srgbClr val="68B1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6" descr="Ribbon_blue_1.25in_wid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400"/>
            <a:ext cx="4648200" cy="990600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581400" cy="1752600"/>
          </a:xfrm>
        </p:spPr>
        <p:txBody>
          <a:bodyPr lIns="0" tIns="0" rIns="0" bIns="0"/>
          <a:lstStyle>
            <a:lvl1pPr marL="341313" indent="-341313" algn="l" eaLnBrk="1" hangingPunct="1">
              <a:lnSpc>
                <a:spcPct val="70000"/>
              </a:lnSpc>
              <a:spcBef>
                <a:spcPct val="20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8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5" name="Picture 9" descr="IFAC_Logo_MASTERcolor_092711-CS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Ribbon_blue_1.75in_width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1600200"/>
            <a:ext cx="662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3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9" descr="Ribbon_orange_1.75in_wid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662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5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9" descr="Ribbon_green_1.75in_wid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1600200"/>
            <a:ext cx="662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2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91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78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147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ibbon_orange_top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flipH="1">
            <a:off x="381000" y="6096000"/>
            <a:ext cx="8763000" cy="46038"/>
          </a:xfrm>
          <a:prstGeom prst="rect">
            <a:avLst/>
          </a:prstGeom>
          <a:gradFill rotWithShape="1">
            <a:gsLst>
              <a:gs pos="0">
                <a:srgbClr val="D53D20"/>
              </a:gs>
              <a:gs pos="999">
                <a:srgbClr val="D53D20"/>
              </a:gs>
              <a:gs pos="100000">
                <a:srgbClr val="E58D2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0" name="Picture 6" descr="IFAC_Logo_MASTERcolor_092711-CS4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1096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en-US" sz="800" dirty="0" smtClean="0">
                <a:solidFill>
                  <a:schemeClr val="bg2"/>
                </a:solidFill>
                <a:cs typeface="MS PGothic" charset="0"/>
              </a:rPr>
              <a:t>Page </a:t>
            </a:r>
            <a:fld id="{E3CAB21C-BC65-364F-A804-105922D50C8B}" type="slidenum">
              <a:rPr lang="en-US" sz="80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r>
              <a:rPr lang="en-US" sz="800" dirty="0" smtClean="0">
                <a:solidFill>
                  <a:schemeClr val="bg2"/>
                </a:solidFill>
                <a:cs typeface="MS PGothic" charset="0"/>
              </a:rPr>
              <a:t>  |  Confidential and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Ribbon_blue_top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 flipH="1">
            <a:off x="381000" y="6096000"/>
            <a:ext cx="8763000" cy="46038"/>
          </a:xfrm>
          <a:prstGeom prst="rect">
            <a:avLst/>
          </a:prstGeom>
          <a:gradFill rotWithShape="1">
            <a:gsLst>
              <a:gs pos="0">
                <a:srgbClr val="1A276D"/>
              </a:gs>
              <a:gs pos="999">
                <a:srgbClr val="1A276D"/>
              </a:gs>
              <a:gs pos="100000">
                <a:srgbClr val="2D8EC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543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270" name="Picture 6" descr="IFAC_Logo_MASTERcolor_092711-CS4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1096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en-US" sz="800" dirty="0" smtClean="0">
                <a:solidFill>
                  <a:schemeClr val="bg2"/>
                </a:solidFill>
                <a:cs typeface="MS PGothic" charset="0"/>
              </a:rPr>
              <a:t>Page </a:t>
            </a:r>
            <a:fld id="{95158037-59F0-9C4B-B231-1C776117AADA}" type="slidenum">
              <a:rPr lang="en-US" sz="80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r>
              <a:rPr lang="en-US" sz="800" dirty="0" smtClean="0">
                <a:solidFill>
                  <a:schemeClr val="bg2"/>
                </a:solidFill>
                <a:cs typeface="MS PGothic" charset="0"/>
              </a:rPr>
              <a:t>  |  Confidential and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7" descr="Ribbon_green_top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543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365" name="Picture 6" descr="IFAC_Logo_MASTERcolor_092711-CS4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1096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en-US" sz="800" dirty="0" smtClean="0">
                <a:solidFill>
                  <a:schemeClr val="bg2"/>
                </a:solidFill>
                <a:cs typeface="MS PGothic" charset="0"/>
              </a:rPr>
              <a:t>Page </a:t>
            </a:r>
            <a:fld id="{41928ED7-8D55-554E-B60F-E2DEEC864B48}" type="slidenum">
              <a:rPr lang="en-US" sz="80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r>
              <a:rPr lang="en-US" sz="800" dirty="0" smtClean="0">
                <a:solidFill>
                  <a:schemeClr val="bg2"/>
                </a:solidFill>
                <a:cs typeface="MS PGothic" charset="0"/>
              </a:rPr>
              <a:t>  |  Confidential and Proprietary Information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 flipH="1">
            <a:off x="384175" y="6096000"/>
            <a:ext cx="8759825" cy="46038"/>
          </a:xfrm>
          <a:prstGeom prst="rect">
            <a:avLst/>
          </a:prstGeom>
          <a:gradFill rotWithShape="1">
            <a:gsLst>
              <a:gs pos="0">
                <a:srgbClr val="168136"/>
              </a:gs>
              <a:gs pos="999">
                <a:srgbClr val="168136"/>
              </a:gs>
              <a:gs pos="100000">
                <a:srgbClr val="68B1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4267200" y="1600200"/>
            <a:ext cx="46482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International Public Sector Accounting Standards Board</a:t>
            </a:r>
            <a:endParaRPr lang="en-US" dirty="0">
              <a:latin typeface="Arial" charset="0"/>
            </a:endParaRP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4267200" y="2971800"/>
            <a:ext cx="4343400" cy="20939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Can Accruals Accounting Work in the EU </a:t>
            </a:r>
            <a:r>
              <a:rPr lang="en-US" dirty="0">
                <a:latin typeface="Arial" charset="0"/>
              </a:rPr>
              <a:t>Work and w</a:t>
            </a:r>
            <a:r>
              <a:rPr lang="en-US" dirty="0" smtClean="0">
                <a:latin typeface="Arial" charset="0"/>
              </a:rPr>
              <a:t>hat </a:t>
            </a:r>
            <a:r>
              <a:rPr lang="en-US" dirty="0">
                <a:latin typeface="Arial" charset="0"/>
              </a:rPr>
              <a:t>are the Challenges ahead </a:t>
            </a:r>
            <a:r>
              <a:rPr lang="en-US" dirty="0" smtClean="0">
                <a:latin typeface="Arial" charset="0"/>
              </a:rPr>
              <a:t>: A Personal Perspective?</a:t>
            </a:r>
            <a:endParaRPr lang="en-US" i="1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VIEWS EXPRESSED IN THIS SESSION ARE PERSONAL AND DO NOT REFLECT  IPSASB’s or IFAC’s VIEWS</a:t>
            </a:r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John Stanford</a:t>
            </a:r>
          </a:p>
          <a:p>
            <a:r>
              <a:rPr lang="en-US" dirty="0" smtClean="0">
                <a:latin typeface="Arial" charset="0"/>
              </a:rPr>
              <a:t>Deputy Technical Director</a:t>
            </a:r>
          </a:p>
          <a:p>
            <a:r>
              <a:rPr lang="en-US" dirty="0" smtClean="0">
                <a:latin typeface="Arial" charset="0"/>
              </a:rPr>
              <a:t>IPSASB 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CIPFA International Seminar</a:t>
            </a:r>
          </a:p>
          <a:p>
            <a:r>
              <a:rPr lang="en-US" dirty="0" smtClean="0">
                <a:latin typeface="Arial" charset="0"/>
              </a:rPr>
              <a:t>Brussels</a:t>
            </a:r>
          </a:p>
          <a:p>
            <a:r>
              <a:rPr lang="en-US" dirty="0" smtClean="0">
                <a:latin typeface="Arial" charset="0"/>
              </a:rPr>
              <a:t>January 15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, 2013</a:t>
            </a:r>
          </a:p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/>
                <a:cs typeface="Times New Roman" pitchFamily="18" charset="0"/>
              </a:rPr>
              <a:t>Questions and discussion</a:t>
            </a:r>
          </a:p>
        </p:txBody>
      </p:sp>
      <p:sp>
        <p:nvSpPr>
          <p:cNvPr id="51202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343400"/>
          </a:xfrm>
        </p:spPr>
        <p:txBody>
          <a:bodyPr/>
          <a:lstStyle/>
          <a:p>
            <a:pPr eaLnBrk="1" hangingPunct="1"/>
            <a:endParaRPr lang="en-GB" sz="3000" dirty="0" smtClean="0">
              <a:solidFill>
                <a:srgbClr val="595959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eaLnBrk="1" hangingPunct="1"/>
            <a:endParaRPr lang="en-GB" sz="3000" dirty="0" smtClean="0">
              <a:solidFill>
                <a:srgbClr val="595959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eaLnBrk="1" hangingPunct="1"/>
            <a:endParaRPr lang="en-GB" sz="3000" dirty="0" smtClean="0">
              <a:solidFill>
                <a:srgbClr val="595959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eaLnBrk="1" hangingPunct="1"/>
            <a:endParaRPr lang="en-GB" sz="3000" dirty="0" smtClean="0">
              <a:solidFill>
                <a:srgbClr val="595959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eaLnBrk="1" hangingPunct="1"/>
            <a:endParaRPr lang="en-GB" sz="3000" dirty="0" smtClean="0">
              <a:solidFill>
                <a:srgbClr val="595959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 eaLnBrk="1" hangingPunct="1"/>
            <a:r>
              <a:rPr lang="en-GB" sz="2600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  <a:t>Visit the webpage </a:t>
            </a:r>
            <a:r>
              <a:rPr lang="en-GB" sz="2600" dirty="0" smtClean="0">
                <a:solidFill>
                  <a:srgbClr val="E58D23"/>
                </a:solidFill>
                <a:ea typeface="ＭＳ Ｐゴシック"/>
                <a:cs typeface="Times New Roman" pitchFamily="18" charset="0"/>
              </a:rPr>
              <a:t>http://www.ipsasb.org</a:t>
            </a:r>
          </a:p>
          <a:p>
            <a:pPr eaLnBrk="1" hangingPunct="1"/>
            <a:r>
              <a:rPr lang="en-GB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  <a:t>Or contact us by e-mail </a:t>
            </a:r>
            <a:br>
              <a:rPr lang="en-GB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</a:br>
            <a:r>
              <a:rPr lang="en-GB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  <a:t>  </a:t>
            </a:r>
            <a:r>
              <a:rPr lang="en-GB" sz="2000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  <a:t>Chair IPSASB </a:t>
            </a:r>
            <a:r>
              <a:rPr lang="en-GB" sz="2000" dirty="0" smtClean="0">
                <a:solidFill>
                  <a:srgbClr val="E58D23"/>
                </a:solidFill>
                <a:ea typeface="ＭＳ Ｐゴシック"/>
                <a:cs typeface="Times New Roman" pitchFamily="18" charset="0"/>
              </a:rPr>
              <a:t>andreasbergmann@ipsasb.org</a:t>
            </a:r>
            <a:r>
              <a:rPr lang="en-GB" sz="2000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  <a:t/>
            </a:r>
            <a:br>
              <a:rPr lang="en-GB" sz="2000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</a:br>
            <a:r>
              <a:rPr lang="en-GB" sz="2000" dirty="0" smtClean="0">
                <a:solidFill>
                  <a:srgbClr val="595959"/>
                </a:solidFill>
                <a:ea typeface="ＭＳ Ｐゴシック"/>
                <a:cs typeface="Times New Roman" pitchFamily="18" charset="0"/>
              </a:rPr>
              <a:t>  Technical Director </a:t>
            </a:r>
            <a:r>
              <a:rPr lang="en-GB" sz="2000" dirty="0" smtClean="0">
                <a:solidFill>
                  <a:srgbClr val="E58D23"/>
                </a:solidFill>
                <a:ea typeface="ＭＳ Ｐゴシック"/>
                <a:cs typeface="Times New Roman" pitchFamily="18" charset="0"/>
              </a:rPr>
              <a:t>stepheniefox@ipsasb.org </a:t>
            </a:r>
          </a:p>
        </p:txBody>
      </p:sp>
      <p:pic>
        <p:nvPicPr>
          <p:cNvPr id="103428" name="Picture 4" descr="http://www.eko-punkt.de/fileadmin/user_upload/ekopunkt/bilder/Fragezeichen_54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785" y="1555868"/>
            <a:ext cx="8352430" cy="22253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2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Eurostat assessment of IPSAS: Background and 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Disparity in financial reporting across EU Member States highlighted by UK MEP</a:t>
            </a:r>
          </a:p>
          <a:p>
            <a:pPr lvl="1"/>
            <a:r>
              <a:rPr lang="en-US" dirty="0" smtClean="0"/>
              <a:t>Sovereign Debt Crisis shifted focus from corporate sector</a:t>
            </a:r>
          </a:p>
          <a:p>
            <a:r>
              <a:rPr lang="en-US" dirty="0" smtClean="0"/>
              <a:t>Proposal for direct adoption of IPSASs  not accepted</a:t>
            </a:r>
          </a:p>
          <a:p>
            <a:endParaRPr lang="en-US" dirty="0" smtClean="0"/>
          </a:p>
          <a:p>
            <a:r>
              <a:rPr lang="en-US" dirty="0" smtClean="0"/>
              <a:t>Directive for EC to carry-out assessment of suitability of IPSAS for EU Member States by end of 2012</a:t>
            </a:r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c</a:t>
            </a:r>
            <a:r>
              <a:rPr lang="en-US" dirty="0" smtClean="0"/>
              <a:t>onsultation: May 2012</a:t>
            </a:r>
          </a:p>
          <a:p>
            <a:endParaRPr lang="en-US" dirty="0"/>
          </a:p>
          <a:p>
            <a:r>
              <a:rPr lang="en-US" dirty="0" smtClean="0"/>
              <a:t>Report expected: February 2013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7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IPSAS suitability for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IPSASs will not be simply implemented by EU members states in current position</a:t>
            </a:r>
          </a:p>
          <a:p>
            <a:endParaRPr lang="en-US" dirty="0"/>
          </a:p>
          <a:p>
            <a:r>
              <a:rPr lang="en-US" dirty="0" smtClean="0"/>
              <a:t>IPSAS represent an “indisputable reference framework” for potential EU harmonized accruals-based public sector accounts (EPSASs)</a:t>
            </a:r>
          </a:p>
          <a:p>
            <a:endParaRPr lang="en-US" dirty="0"/>
          </a:p>
          <a:p>
            <a:r>
              <a:rPr lang="en-US" dirty="0" smtClean="0"/>
              <a:t>Global comparability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overnment </a:t>
            </a:r>
            <a:r>
              <a:rPr lang="en-US" dirty="0"/>
              <a:t>bonds </a:t>
            </a:r>
            <a:r>
              <a:rPr lang="en-US" dirty="0" smtClean="0"/>
              <a:t>compete in </a:t>
            </a:r>
            <a:r>
              <a:rPr lang="en-US" dirty="0"/>
              <a:t>a global financial </a:t>
            </a:r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9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924800" cy="533400"/>
          </a:xfrm>
        </p:spPr>
        <p:txBody>
          <a:bodyPr/>
          <a:lstStyle/>
          <a:p>
            <a:r>
              <a:rPr lang="en-US" dirty="0" smtClean="0"/>
              <a:t>Perspectives on assessment of IPSASs and IPSASB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495800"/>
          </a:xfrm>
        </p:spPr>
        <p:txBody>
          <a:bodyPr/>
          <a:lstStyle/>
          <a:p>
            <a:r>
              <a:rPr lang="en-US" sz="2000" dirty="0" smtClean="0"/>
              <a:t>View that not all 32 accrual-based IPSASs are suitable for immediate implementation, e.g., </a:t>
            </a:r>
          </a:p>
          <a:p>
            <a:pPr lvl="1"/>
            <a:r>
              <a:rPr lang="en-US" dirty="0" smtClean="0"/>
              <a:t>Financial Instruments (IPSASs 28-30)</a:t>
            </a:r>
          </a:p>
          <a:p>
            <a:pPr lvl="2"/>
            <a:r>
              <a:rPr lang="en-US" dirty="0" smtClean="0"/>
              <a:t>Detail, public sector issues</a:t>
            </a:r>
          </a:p>
          <a:p>
            <a:pPr lvl="1"/>
            <a:r>
              <a:rPr lang="en-US" dirty="0" smtClean="0"/>
              <a:t>IPSAS 32, </a:t>
            </a:r>
            <a:r>
              <a:rPr lang="en-US" i="1" dirty="0" smtClean="0"/>
              <a:t>Service Concession Arrangements: Grantor</a:t>
            </a:r>
          </a:p>
          <a:p>
            <a:pPr lvl="2"/>
            <a:r>
              <a:rPr lang="en-US" dirty="0" smtClean="0"/>
              <a:t>Control approach conflicts with risks and rewards treatment in statistical accounting</a:t>
            </a:r>
          </a:p>
          <a:p>
            <a:pPr lvl="1"/>
            <a:r>
              <a:rPr lang="en-US" dirty="0" smtClean="0"/>
              <a:t>IPSAS 23, </a:t>
            </a:r>
            <a:r>
              <a:rPr lang="en-US" i="1" dirty="0" smtClean="0"/>
              <a:t>Revenue from Non-Exchange Transactions (Taxes and Transfers)</a:t>
            </a:r>
          </a:p>
          <a:p>
            <a:pPr lvl="2"/>
            <a:r>
              <a:rPr lang="en-US" dirty="0" smtClean="0"/>
              <a:t>Insufficiently detailed</a:t>
            </a:r>
          </a:p>
          <a:p>
            <a:pPr lvl="1"/>
            <a:r>
              <a:rPr lang="en-US" dirty="0" smtClean="0"/>
              <a:t>IPSAS 25, </a:t>
            </a:r>
            <a:r>
              <a:rPr lang="en-US" i="1" dirty="0" smtClean="0"/>
              <a:t>Employee Benefits</a:t>
            </a:r>
          </a:p>
          <a:p>
            <a:pPr lvl="2"/>
            <a:r>
              <a:rPr lang="en-US" dirty="0" smtClean="0"/>
              <a:t>Social </a:t>
            </a:r>
            <a:r>
              <a:rPr lang="en-US" dirty="0"/>
              <a:t>S</a:t>
            </a:r>
            <a:r>
              <a:rPr lang="en-US" dirty="0" smtClean="0"/>
              <a:t>ecurity schemes</a:t>
            </a:r>
          </a:p>
          <a:p>
            <a:pPr lvl="1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9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on assessment of IPSASs and </a:t>
            </a:r>
            <a:r>
              <a:rPr lang="en-US" dirty="0" smtClean="0"/>
              <a:t>IPSASB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Omissions in Coverage</a:t>
            </a:r>
            <a:endParaRPr lang="en-US" sz="2000" dirty="0"/>
          </a:p>
          <a:p>
            <a:pPr lvl="1"/>
            <a:r>
              <a:rPr lang="en-US" dirty="0"/>
              <a:t>Social </a:t>
            </a:r>
            <a:r>
              <a:rPr lang="en-US" dirty="0" smtClean="0"/>
              <a:t>Benefits</a:t>
            </a:r>
          </a:p>
          <a:p>
            <a:pPr lvl="2"/>
            <a:r>
              <a:rPr lang="en-US" dirty="0" smtClean="0"/>
              <a:t>Moved down direction of narrow “due and payable” approach in 2005-2006</a:t>
            </a:r>
          </a:p>
          <a:p>
            <a:pPr lvl="2"/>
            <a:r>
              <a:rPr lang="en-US" dirty="0" smtClean="0"/>
              <a:t>Federal Accounting Advisory Board developments</a:t>
            </a:r>
          </a:p>
          <a:p>
            <a:pPr lvl="2"/>
            <a:r>
              <a:rPr lang="en-US" dirty="0" smtClean="0"/>
              <a:t>Project deactivated in 2008 while Conceptual Framework develops elements</a:t>
            </a:r>
            <a:endParaRPr lang="en-US" dirty="0"/>
          </a:p>
          <a:p>
            <a:pPr lvl="1"/>
            <a:r>
              <a:rPr lang="en-US" dirty="0"/>
              <a:t>Conceptual </a:t>
            </a:r>
            <a:r>
              <a:rPr lang="en-US" dirty="0" smtClean="0"/>
              <a:t>Framework</a:t>
            </a:r>
          </a:p>
          <a:p>
            <a:pPr lvl="2"/>
            <a:r>
              <a:rPr lang="en-US" dirty="0" smtClean="0"/>
              <a:t>First four chapters published: January 11</a:t>
            </a:r>
            <a:r>
              <a:rPr lang="en-US" baseline="30000" dirty="0" smtClean="0"/>
              <a:t>th</a:t>
            </a:r>
            <a:r>
              <a:rPr lang="en-US" dirty="0" smtClean="0"/>
              <a:t> 2013 (Role &amp;  Authority; Objectives &amp; Users; Qualitative Characteristics; Reporting Entity)</a:t>
            </a:r>
          </a:p>
          <a:p>
            <a:pPr lvl="2"/>
            <a:r>
              <a:rPr lang="en-US" dirty="0" smtClean="0"/>
              <a:t>EDs on Elements &amp; Recognition and Measurement: November 2012</a:t>
            </a:r>
          </a:p>
          <a:p>
            <a:pPr lvl="2"/>
            <a:r>
              <a:rPr lang="en-US" dirty="0" smtClean="0"/>
              <a:t>ED on Presentation: Projected 2013</a:t>
            </a:r>
          </a:p>
          <a:p>
            <a:pPr lvl="2"/>
            <a:r>
              <a:rPr lang="en-US" dirty="0" smtClean="0"/>
              <a:t>Final Framework: 2014</a:t>
            </a:r>
          </a:p>
          <a:p>
            <a:r>
              <a:rPr lang="en-US" sz="2000" dirty="0" smtClean="0"/>
              <a:t>Governance </a:t>
            </a:r>
          </a:p>
          <a:p>
            <a:pPr lvl="1"/>
            <a:r>
              <a:rPr lang="en-US" sz="1600" dirty="0" smtClean="0"/>
              <a:t>Deficit acknowledged</a:t>
            </a:r>
          </a:p>
          <a:p>
            <a:pPr lvl="1"/>
            <a:r>
              <a:rPr lang="en-US" sz="1600" dirty="0" smtClean="0"/>
              <a:t>Currently broadening nominations beyond member bodies</a:t>
            </a:r>
          </a:p>
          <a:p>
            <a:pPr lvl="1"/>
            <a:r>
              <a:rPr lang="en-US" sz="1600" dirty="0" smtClean="0"/>
              <a:t>Public Interest Oversight Board and Stand-Alone Oversight  under Consideration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2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reporting in Europe: the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724400"/>
          </a:xfrm>
        </p:spPr>
        <p:txBody>
          <a:bodyPr/>
          <a:lstStyle/>
          <a:p>
            <a:r>
              <a:rPr lang="en-US" sz="2000" dirty="0" smtClean="0"/>
              <a:t>No unnecessary divergences between, EPSAS, IPSAS, IFRS and ESA</a:t>
            </a:r>
          </a:p>
          <a:p>
            <a:pPr lvl="1"/>
            <a:r>
              <a:rPr lang="en-US" dirty="0" smtClean="0"/>
              <a:t>Some current reporting under adapted IFRS e.g., UK</a:t>
            </a:r>
          </a:p>
          <a:p>
            <a:r>
              <a:rPr lang="en-US" sz="2000" dirty="0" smtClean="0"/>
              <a:t>Gradual stage approach to implementation of EPSASs in member states</a:t>
            </a:r>
          </a:p>
          <a:p>
            <a:r>
              <a:rPr lang="en-US" sz="2000" dirty="0" smtClean="0"/>
              <a:t>In medium term IPSASs likely to be adopted through national legislation and regulation</a:t>
            </a:r>
          </a:p>
          <a:p>
            <a:r>
              <a:rPr lang="en-US" dirty="0" smtClean="0"/>
              <a:t>IPSAS 6, </a:t>
            </a:r>
            <a:r>
              <a:rPr lang="en-US" i="1" dirty="0" smtClean="0"/>
              <a:t>Consolidated and Separate Financial Statements</a:t>
            </a:r>
          </a:p>
          <a:p>
            <a:pPr lvl="1"/>
            <a:r>
              <a:rPr lang="en-US" dirty="0" smtClean="0"/>
              <a:t>Practical difficulties in implementing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Being updated in light of IFRS developments</a:t>
            </a:r>
          </a:p>
          <a:p>
            <a:r>
              <a:rPr lang="en-US" dirty="0" smtClean="0"/>
              <a:t>Approach to small and medium sized entities (SMEs)</a:t>
            </a:r>
          </a:p>
          <a:p>
            <a:r>
              <a:rPr lang="en-US" dirty="0" smtClean="0"/>
              <a:t>Further information gathering and development </a:t>
            </a:r>
            <a:r>
              <a:rPr lang="en-US" dirty="0"/>
              <a:t>of </a:t>
            </a:r>
            <a:r>
              <a:rPr lang="en-US" dirty="0" smtClean="0"/>
              <a:t>road map</a:t>
            </a:r>
          </a:p>
          <a:p>
            <a:pPr lvl="1"/>
            <a:r>
              <a:rPr lang="en-US" dirty="0" smtClean="0"/>
              <a:t>Consultations and conferences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3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challenges: IPSASB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for IPSASB</a:t>
            </a:r>
          </a:p>
          <a:p>
            <a:pPr lvl="1"/>
            <a:r>
              <a:rPr lang="en-US" dirty="0" smtClean="0"/>
              <a:t>Address frustration over failure to finalize standard on social benefits</a:t>
            </a:r>
          </a:p>
          <a:p>
            <a:pPr lvl="1"/>
            <a:r>
              <a:rPr lang="en-US" dirty="0"/>
              <a:t>Finalize Conceptual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Heritage assets</a:t>
            </a:r>
            <a:endParaRPr lang="en-US" dirty="0"/>
          </a:p>
          <a:p>
            <a:pPr lvl="1"/>
            <a:r>
              <a:rPr lang="en-US" dirty="0" smtClean="0"/>
              <a:t>Address governance shortfall</a:t>
            </a:r>
          </a:p>
          <a:p>
            <a:pPr lvl="1"/>
            <a:r>
              <a:rPr lang="en-US" dirty="0" smtClean="0"/>
              <a:t>Finalize Conceptual Framework</a:t>
            </a:r>
          </a:p>
          <a:p>
            <a:pPr lvl="1"/>
            <a:r>
              <a:rPr lang="en-US" dirty="0" smtClean="0"/>
              <a:t>Part-time or full-time Chair</a:t>
            </a:r>
          </a:p>
          <a:p>
            <a:pPr lvl="1"/>
            <a:r>
              <a:rPr lang="en-US" dirty="0" smtClean="0"/>
              <a:t>Establish active Consultative Advisory Group</a:t>
            </a:r>
          </a:p>
          <a:p>
            <a:pPr lvl="1"/>
            <a:r>
              <a:rPr lang="en-US" dirty="0" smtClean="0"/>
              <a:t>Enhance staffing</a:t>
            </a:r>
          </a:p>
          <a:p>
            <a:pPr lvl="1"/>
            <a:r>
              <a:rPr lang="en-US" dirty="0" smtClean="0"/>
              <a:t>Interpretations capability</a:t>
            </a:r>
          </a:p>
          <a:p>
            <a:pPr lvl="1"/>
            <a:r>
              <a:rPr lang="en-US" dirty="0" smtClean="0"/>
              <a:t>Respond to implementation requests</a:t>
            </a:r>
          </a:p>
          <a:p>
            <a:pPr lvl="1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3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challenges: EU Member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</a:t>
            </a:r>
            <a:r>
              <a:rPr lang="en-US" dirty="0"/>
              <a:t>for implementing accruals</a:t>
            </a:r>
          </a:p>
          <a:p>
            <a:r>
              <a:rPr lang="en-US" dirty="0"/>
              <a:t>Forming relationships with the profession</a:t>
            </a:r>
          </a:p>
          <a:p>
            <a:r>
              <a:rPr lang="en-US" dirty="0"/>
              <a:t>Obtaining multi-partisan support</a:t>
            </a:r>
          </a:p>
          <a:p>
            <a:r>
              <a:rPr lang="en-US" dirty="0"/>
              <a:t>Education for politicians</a:t>
            </a:r>
          </a:p>
          <a:p>
            <a:r>
              <a:rPr lang="en-US" dirty="0"/>
              <a:t>Acceptance that </a:t>
            </a:r>
            <a:r>
              <a:rPr lang="en-US" dirty="0" smtClean="0"/>
              <a:t>implementing some standards </a:t>
            </a:r>
            <a:r>
              <a:rPr lang="en-US" dirty="0"/>
              <a:t>will not give pleasant answers</a:t>
            </a:r>
          </a:p>
          <a:p>
            <a:pPr lvl="2"/>
            <a:r>
              <a:rPr lang="en-US" dirty="0"/>
              <a:t>No cherry picking</a:t>
            </a:r>
          </a:p>
          <a:p>
            <a:r>
              <a:rPr lang="en-US" dirty="0"/>
              <a:t>Relationship with national courts of auditors</a:t>
            </a:r>
          </a:p>
          <a:p>
            <a:r>
              <a:rPr lang="en-US" dirty="0"/>
              <a:t>Explaining differences with statistical accounting</a:t>
            </a:r>
          </a:p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4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Challenges: Eurostat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standard-setting capability with appropriate capacity</a:t>
            </a:r>
          </a:p>
          <a:p>
            <a:r>
              <a:rPr lang="en-US" dirty="0" smtClean="0"/>
              <a:t>Determine process for evaluating IPSASs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1340"/>
      </p:ext>
    </p:extLst>
  </p:cSld>
  <p:clrMapOvr>
    <a:masterClrMapping/>
  </p:clrMapOvr>
</p:sld>
</file>

<file path=ppt/theme/theme1.xml><?xml version="1.0" encoding="utf-8"?>
<a:theme xmlns:a="http://schemas.openxmlformats.org/drawingml/2006/main" name="Strategic Report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Strategic Report</Template>
  <TotalTime>6017</TotalTime>
  <Words>554</Words>
  <Application>Microsoft Office PowerPoint</Application>
  <PresentationFormat>Letter Paper (8.5x11 in)</PresentationFormat>
  <Paragraphs>104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Strategic Report</vt:lpstr>
      <vt:lpstr>1_Blank Presentation</vt:lpstr>
      <vt:lpstr>2_Blank Presentation</vt:lpstr>
      <vt:lpstr> International Public Sector Accounting Standards Board</vt:lpstr>
      <vt:lpstr>Eurostat assessment of IPSAS: Background and timelines</vt:lpstr>
      <vt:lpstr>Assessing IPSAS suitability for Europe</vt:lpstr>
      <vt:lpstr>Perspectives on assessment of IPSASs and IPSASB (1)</vt:lpstr>
      <vt:lpstr>Perspectives on assessment of IPSASs and IPSASB (2)</vt:lpstr>
      <vt:lpstr>Accrual reporting in Europe: the way forward</vt:lpstr>
      <vt:lpstr>Future challenges: IPSASB</vt:lpstr>
      <vt:lpstr>Future challenges: EU Member States</vt:lpstr>
      <vt:lpstr>Future Challenges: Eurostat</vt:lpstr>
      <vt:lpstr>Questions and discussion</vt:lpstr>
    </vt:vector>
  </TitlesOfParts>
  <Company>IFAC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Report – [Insert Board/Committee Acronym here]</dc:title>
  <dc:creator>JYounts</dc:creator>
  <cp:lastModifiedBy>Home</cp:lastModifiedBy>
  <cp:revision>111</cp:revision>
  <cp:lastPrinted>2011-09-27T17:54:21Z</cp:lastPrinted>
  <dcterms:created xsi:type="dcterms:W3CDTF">2011-10-31T16:59:54Z</dcterms:created>
  <dcterms:modified xsi:type="dcterms:W3CDTF">2013-03-05T13:29:12Z</dcterms:modified>
</cp:coreProperties>
</file>