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63" r:id="rId3"/>
    <p:sldId id="262" r:id="rId4"/>
    <p:sldId id="265" r:id="rId5"/>
    <p:sldId id="266" r:id="rId6"/>
    <p:sldId id="267" r:id="rId7"/>
    <p:sldId id="273" r:id="rId8"/>
    <p:sldId id="268" r:id="rId9"/>
    <p:sldId id="269" r:id="rId10"/>
    <p:sldId id="270" r:id="rId11"/>
    <p:sldId id="271" r:id="rId12"/>
    <p:sldId id="272"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53735"/>
    <a:srgbClr val="993366"/>
    <a:srgbClr val="800000"/>
    <a:srgbClr val="990033"/>
    <a:srgbClr val="A50021"/>
    <a:srgbClr val="660066"/>
    <a:srgbClr val="24408F"/>
    <a:srgbClr val="F7931E"/>
    <a:srgbClr val="CDD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46" d="100"/>
          <a:sy n="46" d="100"/>
        </p:scale>
        <p:origin x="-1170"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0B31B-682B-4A68-A945-8711AD9616A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AEE8DC3-8320-4324-9703-B792665480B6}">
      <dgm:prSet phldrT="[Text]" custT="1"/>
      <dgm:spPr>
        <a:solidFill>
          <a:srgbClr val="333399"/>
        </a:solidFill>
      </dgm:spPr>
      <dgm:t>
        <a:bodyPr/>
        <a:lstStyle/>
        <a:p>
          <a:pPr>
            <a:lnSpc>
              <a:spcPct val="100000"/>
            </a:lnSpc>
            <a:spcAft>
              <a:spcPts val="0"/>
            </a:spcAft>
          </a:pPr>
          <a:endParaRPr lang="en-GB" sz="1900" b="0" dirty="0">
            <a:solidFill>
              <a:schemeClr val="bg1"/>
            </a:solidFill>
            <a:latin typeface="Arial" panose="020B0604020202020204" pitchFamily="34" charset="0"/>
            <a:cs typeface="Arial" panose="020B0604020202020204" pitchFamily="34" charset="0"/>
          </a:endParaRPr>
        </a:p>
      </dgm:t>
    </dgm:pt>
    <dgm:pt modelId="{F73666DE-DE2E-41A9-B359-BB1082D1F5C9}" type="parTrans" cxnId="{09D9D721-8E4D-40C7-B0FC-91AF3E92B94F}">
      <dgm:prSet/>
      <dgm:spPr/>
      <dgm:t>
        <a:bodyPr/>
        <a:lstStyle/>
        <a:p>
          <a:endParaRPr lang="en-GB"/>
        </a:p>
      </dgm:t>
    </dgm:pt>
    <dgm:pt modelId="{FBDEFE9F-6361-400D-8EEB-49A3E9D103A3}" type="sibTrans" cxnId="{09D9D721-8E4D-40C7-B0FC-91AF3E92B94F}">
      <dgm:prSet/>
      <dgm:spPr/>
      <dgm:t>
        <a:bodyPr/>
        <a:lstStyle/>
        <a:p>
          <a:endParaRPr lang="en-GB"/>
        </a:p>
      </dgm:t>
    </dgm:pt>
    <dgm:pt modelId="{42304E5C-8467-49D6-A6C2-F2E120C37A98}">
      <dgm:prSet phldrT="[Text]" custT="1"/>
      <dgm:spPr>
        <a:solidFill>
          <a:srgbClr val="F7931E"/>
        </a:solidFill>
      </dgm:spPr>
      <dgm:t>
        <a:bodyPr/>
        <a:lstStyle/>
        <a:p>
          <a:pPr>
            <a:lnSpc>
              <a:spcPct val="100000"/>
            </a:lnSpc>
            <a:spcAft>
              <a:spcPts val="0"/>
            </a:spcAft>
          </a:pPr>
          <a:r>
            <a:rPr lang="fr-BE" sz="2400" b="1" dirty="0" smtClean="0">
              <a:solidFill>
                <a:schemeClr val="bg1"/>
              </a:solidFill>
              <a:latin typeface="Arial" panose="020B0604020202020204" pitchFamily="34" charset="0"/>
              <a:cs typeface="Arial" panose="020B0604020202020204" pitchFamily="34" charset="0"/>
            </a:rPr>
            <a:t>EU &amp; international </a:t>
          </a:r>
          <a:r>
            <a:rPr lang="fr-BE" sz="2400" dirty="0" smtClean="0">
              <a:solidFill>
                <a:schemeClr val="bg1"/>
              </a:solidFill>
              <a:latin typeface="Arial" panose="020B0604020202020204" pitchFamily="34" charset="0"/>
              <a:cs typeface="Arial" panose="020B0604020202020204" pitchFamily="34" charset="0"/>
            </a:rPr>
            <a:t>regulation, public </a:t>
          </a:r>
          <a:r>
            <a:rPr lang="fr-BE" sz="2400" dirty="0" err="1" smtClean="0">
              <a:solidFill>
                <a:schemeClr val="bg1"/>
              </a:solidFill>
              <a:latin typeface="Arial" panose="020B0604020202020204" pitchFamily="34" charset="0"/>
              <a:cs typeface="Arial" panose="020B0604020202020204" pitchFamily="34" charset="0"/>
            </a:rPr>
            <a:t>policy</a:t>
          </a:r>
          <a:r>
            <a:rPr lang="fr-BE" sz="2400" dirty="0" smtClean="0">
              <a:solidFill>
                <a:schemeClr val="bg1"/>
              </a:solidFill>
              <a:latin typeface="Arial" panose="020B0604020202020204" pitchFamily="34" charset="0"/>
              <a:cs typeface="Arial" panose="020B0604020202020204" pitchFamily="34" charset="0"/>
            </a:rPr>
            <a:t>, standard setting etc.</a:t>
          </a:r>
          <a:endParaRPr lang="en-GB" sz="2400" dirty="0"/>
        </a:p>
      </dgm:t>
    </dgm:pt>
    <dgm:pt modelId="{21832CC7-81A3-473B-92D2-45881EC16D9B}" type="parTrans" cxnId="{80751CB2-9609-483D-98E8-656D328CAF02}">
      <dgm:prSet/>
      <dgm:spPr/>
      <dgm:t>
        <a:bodyPr/>
        <a:lstStyle/>
        <a:p>
          <a:endParaRPr lang="en-GB"/>
        </a:p>
      </dgm:t>
    </dgm:pt>
    <dgm:pt modelId="{F47A2416-2770-4928-BF28-C1F26929D9C1}" type="sibTrans" cxnId="{80751CB2-9609-483D-98E8-656D328CAF02}">
      <dgm:prSet/>
      <dgm:spPr/>
      <dgm:t>
        <a:bodyPr/>
        <a:lstStyle/>
        <a:p>
          <a:endParaRPr lang="en-GB"/>
        </a:p>
      </dgm:t>
    </dgm:pt>
    <dgm:pt modelId="{8DFFF76F-7944-4AD0-9EA0-D927D13BC80D}">
      <dgm:prSet phldrT="[Text]"/>
      <dgm:spPr>
        <a:solidFill>
          <a:srgbClr val="660033"/>
        </a:solidFill>
      </dgm:spPr>
      <dgm:t>
        <a:bodyPr/>
        <a:lstStyle/>
        <a:p>
          <a:pPr>
            <a:lnSpc>
              <a:spcPct val="100000"/>
            </a:lnSpc>
            <a:spcAft>
              <a:spcPts val="0"/>
            </a:spcAft>
          </a:pPr>
          <a:endParaRPr lang="en-GB" dirty="0"/>
        </a:p>
      </dgm:t>
    </dgm:pt>
    <dgm:pt modelId="{5EAFFB66-E372-471F-8034-FB6CD4E13003}" type="parTrans" cxnId="{941C4B77-FE81-411C-A542-5BA22BED6168}">
      <dgm:prSet/>
      <dgm:spPr/>
      <dgm:t>
        <a:bodyPr/>
        <a:lstStyle/>
        <a:p>
          <a:endParaRPr lang="en-GB"/>
        </a:p>
      </dgm:t>
    </dgm:pt>
    <dgm:pt modelId="{87191B8C-D068-421F-9579-5593AD8B7228}" type="sibTrans" cxnId="{941C4B77-FE81-411C-A542-5BA22BED6168}">
      <dgm:prSet/>
      <dgm:spPr/>
      <dgm:t>
        <a:bodyPr/>
        <a:lstStyle/>
        <a:p>
          <a:endParaRPr lang="en-GB"/>
        </a:p>
      </dgm:t>
    </dgm:pt>
    <dgm:pt modelId="{16809FE4-AA2A-475E-818C-8C27FA36857B}" type="pres">
      <dgm:prSet presAssocID="{8270B31B-682B-4A68-A945-8711AD9616A0}" presName="Name0" presStyleCnt="0">
        <dgm:presLayoutVars>
          <dgm:chMax val="7"/>
          <dgm:chPref val="7"/>
          <dgm:dir/>
        </dgm:presLayoutVars>
      </dgm:prSet>
      <dgm:spPr/>
      <dgm:t>
        <a:bodyPr/>
        <a:lstStyle/>
        <a:p>
          <a:endParaRPr lang="en-GB"/>
        </a:p>
      </dgm:t>
    </dgm:pt>
    <dgm:pt modelId="{BCA2104B-51E5-4E29-8DDB-E0FB20060327}" type="pres">
      <dgm:prSet presAssocID="{8270B31B-682B-4A68-A945-8711AD9616A0}" presName="Name1" presStyleCnt="0"/>
      <dgm:spPr/>
    </dgm:pt>
    <dgm:pt modelId="{D91B68CF-3621-4116-88C4-E3BD9A6BED5A}" type="pres">
      <dgm:prSet presAssocID="{8270B31B-682B-4A68-A945-8711AD9616A0}" presName="cycle" presStyleCnt="0"/>
      <dgm:spPr/>
    </dgm:pt>
    <dgm:pt modelId="{3310E430-6CC7-4296-9F0F-8CA75999F286}" type="pres">
      <dgm:prSet presAssocID="{8270B31B-682B-4A68-A945-8711AD9616A0}" presName="srcNode" presStyleLbl="node1" presStyleIdx="0" presStyleCnt="3"/>
      <dgm:spPr/>
    </dgm:pt>
    <dgm:pt modelId="{CF11BF19-D3B8-405D-8409-04A73B8A0A62}" type="pres">
      <dgm:prSet presAssocID="{8270B31B-682B-4A68-A945-8711AD9616A0}" presName="conn" presStyleLbl="parChTrans1D2" presStyleIdx="0" presStyleCnt="1"/>
      <dgm:spPr/>
      <dgm:t>
        <a:bodyPr/>
        <a:lstStyle/>
        <a:p>
          <a:endParaRPr lang="en-GB"/>
        </a:p>
      </dgm:t>
    </dgm:pt>
    <dgm:pt modelId="{9A775F11-28E4-429A-88A3-8C23B93F3E66}" type="pres">
      <dgm:prSet presAssocID="{8270B31B-682B-4A68-A945-8711AD9616A0}" presName="extraNode" presStyleLbl="node1" presStyleIdx="0" presStyleCnt="3"/>
      <dgm:spPr/>
    </dgm:pt>
    <dgm:pt modelId="{E9D3774E-FBAF-449D-A4EB-5CC1AE2F7D15}" type="pres">
      <dgm:prSet presAssocID="{8270B31B-682B-4A68-A945-8711AD9616A0}" presName="dstNode" presStyleLbl="node1" presStyleIdx="0" presStyleCnt="3"/>
      <dgm:spPr/>
    </dgm:pt>
    <dgm:pt modelId="{306A39B2-E463-466F-9121-2E130032A47C}" type="pres">
      <dgm:prSet presAssocID="{AAEE8DC3-8320-4324-9703-B792665480B6}" presName="text_1" presStyleLbl="node1" presStyleIdx="0" presStyleCnt="3" custScaleX="103195" custScaleY="123740" custLinFactNeighborX="-685" custLinFactNeighborY="9866">
        <dgm:presLayoutVars>
          <dgm:bulletEnabled val="1"/>
        </dgm:presLayoutVars>
      </dgm:prSet>
      <dgm:spPr/>
      <dgm:t>
        <a:bodyPr/>
        <a:lstStyle/>
        <a:p>
          <a:endParaRPr lang="en-GB"/>
        </a:p>
      </dgm:t>
    </dgm:pt>
    <dgm:pt modelId="{CCE5D6F0-6AF0-407F-A46F-399E2869F67F}" type="pres">
      <dgm:prSet presAssocID="{AAEE8DC3-8320-4324-9703-B792665480B6}" presName="accent_1" presStyleCnt="0"/>
      <dgm:spPr/>
    </dgm:pt>
    <dgm:pt modelId="{0F5223B5-1DE2-4242-9D50-9AD1F6E76841}" type="pres">
      <dgm:prSet presAssocID="{AAEE8DC3-8320-4324-9703-B792665480B6}" presName="accentRepeatNode" presStyleLbl="solidFgAcc1" presStyleIdx="0" presStyleCnt="3" custLinFactNeighborX="314" custLinFactNeighborY="7687"/>
      <dgm:spPr>
        <a:blipFill rotWithShape="0">
          <a:blip xmlns:r="http://schemas.openxmlformats.org/officeDocument/2006/relationships" r:embed="rId1"/>
          <a:stretch>
            <a:fillRect/>
          </a:stretch>
        </a:blipFill>
      </dgm:spPr>
      <dgm:t>
        <a:bodyPr/>
        <a:lstStyle/>
        <a:p>
          <a:endParaRPr lang="en-GB"/>
        </a:p>
      </dgm:t>
    </dgm:pt>
    <dgm:pt modelId="{2B085CF2-BEA9-4760-86C0-4F7DC7A6543D}" type="pres">
      <dgm:prSet presAssocID="{42304E5C-8467-49D6-A6C2-F2E120C37A98}" presName="text_2" presStyleLbl="node1" presStyleIdx="1" presStyleCnt="3" custScaleX="102104" custScaleY="120357" custLinFactNeighborX="532" custLinFactNeighborY="4623">
        <dgm:presLayoutVars>
          <dgm:bulletEnabled val="1"/>
        </dgm:presLayoutVars>
      </dgm:prSet>
      <dgm:spPr/>
      <dgm:t>
        <a:bodyPr/>
        <a:lstStyle/>
        <a:p>
          <a:endParaRPr lang="en-GB"/>
        </a:p>
      </dgm:t>
    </dgm:pt>
    <dgm:pt modelId="{AED2A3C1-9BC1-40C5-899A-3A286B274A56}" type="pres">
      <dgm:prSet presAssocID="{42304E5C-8467-49D6-A6C2-F2E120C37A98}" presName="accent_2" presStyleCnt="0"/>
      <dgm:spPr/>
    </dgm:pt>
    <dgm:pt modelId="{51D0C10E-D723-4D7B-9EE3-8397A5ABD8B7}" type="pres">
      <dgm:prSet presAssocID="{42304E5C-8467-49D6-A6C2-F2E120C37A98}"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GB"/>
        </a:p>
      </dgm:t>
    </dgm:pt>
    <dgm:pt modelId="{A195F7B1-5B83-44EF-8B04-1C08F2EF50E9}" type="pres">
      <dgm:prSet presAssocID="{8DFFF76F-7944-4AD0-9EA0-D927D13BC80D}" presName="text_3" presStyleLbl="node1" presStyleIdx="2" presStyleCnt="3" custScaleX="103965" custScaleY="125374">
        <dgm:presLayoutVars>
          <dgm:bulletEnabled val="1"/>
        </dgm:presLayoutVars>
      </dgm:prSet>
      <dgm:spPr/>
      <dgm:t>
        <a:bodyPr/>
        <a:lstStyle/>
        <a:p>
          <a:endParaRPr lang="en-GB"/>
        </a:p>
      </dgm:t>
    </dgm:pt>
    <dgm:pt modelId="{AF02EE1F-204C-492B-A0A8-7531902F513C}" type="pres">
      <dgm:prSet presAssocID="{8DFFF76F-7944-4AD0-9EA0-D927D13BC80D}" presName="accent_3" presStyleCnt="0"/>
      <dgm:spPr/>
    </dgm:pt>
    <dgm:pt modelId="{BA1555C6-3DEA-402F-9DE3-AD4B67FDF4D4}" type="pres">
      <dgm:prSet presAssocID="{8DFFF76F-7944-4AD0-9EA0-D927D13BC80D}"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GB"/>
        </a:p>
      </dgm:t>
    </dgm:pt>
  </dgm:ptLst>
  <dgm:cxnLst>
    <dgm:cxn modelId="{A6D0F3CA-D315-4A3D-97CC-C5C73EB837DE}" type="presOf" srcId="{8DFFF76F-7944-4AD0-9EA0-D927D13BC80D}" destId="{A195F7B1-5B83-44EF-8B04-1C08F2EF50E9}" srcOrd="0" destOrd="0" presId="urn:microsoft.com/office/officeart/2008/layout/VerticalCurvedList"/>
    <dgm:cxn modelId="{CE979CB3-EEC2-499E-B8A2-B991B7B45A2D}" type="presOf" srcId="{AAEE8DC3-8320-4324-9703-B792665480B6}" destId="{306A39B2-E463-466F-9121-2E130032A47C}" srcOrd="0" destOrd="0" presId="urn:microsoft.com/office/officeart/2008/layout/VerticalCurvedList"/>
    <dgm:cxn modelId="{168B1CAE-47B0-476C-9B68-35449D5478CB}" type="presOf" srcId="{42304E5C-8467-49D6-A6C2-F2E120C37A98}" destId="{2B085CF2-BEA9-4760-86C0-4F7DC7A6543D}" srcOrd="0" destOrd="0" presId="urn:microsoft.com/office/officeart/2008/layout/VerticalCurvedList"/>
    <dgm:cxn modelId="{941C4B77-FE81-411C-A542-5BA22BED6168}" srcId="{8270B31B-682B-4A68-A945-8711AD9616A0}" destId="{8DFFF76F-7944-4AD0-9EA0-D927D13BC80D}" srcOrd="2" destOrd="0" parTransId="{5EAFFB66-E372-471F-8034-FB6CD4E13003}" sibTransId="{87191B8C-D068-421F-9579-5593AD8B7228}"/>
    <dgm:cxn modelId="{F9B2C3F9-599D-4F12-82DF-2BD072B0D204}" type="presOf" srcId="{8270B31B-682B-4A68-A945-8711AD9616A0}" destId="{16809FE4-AA2A-475E-818C-8C27FA36857B}" srcOrd="0" destOrd="0" presId="urn:microsoft.com/office/officeart/2008/layout/VerticalCurvedList"/>
    <dgm:cxn modelId="{E70A3065-4225-4AAC-8536-029B48A67B84}" type="presOf" srcId="{FBDEFE9F-6361-400D-8EEB-49A3E9D103A3}" destId="{CF11BF19-D3B8-405D-8409-04A73B8A0A62}" srcOrd="0" destOrd="0" presId="urn:microsoft.com/office/officeart/2008/layout/VerticalCurvedList"/>
    <dgm:cxn modelId="{80751CB2-9609-483D-98E8-656D328CAF02}" srcId="{8270B31B-682B-4A68-A945-8711AD9616A0}" destId="{42304E5C-8467-49D6-A6C2-F2E120C37A98}" srcOrd="1" destOrd="0" parTransId="{21832CC7-81A3-473B-92D2-45881EC16D9B}" sibTransId="{F47A2416-2770-4928-BF28-C1F26929D9C1}"/>
    <dgm:cxn modelId="{09D9D721-8E4D-40C7-B0FC-91AF3E92B94F}" srcId="{8270B31B-682B-4A68-A945-8711AD9616A0}" destId="{AAEE8DC3-8320-4324-9703-B792665480B6}" srcOrd="0" destOrd="0" parTransId="{F73666DE-DE2E-41A9-B359-BB1082D1F5C9}" sibTransId="{FBDEFE9F-6361-400D-8EEB-49A3E9D103A3}"/>
    <dgm:cxn modelId="{7D801B28-C06C-45FB-AAFE-CA32932F937B}" type="presParOf" srcId="{16809FE4-AA2A-475E-818C-8C27FA36857B}" destId="{BCA2104B-51E5-4E29-8DDB-E0FB20060327}" srcOrd="0" destOrd="0" presId="urn:microsoft.com/office/officeart/2008/layout/VerticalCurvedList"/>
    <dgm:cxn modelId="{899C59E5-59E7-4AFB-8CC5-DF9587312E72}" type="presParOf" srcId="{BCA2104B-51E5-4E29-8DDB-E0FB20060327}" destId="{D91B68CF-3621-4116-88C4-E3BD9A6BED5A}" srcOrd="0" destOrd="0" presId="urn:microsoft.com/office/officeart/2008/layout/VerticalCurvedList"/>
    <dgm:cxn modelId="{451F6C50-2DE3-45BE-A2D0-56B6D514E1D3}" type="presParOf" srcId="{D91B68CF-3621-4116-88C4-E3BD9A6BED5A}" destId="{3310E430-6CC7-4296-9F0F-8CA75999F286}" srcOrd="0" destOrd="0" presId="urn:microsoft.com/office/officeart/2008/layout/VerticalCurvedList"/>
    <dgm:cxn modelId="{E077058C-78CB-4A29-A2BC-64F6B7470C36}" type="presParOf" srcId="{D91B68CF-3621-4116-88C4-E3BD9A6BED5A}" destId="{CF11BF19-D3B8-405D-8409-04A73B8A0A62}" srcOrd="1" destOrd="0" presId="urn:microsoft.com/office/officeart/2008/layout/VerticalCurvedList"/>
    <dgm:cxn modelId="{A880BCC9-0050-4A1D-A1D4-3050A357D7CA}" type="presParOf" srcId="{D91B68CF-3621-4116-88C4-E3BD9A6BED5A}" destId="{9A775F11-28E4-429A-88A3-8C23B93F3E66}" srcOrd="2" destOrd="0" presId="urn:microsoft.com/office/officeart/2008/layout/VerticalCurvedList"/>
    <dgm:cxn modelId="{E4459CA3-AB01-46B2-806D-BEDC3A7C7667}" type="presParOf" srcId="{D91B68CF-3621-4116-88C4-E3BD9A6BED5A}" destId="{E9D3774E-FBAF-449D-A4EB-5CC1AE2F7D15}" srcOrd="3" destOrd="0" presId="urn:microsoft.com/office/officeart/2008/layout/VerticalCurvedList"/>
    <dgm:cxn modelId="{25D5FBB4-5041-4A80-A253-E7ADE27C4C92}" type="presParOf" srcId="{BCA2104B-51E5-4E29-8DDB-E0FB20060327}" destId="{306A39B2-E463-466F-9121-2E130032A47C}" srcOrd="1" destOrd="0" presId="urn:microsoft.com/office/officeart/2008/layout/VerticalCurvedList"/>
    <dgm:cxn modelId="{BE3CE605-32A1-40AA-B271-8790E2955FEB}" type="presParOf" srcId="{BCA2104B-51E5-4E29-8DDB-E0FB20060327}" destId="{CCE5D6F0-6AF0-407F-A46F-399E2869F67F}" srcOrd="2" destOrd="0" presId="urn:microsoft.com/office/officeart/2008/layout/VerticalCurvedList"/>
    <dgm:cxn modelId="{DDE2646F-61F5-4CC7-9F02-6E2F45E2ADDB}" type="presParOf" srcId="{CCE5D6F0-6AF0-407F-A46F-399E2869F67F}" destId="{0F5223B5-1DE2-4242-9D50-9AD1F6E76841}" srcOrd="0" destOrd="0" presId="urn:microsoft.com/office/officeart/2008/layout/VerticalCurvedList"/>
    <dgm:cxn modelId="{8DD7BEE9-E534-4037-BA87-13144424F864}" type="presParOf" srcId="{BCA2104B-51E5-4E29-8DDB-E0FB20060327}" destId="{2B085CF2-BEA9-4760-86C0-4F7DC7A6543D}" srcOrd="3" destOrd="0" presId="urn:microsoft.com/office/officeart/2008/layout/VerticalCurvedList"/>
    <dgm:cxn modelId="{2308AC95-D49B-43A9-9A3A-BD78AA182C6D}" type="presParOf" srcId="{BCA2104B-51E5-4E29-8DDB-E0FB20060327}" destId="{AED2A3C1-9BC1-40C5-899A-3A286B274A56}" srcOrd="4" destOrd="0" presId="urn:microsoft.com/office/officeart/2008/layout/VerticalCurvedList"/>
    <dgm:cxn modelId="{A27EE69E-1E5D-4F74-BE00-E7041AD76C4D}" type="presParOf" srcId="{AED2A3C1-9BC1-40C5-899A-3A286B274A56}" destId="{51D0C10E-D723-4D7B-9EE3-8397A5ABD8B7}" srcOrd="0" destOrd="0" presId="urn:microsoft.com/office/officeart/2008/layout/VerticalCurvedList"/>
    <dgm:cxn modelId="{63E1B154-6315-4E1F-BB59-31805CB79313}" type="presParOf" srcId="{BCA2104B-51E5-4E29-8DDB-E0FB20060327}" destId="{A195F7B1-5B83-44EF-8B04-1C08F2EF50E9}" srcOrd="5" destOrd="0" presId="urn:microsoft.com/office/officeart/2008/layout/VerticalCurvedList"/>
    <dgm:cxn modelId="{E43E3CE6-E276-466E-B70D-7457201D921C}" type="presParOf" srcId="{BCA2104B-51E5-4E29-8DDB-E0FB20060327}" destId="{AF02EE1F-204C-492B-A0A8-7531902F513C}" srcOrd="6" destOrd="0" presId="urn:microsoft.com/office/officeart/2008/layout/VerticalCurvedList"/>
    <dgm:cxn modelId="{E2223A6D-5B05-43B7-A0D8-7788FD6667CB}" type="presParOf" srcId="{AF02EE1F-204C-492B-A0A8-7531902F513C}" destId="{BA1555C6-3DEA-402F-9DE3-AD4B67FDF4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34E72-E5B5-4FA8-A45A-CD056C2677EB}" type="doc">
      <dgm:prSet loTypeId="urn:microsoft.com/office/officeart/2005/8/layout/cycle6" loCatId="relationship" qsTypeId="urn:microsoft.com/office/officeart/2005/8/quickstyle/simple3" qsCatId="simple" csTypeId="urn:microsoft.com/office/officeart/2005/8/colors/accent4_2" csCatId="accent4" phldr="1"/>
      <dgm:spPr/>
      <dgm:t>
        <a:bodyPr/>
        <a:lstStyle/>
        <a:p>
          <a:endParaRPr lang="de-DE"/>
        </a:p>
      </dgm:t>
    </dgm:pt>
    <dgm:pt modelId="{FE9A6F4C-72B4-4784-B3C1-37D83E653078}">
      <dgm:prSet phldrT="[Text]"/>
      <dgm:spPr/>
      <dgm:t>
        <a:bodyPr/>
        <a:lstStyle/>
        <a:p>
          <a:r>
            <a:rPr lang="de-DE" dirty="0" smtClean="0">
              <a:latin typeface="Arial" panose="020B0604020202020204" pitchFamily="34" charset="0"/>
              <a:cs typeface="Arial" panose="020B0604020202020204" pitchFamily="34" charset="0"/>
            </a:rPr>
            <a:t>Professions‘ structure</a:t>
          </a:r>
          <a:endParaRPr lang="de-DE" dirty="0">
            <a:latin typeface="Arial" panose="020B0604020202020204" pitchFamily="34" charset="0"/>
            <a:cs typeface="Arial" panose="020B0604020202020204" pitchFamily="34" charset="0"/>
          </a:endParaRPr>
        </a:p>
      </dgm:t>
    </dgm:pt>
    <dgm:pt modelId="{3B491C98-08AA-4022-A9EB-311BE66C8EB5}" type="parTrans" cxnId="{CBBF1375-978F-4A8D-A3D1-39D8324FAFBB}">
      <dgm:prSet/>
      <dgm:spPr/>
      <dgm:t>
        <a:bodyPr/>
        <a:lstStyle/>
        <a:p>
          <a:endParaRPr lang="de-DE"/>
        </a:p>
      </dgm:t>
    </dgm:pt>
    <dgm:pt modelId="{796088B0-B22E-4616-9B76-77DDCC9EBDC8}" type="sibTrans" cxnId="{CBBF1375-978F-4A8D-A3D1-39D8324FAFBB}">
      <dgm:prSet/>
      <dgm:spPr/>
      <dgm:t>
        <a:bodyPr/>
        <a:lstStyle/>
        <a:p>
          <a:endParaRPr lang="de-DE"/>
        </a:p>
      </dgm:t>
    </dgm:pt>
    <dgm:pt modelId="{228867FF-E2BA-42C5-AC7C-59B989DF51CB}">
      <dgm:prSet phldrT="[Text]"/>
      <dgm:spPr/>
      <dgm:t>
        <a:bodyPr/>
        <a:lstStyle/>
        <a:p>
          <a:r>
            <a:rPr lang="de-DE" dirty="0" smtClean="0">
              <a:latin typeface="Arial" panose="020B0604020202020204" pitchFamily="34" charset="0"/>
              <a:cs typeface="Arial" panose="020B0604020202020204" pitchFamily="34" charset="0"/>
            </a:rPr>
            <a:t>Members‘ background</a:t>
          </a:r>
          <a:endParaRPr lang="de-DE" dirty="0">
            <a:latin typeface="Arial" panose="020B0604020202020204" pitchFamily="34" charset="0"/>
            <a:cs typeface="Arial" panose="020B0604020202020204" pitchFamily="34" charset="0"/>
          </a:endParaRPr>
        </a:p>
      </dgm:t>
    </dgm:pt>
    <dgm:pt modelId="{4B9A24F3-1384-4469-AED8-494C74A00916}" type="parTrans" cxnId="{471A5414-5FA3-41B6-B53A-7F258BD31AF6}">
      <dgm:prSet/>
      <dgm:spPr/>
      <dgm:t>
        <a:bodyPr/>
        <a:lstStyle/>
        <a:p>
          <a:endParaRPr lang="de-DE"/>
        </a:p>
      </dgm:t>
    </dgm:pt>
    <dgm:pt modelId="{C2ED8263-CD79-4B45-8B41-EB9EC74E3086}" type="sibTrans" cxnId="{471A5414-5FA3-41B6-B53A-7F258BD31AF6}">
      <dgm:prSet/>
      <dgm:spPr/>
      <dgm:t>
        <a:bodyPr/>
        <a:lstStyle/>
        <a:p>
          <a:endParaRPr lang="de-DE"/>
        </a:p>
      </dgm:t>
    </dgm:pt>
    <dgm:pt modelId="{6753206F-7BCC-462D-BE9A-ED7E6A6A987A}">
      <dgm:prSet phldrT="[Text]"/>
      <dgm:spPr/>
      <dgm:t>
        <a:bodyPr/>
        <a:lstStyle/>
        <a:p>
          <a:r>
            <a:rPr lang="de-DE" dirty="0" smtClean="0">
              <a:latin typeface="Arial" panose="020B0604020202020204" pitchFamily="34" charset="0"/>
              <a:cs typeface="Arial" panose="020B0604020202020204" pitchFamily="34" charset="0"/>
            </a:rPr>
            <a:t>Participants‘</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language</a:t>
          </a:r>
          <a:endParaRPr lang="de-DE" dirty="0">
            <a:latin typeface="Arial" panose="020B0604020202020204" pitchFamily="34" charset="0"/>
            <a:cs typeface="Arial" panose="020B0604020202020204" pitchFamily="34" charset="0"/>
          </a:endParaRPr>
        </a:p>
      </dgm:t>
    </dgm:pt>
    <dgm:pt modelId="{9631E9BE-019D-4CEE-A7AB-A247E6A43BA2}" type="parTrans" cxnId="{B569D181-DD4F-420F-B8CA-0FCA3E97E610}">
      <dgm:prSet/>
      <dgm:spPr/>
      <dgm:t>
        <a:bodyPr/>
        <a:lstStyle/>
        <a:p>
          <a:endParaRPr lang="de-DE"/>
        </a:p>
      </dgm:t>
    </dgm:pt>
    <dgm:pt modelId="{11AF8795-BEC0-4918-9CFC-54F591759743}" type="sibTrans" cxnId="{B569D181-DD4F-420F-B8CA-0FCA3E97E610}">
      <dgm:prSet/>
      <dgm:spPr/>
      <dgm:t>
        <a:bodyPr/>
        <a:lstStyle/>
        <a:p>
          <a:endParaRPr lang="de-DE"/>
        </a:p>
      </dgm:t>
    </dgm:pt>
    <dgm:pt modelId="{16985C45-2BB3-45F1-9ECE-C95094AB8DE5}">
      <dgm:prSet phldrT="[Text]"/>
      <dgm:spPr/>
      <dgm:t>
        <a:bodyPr/>
        <a:lstStyle/>
        <a:p>
          <a:r>
            <a:rPr lang="de-DE" dirty="0" smtClean="0">
              <a:latin typeface="Arial" panose="020B0604020202020204" pitchFamily="34" charset="0"/>
              <a:cs typeface="Arial" panose="020B0604020202020204" pitchFamily="34" charset="0"/>
            </a:rPr>
            <a:t>FEE‘s resources</a:t>
          </a:r>
          <a:endParaRPr lang="de-DE" dirty="0">
            <a:latin typeface="Arial" panose="020B0604020202020204" pitchFamily="34" charset="0"/>
            <a:cs typeface="Arial" panose="020B0604020202020204" pitchFamily="34" charset="0"/>
          </a:endParaRPr>
        </a:p>
      </dgm:t>
    </dgm:pt>
    <dgm:pt modelId="{CB827DF5-1096-42A2-8292-CCC918CD1056}" type="parTrans" cxnId="{90B9AE01-EE53-4165-8307-E1BF1440A2BE}">
      <dgm:prSet/>
      <dgm:spPr/>
      <dgm:t>
        <a:bodyPr/>
        <a:lstStyle/>
        <a:p>
          <a:endParaRPr lang="de-DE"/>
        </a:p>
      </dgm:t>
    </dgm:pt>
    <dgm:pt modelId="{AA64A73D-8BEB-4B46-A15B-F9972C94ADA3}" type="sibTrans" cxnId="{90B9AE01-EE53-4165-8307-E1BF1440A2BE}">
      <dgm:prSet/>
      <dgm:spPr/>
      <dgm:t>
        <a:bodyPr/>
        <a:lstStyle/>
        <a:p>
          <a:endParaRPr lang="de-DE"/>
        </a:p>
      </dgm:t>
    </dgm:pt>
    <dgm:pt modelId="{64B8E8FA-FB19-48BA-A98F-474EB4AA0BFD}">
      <dgm:prSet phldrT="[Text]"/>
      <dgm:spPr/>
      <dgm:t>
        <a:bodyPr/>
        <a:lstStyle/>
        <a:p>
          <a:r>
            <a:rPr lang="de-DE" dirty="0" smtClean="0">
              <a:latin typeface="Arial" panose="020B0604020202020204" pitchFamily="34" charset="0"/>
              <a:cs typeface="Arial" panose="020B0604020202020204" pitchFamily="34" charset="0"/>
            </a:rPr>
            <a:t>Countries‘ differences</a:t>
          </a:r>
          <a:endParaRPr lang="de-DE" dirty="0">
            <a:latin typeface="Arial" panose="020B0604020202020204" pitchFamily="34" charset="0"/>
            <a:cs typeface="Arial" panose="020B0604020202020204" pitchFamily="34" charset="0"/>
          </a:endParaRPr>
        </a:p>
      </dgm:t>
    </dgm:pt>
    <dgm:pt modelId="{ECBCF5EC-981E-4A7E-8181-29A8E897FA56}" type="parTrans" cxnId="{04FCA3D6-FD1D-44F6-8106-A3C139659C54}">
      <dgm:prSet/>
      <dgm:spPr/>
      <dgm:t>
        <a:bodyPr/>
        <a:lstStyle/>
        <a:p>
          <a:endParaRPr lang="de-DE"/>
        </a:p>
      </dgm:t>
    </dgm:pt>
    <dgm:pt modelId="{B12CC7F0-39A1-4AAE-B3A7-2A66324885DC}" type="sibTrans" cxnId="{04FCA3D6-FD1D-44F6-8106-A3C139659C54}">
      <dgm:prSet/>
      <dgm:spPr/>
      <dgm:t>
        <a:bodyPr/>
        <a:lstStyle/>
        <a:p>
          <a:endParaRPr lang="de-DE"/>
        </a:p>
      </dgm:t>
    </dgm:pt>
    <dgm:pt modelId="{CDD355C9-5909-486B-955C-CED31201072A}" type="pres">
      <dgm:prSet presAssocID="{5CF34E72-E5B5-4FA8-A45A-CD056C2677EB}" presName="cycle" presStyleCnt="0">
        <dgm:presLayoutVars>
          <dgm:dir/>
          <dgm:resizeHandles val="exact"/>
        </dgm:presLayoutVars>
      </dgm:prSet>
      <dgm:spPr/>
      <dgm:t>
        <a:bodyPr/>
        <a:lstStyle/>
        <a:p>
          <a:endParaRPr lang="de-DE"/>
        </a:p>
      </dgm:t>
    </dgm:pt>
    <dgm:pt modelId="{A8B03FDA-FD77-4104-92DC-24A122FAE312}" type="pres">
      <dgm:prSet presAssocID="{FE9A6F4C-72B4-4784-B3C1-37D83E653078}" presName="node" presStyleLbl="node1" presStyleIdx="0" presStyleCnt="5">
        <dgm:presLayoutVars>
          <dgm:bulletEnabled val="1"/>
        </dgm:presLayoutVars>
      </dgm:prSet>
      <dgm:spPr/>
      <dgm:t>
        <a:bodyPr/>
        <a:lstStyle/>
        <a:p>
          <a:endParaRPr lang="de-DE"/>
        </a:p>
      </dgm:t>
    </dgm:pt>
    <dgm:pt modelId="{99E537C6-C297-47FA-A4AC-342CDB0FA67C}" type="pres">
      <dgm:prSet presAssocID="{FE9A6F4C-72B4-4784-B3C1-37D83E653078}" presName="spNode" presStyleCnt="0"/>
      <dgm:spPr/>
    </dgm:pt>
    <dgm:pt modelId="{CBF94C01-20D3-45AC-BD70-0FE1A54C80C6}" type="pres">
      <dgm:prSet presAssocID="{796088B0-B22E-4616-9B76-77DDCC9EBDC8}" presName="sibTrans" presStyleLbl="sibTrans1D1" presStyleIdx="0" presStyleCnt="5"/>
      <dgm:spPr/>
      <dgm:t>
        <a:bodyPr/>
        <a:lstStyle/>
        <a:p>
          <a:endParaRPr lang="de-DE"/>
        </a:p>
      </dgm:t>
    </dgm:pt>
    <dgm:pt modelId="{72473BAF-372B-4FC1-A8D7-2B4274161F26}" type="pres">
      <dgm:prSet presAssocID="{228867FF-E2BA-42C5-AC7C-59B989DF51CB}" presName="node" presStyleLbl="node1" presStyleIdx="1" presStyleCnt="5">
        <dgm:presLayoutVars>
          <dgm:bulletEnabled val="1"/>
        </dgm:presLayoutVars>
      </dgm:prSet>
      <dgm:spPr/>
      <dgm:t>
        <a:bodyPr/>
        <a:lstStyle/>
        <a:p>
          <a:endParaRPr lang="de-DE"/>
        </a:p>
      </dgm:t>
    </dgm:pt>
    <dgm:pt modelId="{5D58A43F-8DA3-4DBC-B32F-8733E507B2EE}" type="pres">
      <dgm:prSet presAssocID="{228867FF-E2BA-42C5-AC7C-59B989DF51CB}" presName="spNode" presStyleCnt="0"/>
      <dgm:spPr/>
    </dgm:pt>
    <dgm:pt modelId="{963C152E-8659-49DD-A894-80E50267B792}" type="pres">
      <dgm:prSet presAssocID="{C2ED8263-CD79-4B45-8B41-EB9EC74E3086}" presName="sibTrans" presStyleLbl="sibTrans1D1" presStyleIdx="1" presStyleCnt="5"/>
      <dgm:spPr/>
      <dgm:t>
        <a:bodyPr/>
        <a:lstStyle/>
        <a:p>
          <a:endParaRPr lang="de-DE"/>
        </a:p>
      </dgm:t>
    </dgm:pt>
    <dgm:pt modelId="{1561BAB2-DBC9-43F7-9AA8-72CA058CE3B7}" type="pres">
      <dgm:prSet presAssocID="{6753206F-7BCC-462D-BE9A-ED7E6A6A987A}" presName="node" presStyleLbl="node1" presStyleIdx="2" presStyleCnt="5">
        <dgm:presLayoutVars>
          <dgm:bulletEnabled val="1"/>
        </dgm:presLayoutVars>
      </dgm:prSet>
      <dgm:spPr/>
      <dgm:t>
        <a:bodyPr/>
        <a:lstStyle/>
        <a:p>
          <a:endParaRPr lang="de-DE"/>
        </a:p>
      </dgm:t>
    </dgm:pt>
    <dgm:pt modelId="{228E97DF-B1AA-4535-A411-C80E47C5DC56}" type="pres">
      <dgm:prSet presAssocID="{6753206F-7BCC-462D-BE9A-ED7E6A6A987A}" presName="spNode" presStyleCnt="0"/>
      <dgm:spPr/>
    </dgm:pt>
    <dgm:pt modelId="{43998F74-7F82-41BF-9659-576483B72AFB}" type="pres">
      <dgm:prSet presAssocID="{11AF8795-BEC0-4918-9CFC-54F591759743}" presName="sibTrans" presStyleLbl="sibTrans1D1" presStyleIdx="2" presStyleCnt="5"/>
      <dgm:spPr/>
      <dgm:t>
        <a:bodyPr/>
        <a:lstStyle/>
        <a:p>
          <a:endParaRPr lang="de-DE"/>
        </a:p>
      </dgm:t>
    </dgm:pt>
    <dgm:pt modelId="{D4E18402-6E0C-4E48-9A83-D48F829CD5FC}" type="pres">
      <dgm:prSet presAssocID="{16985C45-2BB3-45F1-9ECE-C95094AB8DE5}" presName="node" presStyleLbl="node1" presStyleIdx="3" presStyleCnt="5">
        <dgm:presLayoutVars>
          <dgm:bulletEnabled val="1"/>
        </dgm:presLayoutVars>
      </dgm:prSet>
      <dgm:spPr/>
      <dgm:t>
        <a:bodyPr/>
        <a:lstStyle/>
        <a:p>
          <a:endParaRPr lang="de-DE"/>
        </a:p>
      </dgm:t>
    </dgm:pt>
    <dgm:pt modelId="{BE7BC222-C581-4AB4-B44C-C8104DDBD159}" type="pres">
      <dgm:prSet presAssocID="{16985C45-2BB3-45F1-9ECE-C95094AB8DE5}" presName="spNode" presStyleCnt="0"/>
      <dgm:spPr/>
    </dgm:pt>
    <dgm:pt modelId="{4378C595-2855-4039-866C-D83B7471655F}" type="pres">
      <dgm:prSet presAssocID="{AA64A73D-8BEB-4B46-A15B-F9972C94ADA3}" presName="sibTrans" presStyleLbl="sibTrans1D1" presStyleIdx="3" presStyleCnt="5"/>
      <dgm:spPr/>
      <dgm:t>
        <a:bodyPr/>
        <a:lstStyle/>
        <a:p>
          <a:endParaRPr lang="fr-BE"/>
        </a:p>
      </dgm:t>
    </dgm:pt>
    <dgm:pt modelId="{5056DFAE-9258-48D6-9B8A-CAC6FD426447}" type="pres">
      <dgm:prSet presAssocID="{64B8E8FA-FB19-48BA-A98F-474EB4AA0BFD}" presName="node" presStyleLbl="node1" presStyleIdx="4" presStyleCnt="5">
        <dgm:presLayoutVars>
          <dgm:bulletEnabled val="1"/>
        </dgm:presLayoutVars>
      </dgm:prSet>
      <dgm:spPr/>
      <dgm:t>
        <a:bodyPr/>
        <a:lstStyle/>
        <a:p>
          <a:endParaRPr lang="de-DE"/>
        </a:p>
      </dgm:t>
    </dgm:pt>
    <dgm:pt modelId="{FCAE62C2-F96A-44E8-86EF-6BACFA36FA49}" type="pres">
      <dgm:prSet presAssocID="{64B8E8FA-FB19-48BA-A98F-474EB4AA0BFD}" presName="spNode" presStyleCnt="0"/>
      <dgm:spPr/>
    </dgm:pt>
    <dgm:pt modelId="{192B6180-3382-49F8-A3ED-E0EDDE16B89B}" type="pres">
      <dgm:prSet presAssocID="{B12CC7F0-39A1-4AAE-B3A7-2A66324885DC}" presName="sibTrans" presStyleLbl="sibTrans1D1" presStyleIdx="4" presStyleCnt="5"/>
      <dgm:spPr/>
      <dgm:t>
        <a:bodyPr/>
        <a:lstStyle/>
        <a:p>
          <a:endParaRPr lang="fr-BE"/>
        </a:p>
      </dgm:t>
    </dgm:pt>
  </dgm:ptLst>
  <dgm:cxnLst>
    <dgm:cxn modelId="{E3F38A5B-4C88-42AC-9AA3-8B8870EAA96D}" type="presOf" srcId="{16985C45-2BB3-45F1-9ECE-C95094AB8DE5}" destId="{D4E18402-6E0C-4E48-9A83-D48F829CD5FC}" srcOrd="0" destOrd="0" presId="urn:microsoft.com/office/officeart/2005/8/layout/cycle6"/>
    <dgm:cxn modelId="{8A63F452-B997-46DF-A4C6-F758F8F1083A}" type="presOf" srcId="{C2ED8263-CD79-4B45-8B41-EB9EC74E3086}" destId="{963C152E-8659-49DD-A894-80E50267B792}" srcOrd="0" destOrd="0" presId="urn:microsoft.com/office/officeart/2005/8/layout/cycle6"/>
    <dgm:cxn modelId="{04FCA3D6-FD1D-44F6-8106-A3C139659C54}" srcId="{5CF34E72-E5B5-4FA8-A45A-CD056C2677EB}" destId="{64B8E8FA-FB19-48BA-A98F-474EB4AA0BFD}" srcOrd="4" destOrd="0" parTransId="{ECBCF5EC-981E-4A7E-8181-29A8E897FA56}" sibTransId="{B12CC7F0-39A1-4AAE-B3A7-2A66324885DC}"/>
    <dgm:cxn modelId="{C2F41BA4-D34A-404A-A0D0-FEEE519ADAAB}" type="presOf" srcId="{228867FF-E2BA-42C5-AC7C-59B989DF51CB}" destId="{72473BAF-372B-4FC1-A8D7-2B4274161F26}" srcOrd="0" destOrd="0" presId="urn:microsoft.com/office/officeart/2005/8/layout/cycle6"/>
    <dgm:cxn modelId="{DF85E803-FC27-477B-B914-2B20657B2B8C}" type="presOf" srcId="{11AF8795-BEC0-4918-9CFC-54F591759743}" destId="{43998F74-7F82-41BF-9659-576483B72AFB}" srcOrd="0" destOrd="0" presId="urn:microsoft.com/office/officeart/2005/8/layout/cycle6"/>
    <dgm:cxn modelId="{45540BA3-982D-473A-BA5A-17C64F878CAC}" type="presOf" srcId="{64B8E8FA-FB19-48BA-A98F-474EB4AA0BFD}" destId="{5056DFAE-9258-48D6-9B8A-CAC6FD426447}" srcOrd="0" destOrd="0" presId="urn:microsoft.com/office/officeart/2005/8/layout/cycle6"/>
    <dgm:cxn modelId="{0F900175-6CD2-4C9D-A97E-6723C25F6930}" type="presOf" srcId="{AA64A73D-8BEB-4B46-A15B-F9972C94ADA3}" destId="{4378C595-2855-4039-866C-D83B7471655F}" srcOrd="0" destOrd="0" presId="urn:microsoft.com/office/officeart/2005/8/layout/cycle6"/>
    <dgm:cxn modelId="{933659F9-3934-4A57-B4C3-7E415275F001}" type="presOf" srcId="{5CF34E72-E5B5-4FA8-A45A-CD056C2677EB}" destId="{CDD355C9-5909-486B-955C-CED31201072A}" srcOrd="0" destOrd="0" presId="urn:microsoft.com/office/officeart/2005/8/layout/cycle6"/>
    <dgm:cxn modelId="{4AC28159-4964-4BBE-9525-D41A2DE773CC}" type="presOf" srcId="{796088B0-B22E-4616-9B76-77DDCC9EBDC8}" destId="{CBF94C01-20D3-45AC-BD70-0FE1A54C80C6}" srcOrd="0" destOrd="0" presId="urn:microsoft.com/office/officeart/2005/8/layout/cycle6"/>
    <dgm:cxn modelId="{90B9AE01-EE53-4165-8307-E1BF1440A2BE}" srcId="{5CF34E72-E5B5-4FA8-A45A-CD056C2677EB}" destId="{16985C45-2BB3-45F1-9ECE-C95094AB8DE5}" srcOrd="3" destOrd="0" parTransId="{CB827DF5-1096-42A2-8292-CCC918CD1056}" sibTransId="{AA64A73D-8BEB-4B46-A15B-F9972C94ADA3}"/>
    <dgm:cxn modelId="{19AC9681-BD91-48F4-8447-4F0DD5995231}" type="presOf" srcId="{FE9A6F4C-72B4-4784-B3C1-37D83E653078}" destId="{A8B03FDA-FD77-4104-92DC-24A122FAE312}" srcOrd="0" destOrd="0" presId="urn:microsoft.com/office/officeart/2005/8/layout/cycle6"/>
    <dgm:cxn modelId="{0FE4F815-087E-47AE-83F1-5F497D2BA05D}" type="presOf" srcId="{B12CC7F0-39A1-4AAE-B3A7-2A66324885DC}" destId="{192B6180-3382-49F8-A3ED-E0EDDE16B89B}" srcOrd="0" destOrd="0" presId="urn:microsoft.com/office/officeart/2005/8/layout/cycle6"/>
    <dgm:cxn modelId="{B569D181-DD4F-420F-B8CA-0FCA3E97E610}" srcId="{5CF34E72-E5B5-4FA8-A45A-CD056C2677EB}" destId="{6753206F-7BCC-462D-BE9A-ED7E6A6A987A}" srcOrd="2" destOrd="0" parTransId="{9631E9BE-019D-4CEE-A7AB-A247E6A43BA2}" sibTransId="{11AF8795-BEC0-4918-9CFC-54F591759743}"/>
    <dgm:cxn modelId="{ECE8A694-F28E-4849-A26F-60B2D3577FC8}" type="presOf" srcId="{6753206F-7BCC-462D-BE9A-ED7E6A6A987A}" destId="{1561BAB2-DBC9-43F7-9AA8-72CA058CE3B7}" srcOrd="0" destOrd="0" presId="urn:microsoft.com/office/officeart/2005/8/layout/cycle6"/>
    <dgm:cxn modelId="{471A5414-5FA3-41B6-B53A-7F258BD31AF6}" srcId="{5CF34E72-E5B5-4FA8-A45A-CD056C2677EB}" destId="{228867FF-E2BA-42C5-AC7C-59B989DF51CB}" srcOrd="1" destOrd="0" parTransId="{4B9A24F3-1384-4469-AED8-494C74A00916}" sibTransId="{C2ED8263-CD79-4B45-8B41-EB9EC74E3086}"/>
    <dgm:cxn modelId="{CBBF1375-978F-4A8D-A3D1-39D8324FAFBB}" srcId="{5CF34E72-E5B5-4FA8-A45A-CD056C2677EB}" destId="{FE9A6F4C-72B4-4784-B3C1-37D83E653078}" srcOrd="0" destOrd="0" parTransId="{3B491C98-08AA-4022-A9EB-311BE66C8EB5}" sibTransId="{796088B0-B22E-4616-9B76-77DDCC9EBDC8}"/>
    <dgm:cxn modelId="{C736BFDB-A20C-4F01-9170-BF7D90EFAF02}" type="presParOf" srcId="{CDD355C9-5909-486B-955C-CED31201072A}" destId="{A8B03FDA-FD77-4104-92DC-24A122FAE312}" srcOrd="0" destOrd="0" presId="urn:microsoft.com/office/officeart/2005/8/layout/cycle6"/>
    <dgm:cxn modelId="{C57DAD41-0241-4D90-A6C8-EDE8BB61B72D}" type="presParOf" srcId="{CDD355C9-5909-486B-955C-CED31201072A}" destId="{99E537C6-C297-47FA-A4AC-342CDB0FA67C}" srcOrd="1" destOrd="0" presId="urn:microsoft.com/office/officeart/2005/8/layout/cycle6"/>
    <dgm:cxn modelId="{96F4C299-7B6B-4CFE-A9AA-8C76E1B857D0}" type="presParOf" srcId="{CDD355C9-5909-486B-955C-CED31201072A}" destId="{CBF94C01-20D3-45AC-BD70-0FE1A54C80C6}" srcOrd="2" destOrd="0" presId="urn:microsoft.com/office/officeart/2005/8/layout/cycle6"/>
    <dgm:cxn modelId="{227F00DF-8E2A-46D5-98B3-D4CBE31EECAB}" type="presParOf" srcId="{CDD355C9-5909-486B-955C-CED31201072A}" destId="{72473BAF-372B-4FC1-A8D7-2B4274161F26}" srcOrd="3" destOrd="0" presId="urn:microsoft.com/office/officeart/2005/8/layout/cycle6"/>
    <dgm:cxn modelId="{285B87E3-6CC8-463A-8B66-472437F3C8A9}" type="presParOf" srcId="{CDD355C9-5909-486B-955C-CED31201072A}" destId="{5D58A43F-8DA3-4DBC-B32F-8733E507B2EE}" srcOrd="4" destOrd="0" presId="urn:microsoft.com/office/officeart/2005/8/layout/cycle6"/>
    <dgm:cxn modelId="{0B0E7113-39BD-45EC-BC6B-7473869CC07C}" type="presParOf" srcId="{CDD355C9-5909-486B-955C-CED31201072A}" destId="{963C152E-8659-49DD-A894-80E50267B792}" srcOrd="5" destOrd="0" presId="urn:microsoft.com/office/officeart/2005/8/layout/cycle6"/>
    <dgm:cxn modelId="{486C8876-08BC-4663-AAB0-09D9F71178E9}" type="presParOf" srcId="{CDD355C9-5909-486B-955C-CED31201072A}" destId="{1561BAB2-DBC9-43F7-9AA8-72CA058CE3B7}" srcOrd="6" destOrd="0" presId="urn:microsoft.com/office/officeart/2005/8/layout/cycle6"/>
    <dgm:cxn modelId="{90029FDA-F14C-4000-ADA9-B8EBE4744236}" type="presParOf" srcId="{CDD355C9-5909-486B-955C-CED31201072A}" destId="{228E97DF-B1AA-4535-A411-C80E47C5DC56}" srcOrd="7" destOrd="0" presId="urn:microsoft.com/office/officeart/2005/8/layout/cycle6"/>
    <dgm:cxn modelId="{0A3D6A62-2523-41E1-8847-909790FB1303}" type="presParOf" srcId="{CDD355C9-5909-486B-955C-CED31201072A}" destId="{43998F74-7F82-41BF-9659-576483B72AFB}" srcOrd="8" destOrd="0" presId="urn:microsoft.com/office/officeart/2005/8/layout/cycle6"/>
    <dgm:cxn modelId="{067D42A3-EE1B-4570-A8D8-3DEFF3387983}" type="presParOf" srcId="{CDD355C9-5909-486B-955C-CED31201072A}" destId="{D4E18402-6E0C-4E48-9A83-D48F829CD5FC}" srcOrd="9" destOrd="0" presId="urn:microsoft.com/office/officeart/2005/8/layout/cycle6"/>
    <dgm:cxn modelId="{EAEA4A56-4E2A-4BB6-9AFD-03B87189ECFE}" type="presParOf" srcId="{CDD355C9-5909-486B-955C-CED31201072A}" destId="{BE7BC222-C581-4AB4-B44C-C8104DDBD159}" srcOrd="10" destOrd="0" presId="urn:microsoft.com/office/officeart/2005/8/layout/cycle6"/>
    <dgm:cxn modelId="{54DA761A-F43B-459B-AEB4-C0D4F1D2FE2D}" type="presParOf" srcId="{CDD355C9-5909-486B-955C-CED31201072A}" destId="{4378C595-2855-4039-866C-D83B7471655F}" srcOrd="11" destOrd="0" presId="urn:microsoft.com/office/officeart/2005/8/layout/cycle6"/>
    <dgm:cxn modelId="{E5866D1D-AE58-4F33-B259-F5754E044255}" type="presParOf" srcId="{CDD355C9-5909-486B-955C-CED31201072A}" destId="{5056DFAE-9258-48D6-9B8A-CAC6FD426447}" srcOrd="12" destOrd="0" presId="urn:microsoft.com/office/officeart/2005/8/layout/cycle6"/>
    <dgm:cxn modelId="{FB9AE61B-C5F9-499E-AD4F-DB35CFE35849}" type="presParOf" srcId="{CDD355C9-5909-486B-955C-CED31201072A}" destId="{FCAE62C2-F96A-44E8-86EF-6BACFA36FA49}" srcOrd="13" destOrd="0" presId="urn:microsoft.com/office/officeart/2005/8/layout/cycle6"/>
    <dgm:cxn modelId="{B578C5DF-9DB5-4D69-869C-9C1740A10D0D}" type="presParOf" srcId="{CDD355C9-5909-486B-955C-CED31201072A}" destId="{192B6180-3382-49F8-A3ED-E0EDDE16B89B}"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F68EC-81F8-4030-813F-E7554230A6F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de-DE"/>
        </a:p>
      </dgm:t>
    </dgm:pt>
    <dgm:pt modelId="{3DCE78D3-4AB4-48D9-B65E-DE7D0DCBAE87}">
      <dgm:prSet phldrT="[Text]"/>
      <dgm:spPr/>
      <dgm:t>
        <a:bodyPr/>
        <a:lstStyle/>
        <a:p>
          <a:r>
            <a:rPr lang="de-DE" dirty="0" smtClean="0">
              <a:latin typeface="Arial" panose="020B0604020202020204" pitchFamily="34" charset="0"/>
              <a:cs typeface="Arial" panose="020B0604020202020204" pitchFamily="34" charset="0"/>
            </a:rPr>
            <a:t>Accounting and reporting</a:t>
          </a:r>
          <a:endParaRPr lang="de-DE" dirty="0">
            <a:latin typeface="Arial" panose="020B0604020202020204" pitchFamily="34" charset="0"/>
            <a:cs typeface="Arial" panose="020B0604020202020204" pitchFamily="34" charset="0"/>
          </a:endParaRPr>
        </a:p>
      </dgm:t>
    </dgm:pt>
    <dgm:pt modelId="{D459B4FA-8C5A-4BC0-9987-A26A5C25EA3D}" type="parTrans" cxnId="{C4089170-F3A9-42F6-BE1E-F1E48927024E}">
      <dgm:prSet/>
      <dgm:spPr/>
      <dgm:t>
        <a:bodyPr/>
        <a:lstStyle/>
        <a:p>
          <a:endParaRPr lang="de-DE"/>
        </a:p>
      </dgm:t>
    </dgm:pt>
    <dgm:pt modelId="{94CCE423-46ED-4F9D-990B-A84EAA8AA595}" type="sibTrans" cxnId="{C4089170-F3A9-42F6-BE1E-F1E48927024E}">
      <dgm:prSet/>
      <dgm:spPr/>
      <dgm:t>
        <a:bodyPr/>
        <a:lstStyle/>
        <a:p>
          <a:endParaRPr lang="de-DE"/>
        </a:p>
      </dgm:t>
    </dgm:pt>
    <dgm:pt modelId="{67D93B31-0B56-4732-9488-4B7591E979D3}">
      <dgm:prSet phldrT="[Text]"/>
      <dgm:spPr/>
      <dgm:t>
        <a:bodyPr/>
        <a:lstStyle/>
        <a:p>
          <a:r>
            <a:rPr lang="de-DE" dirty="0" smtClean="0">
              <a:latin typeface="Arial" panose="020B0604020202020204" pitchFamily="34" charset="0"/>
              <a:cs typeface="Arial" panose="020B0604020202020204" pitchFamily="34" charset="0"/>
            </a:rPr>
            <a:t>European Standards</a:t>
          </a:r>
          <a:endParaRPr lang="de-DE" dirty="0">
            <a:latin typeface="Arial" panose="020B0604020202020204" pitchFamily="34" charset="0"/>
            <a:cs typeface="Arial" panose="020B0604020202020204" pitchFamily="34" charset="0"/>
          </a:endParaRPr>
        </a:p>
      </dgm:t>
    </dgm:pt>
    <dgm:pt modelId="{AF38C101-4168-48EE-88E7-FABC1E2779F2}" type="parTrans" cxnId="{50EF8C9F-1614-4B65-A886-8A0B9F5416DF}">
      <dgm:prSet/>
      <dgm:spPr/>
      <dgm:t>
        <a:bodyPr/>
        <a:lstStyle/>
        <a:p>
          <a:endParaRPr lang="de-DE"/>
        </a:p>
      </dgm:t>
    </dgm:pt>
    <dgm:pt modelId="{E6275302-CDE1-4BB4-922B-5410397FCEEF}" type="sibTrans" cxnId="{50EF8C9F-1614-4B65-A886-8A0B9F5416DF}">
      <dgm:prSet/>
      <dgm:spPr/>
      <dgm:t>
        <a:bodyPr/>
        <a:lstStyle/>
        <a:p>
          <a:endParaRPr lang="de-DE"/>
        </a:p>
      </dgm:t>
    </dgm:pt>
    <dgm:pt modelId="{1817EBCE-8F0F-417D-997F-EA106939CADF}">
      <dgm:prSet phldrT="[Text]"/>
      <dgm:spPr/>
      <dgm:t>
        <a:bodyPr/>
        <a:lstStyle/>
        <a:p>
          <a:r>
            <a:rPr lang="de-DE" dirty="0" smtClean="0">
              <a:latin typeface="Arial" panose="020B0604020202020204" pitchFamily="34" charset="0"/>
              <a:cs typeface="Arial" panose="020B0604020202020204" pitchFamily="34" charset="0"/>
            </a:rPr>
            <a:t>International Standards</a:t>
          </a:r>
          <a:endParaRPr lang="de-DE" dirty="0">
            <a:latin typeface="Arial" panose="020B0604020202020204" pitchFamily="34" charset="0"/>
            <a:cs typeface="Arial" panose="020B0604020202020204" pitchFamily="34" charset="0"/>
          </a:endParaRPr>
        </a:p>
      </dgm:t>
    </dgm:pt>
    <dgm:pt modelId="{5FA8A3BD-8230-4EA3-A02E-7BBAFDE81E24}" type="parTrans" cxnId="{EE3E9A90-0100-45CF-9A14-15FB51A0062C}">
      <dgm:prSet/>
      <dgm:spPr/>
      <dgm:t>
        <a:bodyPr/>
        <a:lstStyle/>
        <a:p>
          <a:endParaRPr lang="de-DE"/>
        </a:p>
      </dgm:t>
    </dgm:pt>
    <dgm:pt modelId="{28B02703-C1D6-4D58-9042-FE80F88CAC9E}" type="sibTrans" cxnId="{EE3E9A90-0100-45CF-9A14-15FB51A0062C}">
      <dgm:prSet/>
      <dgm:spPr/>
      <dgm:t>
        <a:bodyPr/>
        <a:lstStyle/>
        <a:p>
          <a:endParaRPr lang="de-DE"/>
        </a:p>
      </dgm:t>
    </dgm:pt>
    <dgm:pt modelId="{D69502CB-5C08-4E6D-9EB2-C755DE723143}">
      <dgm:prSet phldrT="[Text]"/>
      <dgm:spPr/>
      <dgm:t>
        <a:bodyPr/>
        <a:lstStyle/>
        <a:p>
          <a:r>
            <a:rPr lang="de-DE" dirty="0" smtClean="0">
              <a:latin typeface="Arial" panose="020B0604020202020204" pitchFamily="34" charset="0"/>
              <a:cs typeface="Arial" panose="020B0604020202020204" pitchFamily="34" charset="0"/>
            </a:rPr>
            <a:t>Assurance</a:t>
          </a:r>
          <a:endParaRPr lang="de-DE" dirty="0">
            <a:latin typeface="Arial" panose="020B0604020202020204" pitchFamily="34" charset="0"/>
            <a:cs typeface="Arial" panose="020B0604020202020204" pitchFamily="34" charset="0"/>
          </a:endParaRPr>
        </a:p>
      </dgm:t>
    </dgm:pt>
    <dgm:pt modelId="{61B68245-0CED-4132-90F6-94013EBE6D10}" type="parTrans" cxnId="{05D335B9-0B2E-41A7-A199-5F63D7F0C2EE}">
      <dgm:prSet/>
      <dgm:spPr/>
      <dgm:t>
        <a:bodyPr/>
        <a:lstStyle/>
        <a:p>
          <a:endParaRPr lang="de-DE"/>
        </a:p>
      </dgm:t>
    </dgm:pt>
    <dgm:pt modelId="{043D0A90-5B8F-4304-90D8-BD5F2AF37656}" type="sibTrans" cxnId="{05D335B9-0B2E-41A7-A199-5F63D7F0C2EE}">
      <dgm:prSet/>
      <dgm:spPr/>
      <dgm:t>
        <a:bodyPr/>
        <a:lstStyle/>
        <a:p>
          <a:endParaRPr lang="de-DE"/>
        </a:p>
      </dgm:t>
    </dgm:pt>
    <dgm:pt modelId="{77AF2022-5E27-4F0F-A0DF-C2E304805C8E}">
      <dgm:prSet phldrT="[Text]"/>
      <dgm:spPr/>
      <dgm:t>
        <a:bodyPr/>
        <a:lstStyle/>
        <a:p>
          <a:r>
            <a:rPr lang="de-DE" dirty="0" smtClean="0">
              <a:latin typeface="Arial" panose="020B0604020202020204" pitchFamily="34" charset="0"/>
              <a:cs typeface="Arial" panose="020B0604020202020204" pitchFamily="34" charset="0"/>
            </a:rPr>
            <a:t>Performance Audit</a:t>
          </a:r>
          <a:endParaRPr lang="de-DE" dirty="0">
            <a:latin typeface="Arial" panose="020B0604020202020204" pitchFamily="34" charset="0"/>
            <a:cs typeface="Arial" panose="020B0604020202020204" pitchFamily="34" charset="0"/>
          </a:endParaRPr>
        </a:p>
      </dgm:t>
    </dgm:pt>
    <dgm:pt modelId="{C395732C-0913-4876-ADF6-257003040BA7}" type="parTrans" cxnId="{BFB69B7A-8E8D-4F31-9BDD-448B24615264}">
      <dgm:prSet/>
      <dgm:spPr/>
      <dgm:t>
        <a:bodyPr/>
        <a:lstStyle/>
        <a:p>
          <a:endParaRPr lang="de-DE"/>
        </a:p>
      </dgm:t>
    </dgm:pt>
    <dgm:pt modelId="{F9EF6B98-78F2-4CF5-BF6E-4BC7CD0AAE47}" type="sibTrans" cxnId="{BFB69B7A-8E8D-4F31-9BDD-448B24615264}">
      <dgm:prSet/>
      <dgm:spPr/>
      <dgm:t>
        <a:bodyPr/>
        <a:lstStyle/>
        <a:p>
          <a:endParaRPr lang="de-DE"/>
        </a:p>
      </dgm:t>
    </dgm:pt>
    <dgm:pt modelId="{C6424205-CB90-4563-82A1-C9FD375A2DC1}">
      <dgm:prSet phldrT="[Text]"/>
      <dgm:spPr/>
      <dgm:t>
        <a:bodyPr/>
        <a:lstStyle/>
        <a:p>
          <a:r>
            <a:rPr lang="de-DE" dirty="0" smtClean="0">
              <a:latin typeface="Arial" panose="020B0604020202020204" pitchFamily="34" charset="0"/>
              <a:cs typeface="Arial" panose="020B0604020202020204" pitchFamily="34" charset="0"/>
            </a:rPr>
            <a:t>Compliance Audit</a:t>
          </a:r>
          <a:endParaRPr lang="de-DE" dirty="0">
            <a:latin typeface="Arial" panose="020B0604020202020204" pitchFamily="34" charset="0"/>
            <a:cs typeface="Arial" panose="020B0604020202020204" pitchFamily="34" charset="0"/>
          </a:endParaRPr>
        </a:p>
      </dgm:t>
    </dgm:pt>
    <dgm:pt modelId="{AD2153D3-F699-45C2-BC7F-E41B3217F0D0}" type="parTrans" cxnId="{475097DD-3F26-4D23-B2EB-B7B8C0328028}">
      <dgm:prSet/>
      <dgm:spPr/>
      <dgm:t>
        <a:bodyPr/>
        <a:lstStyle/>
        <a:p>
          <a:endParaRPr lang="de-DE"/>
        </a:p>
      </dgm:t>
    </dgm:pt>
    <dgm:pt modelId="{FC274F81-45EC-4B8B-B6C0-65DDEEC8FE52}" type="sibTrans" cxnId="{475097DD-3F26-4D23-B2EB-B7B8C0328028}">
      <dgm:prSet/>
      <dgm:spPr/>
      <dgm:t>
        <a:bodyPr/>
        <a:lstStyle/>
        <a:p>
          <a:endParaRPr lang="de-DE"/>
        </a:p>
      </dgm:t>
    </dgm:pt>
    <dgm:pt modelId="{12B3E9AA-3213-49A5-96BE-2FB66C8E0929}">
      <dgm:prSet phldrT="[Text]"/>
      <dgm:spPr/>
      <dgm:t>
        <a:bodyPr/>
        <a:lstStyle/>
        <a:p>
          <a:r>
            <a:rPr lang="de-DE" dirty="0" smtClean="0">
              <a:latin typeface="Arial" panose="020B0604020202020204" pitchFamily="34" charset="0"/>
              <a:cs typeface="Arial" panose="020B0604020202020204" pitchFamily="34" charset="0"/>
            </a:rPr>
            <a:t>Sustainability Audit …</a:t>
          </a:r>
          <a:endParaRPr lang="de-DE" dirty="0">
            <a:latin typeface="Arial" panose="020B0604020202020204" pitchFamily="34" charset="0"/>
            <a:cs typeface="Arial" panose="020B0604020202020204" pitchFamily="34" charset="0"/>
          </a:endParaRPr>
        </a:p>
      </dgm:t>
    </dgm:pt>
    <dgm:pt modelId="{88E08567-CBFC-4B2E-8BD9-5916E5A593AF}" type="parTrans" cxnId="{2043AD15-A654-4D2B-9C9A-EDAA3CE8C098}">
      <dgm:prSet/>
      <dgm:spPr/>
      <dgm:t>
        <a:bodyPr/>
        <a:lstStyle/>
        <a:p>
          <a:endParaRPr lang="de-DE"/>
        </a:p>
      </dgm:t>
    </dgm:pt>
    <dgm:pt modelId="{CBF430B4-42AA-4792-9097-96B84371C2CE}" type="sibTrans" cxnId="{2043AD15-A654-4D2B-9C9A-EDAA3CE8C098}">
      <dgm:prSet/>
      <dgm:spPr/>
      <dgm:t>
        <a:bodyPr/>
        <a:lstStyle/>
        <a:p>
          <a:endParaRPr lang="de-DE"/>
        </a:p>
      </dgm:t>
    </dgm:pt>
    <dgm:pt modelId="{0C2DD342-4A84-468C-A104-C62B81785BB7}" type="pres">
      <dgm:prSet presAssocID="{326F68EC-81F8-4030-813F-E7554230A6FA}" presName="Name0" presStyleCnt="0">
        <dgm:presLayoutVars>
          <dgm:dir/>
          <dgm:animLvl val="lvl"/>
          <dgm:resizeHandles val="exact"/>
        </dgm:presLayoutVars>
      </dgm:prSet>
      <dgm:spPr/>
      <dgm:t>
        <a:bodyPr/>
        <a:lstStyle/>
        <a:p>
          <a:endParaRPr lang="de-DE"/>
        </a:p>
      </dgm:t>
    </dgm:pt>
    <dgm:pt modelId="{46C11349-5DA4-4F9D-8F7D-140A251C675D}" type="pres">
      <dgm:prSet presAssocID="{3DCE78D3-4AB4-48D9-B65E-DE7D0DCBAE87}" presName="composite" presStyleCnt="0"/>
      <dgm:spPr/>
    </dgm:pt>
    <dgm:pt modelId="{23B5913F-1574-4F26-9C6B-5C9624CC02B4}" type="pres">
      <dgm:prSet presAssocID="{3DCE78D3-4AB4-48D9-B65E-DE7D0DCBAE87}" presName="parTx" presStyleLbl="alignNode1" presStyleIdx="0" presStyleCnt="2">
        <dgm:presLayoutVars>
          <dgm:chMax val="0"/>
          <dgm:chPref val="0"/>
          <dgm:bulletEnabled val="1"/>
        </dgm:presLayoutVars>
      </dgm:prSet>
      <dgm:spPr/>
      <dgm:t>
        <a:bodyPr/>
        <a:lstStyle/>
        <a:p>
          <a:endParaRPr lang="de-DE"/>
        </a:p>
      </dgm:t>
    </dgm:pt>
    <dgm:pt modelId="{75F20C96-1A5F-475A-BDEA-C921C027FC57}" type="pres">
      <dgm:prSet presAssocID="{3DCE78D3-4AB4-48D9-B65E-DE7D0DCBAE87}" presName="desTx" presStyleLbl="alignAccFollowNode1" presStyleIdx="0" presStyleCnt="2">
        <dgm:presLayoutVars>
          <dgm:bulletEnabled val="1"/>
        </dgm:presLayoutVars>
      </dgm:prSet>
      <dgm:spPr/>
      <dgm:t>
        <a:bodyPr/>
        <a:lstStyle/>
        <a:p>
          <a:endParaRPr lang="de-DE"/>
        </a:p>
      </dgm:t>
    </dgm:pt>
    <dgm:pt modelId="{73E14F2F-0959-409F-A19A-9516B2C7D609}" type="pres">
      <dgm:prSet presAssocID="{94CCE423-46ED-4F9D-990B-A84EAA8AA595}" presName="space" presStyleCnt="0"/>
      <dgm:spPr/>
    </dgm:pt>
    <dgm:pt modelId="{FFAE01D8-8052-4149-91C4-0DDDEC15C4B6}" type="pres">
      <dgm:prSet presAssocID="{D69502CB-5C08-4E6D-9EB2-C755DE723143}" presName="composite" presStyleCnt="0"/>
      <dgm:spPr/>
    </dgm:pt>
    <dgm:pt modelId="{8C9EF3E3-8A10-49EC-83DB-EE5F23907C97}" type="pres">
      <dgm:prSet presAssocID="{D69502CB-5C08-4E6D-9EB2-C755DE723143}" presName="parTx" presStyleLbl="alignNode1" presStyleIdx="1" presStyleCnt="2">
        <dgm:presLayoutVars>
          <dgm:chMax val="0"/>
          <dgm:chPref val="0"/>
          <dgm:bulletEnabled val="1"/>
        </dgm:presLayoutVars>
      </dgm:prSet>
      <dgm:spPr/>
      <dgm:t>
        <a:bodyPr/>
        <a:lstStyle/>
        <a:p>
          <a:endParaRPr lang="de-DE"/>
        </a:p>
      </dgm:t>
    </dgm:pt>
    <dgm:pt modelId="{9681D44C-9E16-4997-8DE4-71F37FCE8056}" type="pres">
      <dgm:prSet presAssocID="{D69502CB-5C08-4E6D-9EB2-C755DE723143}" presName="desTx" presStyleLbl="alignAccFollowNode1" presStyleIdx="1" presStyleCnt="2">
        <dgm:presLayoutVars>
          <dgm:bulletEnabled val="1"/>
        </dgm:presLayoutVars>
      </dgm:prSet>
      <dgm:spPr/>
      <dgm:t>
        <a:bodyPr/>
        <a:lstStyle/>
        <a:p>
          <a:endParaRPr lang="de-DE"/>
        </a:p>
      </dgm:t>
    </dgm:pt>
  </dgm:ptLst>
  <dgm:cxnLst>
    <dgm:cxn modelId="{022C58BC-784D-4E27-B3EF-F0CF3236A3E5}" type="presOf" srcId="{67D93B31-0B56-4732-9488-4B7591E979D3}" destId="{75F20C96-1A5F-475A-BDEA-C921C027FC57}" srcOrd="0" destOrd="0" presId="urn:microsoft.com/office/officeart/2005/8/layout/hList1"/>
    <dgm:cxn modelId="{BFB69B7A-8E8D-4F31-9BDD-448B24615264}" srcId="{D69502CB-5C08-4E6D-9EB2-C755DE723143}" destId="{77AF2022-5E27-4F0F-A0DF-C2E304805C8E}" srcOrd="0" destOrd="0" parTransId="{C395732C-0913-4876-ADF6-257003040BA7}" sibTransId="{F9EF6B98-78F2-4CF5-BF6E-4BC7CD0AAE47}"/>
    <dgm:cxn modelId="{C4089170-F3A9-42F6-BE1E-F1E48927024E}" srcId="{326F68EC-81F8-4030-813F-E7554230A6FA}" destId="{3DCE78D3-4AB4-48D9-B65E-DE7D0DCBAE87}" srcOrd="0" destOrd="0" parTransId="{D459B4FA-8C5A-4BC0-9987-A26A5C25EA3D}" sibTransId="{94CCE423-46ED-4F9D-990B-A84EAA8AA595}"/>
    <dgm:cxn modelId="{A18469A1-853A-4CF1-A949-5F0FC96F406A}" type="presOf" srcId="{D69502CB-5C08-4E6D-9EB2-C755DE723143}" destId="{8C9EF3E3-8A10-49EC-83DB-EE5F23907C97}" srcOrd="0" destOrd="0" presId="urn:microsoft.com/office/officeart/2005/8/layout/hList1"/>
    <dgm:cxn modelId="{475097DD-3F26-4D23-B2EB-B7B8C0328028}" srcId="{D69502CB-5C08-4E6D-9EB2-C755DE723143}" destId="{C6424205-CB90-4563-82A1-C9FD375A2DC1}" srcOrd="1" destOrd="0" parTransId="{AD2153D3-F699-45C2-BC7F-E41B3217F0D0}" sibTransId="{FC274F81-45EC-4B8B-B6C0-65DDEEC8FE52}"/>
    <dgm:cxn modelId="{62E4278D-2B6F-40A4-860D-10AEB5A0FEFC}" type="presOf" srcId="{C6424205-CB90-4563-82A1-C9FD375A2DC1}" destId="{9681D44C-9E16-4997-8DE4-71F37FCE8056}" srcOrd="0" destOrd="1" presId="urn:microsoft.com/office/officeart/2005/8/layout/hList1"/>
    <dgm:cxn modelId="{1E03C34E-6ABC-404D-B470-B31BBB450593}" type="presOf" srcId="{3DCE78D3-4AB4-48D9-B65E-DE7D0DCBAE87}" destId="{23B5913F-1574-4F26-9C6B-5C9624CC02B4}" srcOrd="0" destOrd="0" presId="urn:microsoft.com/office/officeart/2005/8/layout/hList1"/>
    <dgm:cxn modelId="{50EF8C9F-1614-4B65-A886-8A0B9F5416DF}" srcId="{3DCE78D3-4AB4-48D9-B65E-DE7D0DCBAE87}" destId="{67D93B31-0B56-4732-9488-4B7591E979D3}" srcOrd="0" destOrd="0" parTransId="{AF38C101-4168-48EE-88E7-FABC1E2779F2}" sibTransId="{E6275302-CDE1-4BB4-922B-5410397FCEEF}"/>
    <dgm:cxn modelId="{05D335B9-0B2E-41A7-A199-5F63D7F0C2EE}" srcId="{326F68EC-81F8-4030-813F-E7554230A6FA}" destId="{D69502CB-5C08-4E6D-9EB2-C755DE723143}" srcOrd="1" destOrd="0" parTransId="{61B68245-0CED-4132-90F6-94013EBE6D10}" sibTransId="{043D0A90-5B8F-4304-90D8-BD5F2AF37656}"/>
    <dgm:cxn modelId="{CE6A4306-1645-47EC-9FFF-01499C9AB6F7}" type="presOf" srcId="{1817EBCE-8F0F-417D-997F-EA106939CADF}" destId="{75F20C96-1A5F-475A-BDEA-C921C027FC57}" srcOrd="0" destOrd="1" presId="urn:microsoft.com/office/officeart/2005/8/layout/hList1"/>
    <dgm:cxn modelId="{E013DC1E-3F81-455F-91EF-4601E6E76AA2}" type="presOf" srcId="{12B3E9AA-3213-49A5-96BE-2FB66C8E0929}" destId="{9681D44C-9E16-4997-8DE4-71F37FCE8056}" srcOrd="0" destOrd="2" presId="urn:microsoft.com/office/officeart/2005/8/layout/hList1"/>
    <dgm:cxn modelId="{EE3E9A90-0100-45CF-9A14-15FB51A0062C}" srcId="{3DCE78D3-4AB4-48D9-B65E-DE7D0DCBAE87}" destId="{1817EBCE-8F0F-417D-997F-EA106939CADF}" srcOrd="1" destOrd="0" parTransId="{5FA8A3BD-8230-4EA3-A02E-7BBAFDE81E24}" sibTransId="{28B02703-C1D6-4D58-9042-FE80F88CAC9E}"/>
    <dgm:cxn modelId="{2043AD15-A654-4D2B-9C9A-EDAA3CE8C098}" srcId="{D69502CB-5C08-4E6D-9EB2-C755DE723143}" destId="{12B3E9AA-3213-49A5-96BE-2FB66C8E0929}" srcOrd="2" destOrd="0" parTransId="{88E08567-CBFC-4B2E-8BD9-5916E5A593AF}" sibTransId="{CBF430B4-42AA-4792-9097-96B84371C2CE}"/>
    <dgm:cxn modelId="{8C6B5D33-2405-4232-924E-A0B3C0057FFF}" type="presOf" srcId="{326F68EC-81F8-4030-813F-E7554230A6FA}" destId="{0C2DD342-4A84-468C-A104-C62B81785BB7}" srcOrd="0" destOrd="0" presId="urn:microsoft.com/office/officeart/2005/8/layout/hList1"/>
    <dgm:cxn modelId="{D5E97BC0-C005-471F-BAFF-F6876136BDA4}" type="presOf" srcId="{77AF2022-5E27-4F0F-A0DF-C2E304805C8E}" destId="{9681D44C-9E16-4997-8DE4-71F37FCE8056}" srcOrd="0" destOrd="0" presId="urn:microsoft.com/office/officeart/2005/8/layout/hList1"/>
    <dgm:cxn modelId="{CB574783-C7BF-45D1-92C6-61899CE33A42}" type="presParOf" srcId="{0C2DD342-4A84-468C-A104-C62B81785BB7}" destId="{46C11349-5DA4-4F9D-8F7D-140A251C675D}" srcOrd="0" destOrd="0" presId="urn:microsoft.com/office/officeart/2005/8/layout/hList1"/>
    <dgm:cxn modelId="{988EA3D4-50BA-41D2-A7C5-47B3AADF07E7}" type="presParOf" srcId="{46C11349-5DA4-4F9D-8F7D-140A251C675D}" destId="{23B5913F-1574-4F26-9C6B-5C9624CC02B4}" srcOrd="0" destOrd="0" presId="urn:microsoft.com/office/officeart/2005/8/layout/hList1"/>
    <dgm:cxn modelId="{0F7E6683-B908-4563-80BB-D425D019CA73}" type="presParOf" srcId="{46C11349-5DA4-4F9D-8F7D-140A251C675D}" destId="{75F20C96-1A5F-475A-BDEA-C921C027FC57}" srcOrd="1" destOrd="0" presId="urn:microsoft.com/office/officeart/2005/8/layout/hList1"/>
    <dgm:cxn modelId="{F4353AFE-659F-46C6-A361-B727A587B7E5}" type="presParOf" srcId="{0C2DD342-4A84-468C-A104-C62B81785BB7}" destId="{73E14F2F-0959-409F-A19A-9516B2C7D609}" srcOrd="1" destOrd="0" presId="urn:microsoft.com/office/officeart/2005/8/layout/hList1"/>
    <dgm:cxn modelId="{9252D9B8-6927-4AD4-9567-0FBD62DAC769}" type="presParOf" srcId="{0C2DD342-4A84-468C-A104-C62B81785BB7}" destId="{FFAE01D8-8052-4149-91C4-0DDDEC15C4B6}" srcOrd="2" destOrd="0" presId="urn:microsoft.com/office/officeart/2005/8/layout/hList1"/>
    <dgm:cxn modelId="{C4673492-3588-4888-81A0-64F7FABC4452}" type="presParOf" srcId="{FFAE01D8-8052-4149-91C4-0DDDEC15C4B6}" destId="{8C9EF3E3-8A10-49EC-83DB-EE5F23907C97}" srcOrd="0" destOrd="0" presId="urn:microsoft.com/office/officeart/2005/8/layout/hList1"/>
    <dgm:cxn modelId="{2DD095BC-641F-49A4-9D31-DBD20997B6A4}" type="presParOf" srcId="{FFAE01D8-8052-4149-91C4-0DDDEC15C4B6}" destId="{9681D44C-9E16-4997-8DE4-71F37FCE805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1BF19-D3B8-405D-8409-04A73B8A0A62}">
      <dsp:nvSpPr>
        <dsp:cNvPr id="0" name=""/>
        <dsp:cNvSpPr/>
      </dsp:nvSpPr>
      <dsp:spPr>
        <a:xfrm>
          <a:off x="-5957687" y="-903188"/>
          <a:ext cx="7026076" cy="7026076"/>
        </a:xfrm>
        <a:prstGeom prst="blockArc">
          <a:avLst>
            <a:gd name="adj1" fmla="val 18900000"/>
            <a:gd name="adj2" fmla="val 2700000"/>
            <a:gd name="adj3" fmla="val 307"/>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A39B2-E463-466F-9121-2E130032A47C}">
      <dsp:nvSpPr>
        <dsp:cNvPr id="0" name=""/>
        <dsp:cNvSpPr/>
      </dsp:nvSpPr>
      <dsp:spPr>
        <a:xfrm>
          <a:off x="535512" y="501049"/>
          <a:ext cx="5957092" cy="1291771"/>
        </a:xfrm>
        <a:prstGeom prst="rect">
          <a:avLst/>
        </a:prstGeom>
        <a:solidFill>
          <a:srgbClr val="33339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627" tIns="48260" rIns="48260" bIns="48260" numCol="1" spcCol="1270" anchor="ctr" anchorCtr="0">
          <a:noAutofit/>
        </a:bodyPr>
        <a:lstStyle/>
        <a:p>
          <a:pPr lvl="0" algn="l" defTabSz="844550">
            <a:lnSpc>
              <a:spcPct val="100000"/>
            </a:lnSpc>
            <a:spcBef>
              <a:spcPct val="0"/>
            </a:spcBef>
            <a:spcAft>
              <a:spcPts val="0"/>
            </a:spcAft>
          </a:pPr>
          <a:endParaRPr lang="en-GB" sz="1900" b="0" kern="1200" dirty="0">
            <a:solidFill>
              <a:schemeClr val="bg1"/>
            </a:solidFill>
            <a:latin typeface="Arial" panose="020B0604020202020204" pitchFamily="34" charset="0"/>
            <a:cs typeface="Arial" panose="020B0604020202020204" pitchFamily="34" charset="0"/>
          </a:endParaRPr>
        </a:p>
      </dsp:txBody>
      <dsp:txXfrm>
        <a:off x="535512" y="501049"/>
        <a:ext cx="5957092" cy="1291771"/>
      </dsp:txXfrm>
    </dsp:sp>
    <dsp:sp modelId="{0F5223B5-1DE2-4242-9D50-9AD1F6E76841}">
      <dsp:nvSpPr>
        <dsp:cNvPr id="0" name=""/>
        <dsp:cNvSpPr/>
      </dsp:nvSpPr>
      <dsp:spPr>
        <a:xfrm>
          <a:off x="18907" y="491787"/>
          <a:ext cx="1304925" cy="1304925"/>
        </a:xfrm>
        <a:prstGeom prst="ellipse">
          <a:avLst/>
        </a:prstGeom>
        <a:blipFill rotWithShape="0">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85CF2-BEA9-4760-86C0-4F7DC7A6543D}">
      <dsp:nvSpPr>
        <dsp:cNvPr id="0" name=""/>
        <dsp:cNvSpPr/>
      </dsp:nvSpPr>
      <dsp:spPr>
        <a:xfrm>
          <a:off x="1018700" y="2029883"/>
          <a:ext cx="5506656" cy="1256454"/>
        </a:xfrm>
        <a:prstGeom prst="rect">
          <a:avLst/>
        </a:prstGeom>
        <a:solidFill>
          <a:srgbClr val="F7931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627" tIns="60960" rIns="60960" bIns="60960" numCol="1" spcCol="1270" anchor="ctr" anchorCtr="0">
          <a:noAutofit/>
        </a:bodyPr>
        <a:lstStyle/>
        <a:p>
          <a:pPr lvl="0" algn="l" defTabSz="1066800">
            <a:lnSpc>
              <a:spcPct val="100000"/>
            </a:lnSpc>
            <a:spcBef>
              <a:spcPct val="0"/>
            </a:spcBef>
            <a:spcAft>
              <a:spcPts val="0"/>
            </a:spcAft>
          </a:pPr>
          <a:r>
            <a:rPr lang="fr-BE" sz="2400" b="1" kern="1200" dirty="0" smtClean="0">
              <a:solidFill>
                <a:schemeClr val="bg1"/>
              </a:solidFill>
              <a:latin typeface="Arial" panose="020B0604020202020204" pitchFamily="34" charset="0"/>
              <a:cs typeface="Arial" panose="020B0604020202020204" pitchFamily="34" charset="0"/>
            </a:rPr>
            <a:t>EU &amp; international </a:t>
          </a:r>
          <a:r>
            <a:rPr lang="fr-BE" sz="2400" kern="1200" dirty="0" smtClean="0">
              <a:solidFill>
                <a:schemeClr val="bg1"/>
              </a:solidFill>
              <a:latin typeface="Arial" panose="020B0604020202020204" pitchFamily="34" charset="0"/>
              <a:cs typeface="Arial" panose="020B0604020202020204" pitchFamily="34" charset="0"/>
            </a:rPr>
            <a:t>regulation, public </a:t>
          </a:r>
          <a:r>
            <a:rPr lang="fr-BE" sz="2400" kern="1200" dirty="0" err="1" smtClean="0">
              <a:solidFill>
                <a:schemeClr val="bg1"/>
              </a:solidFill>
              <a:latin typeface="Arial" panose="020B0604020202020204" pitchFamily="34" charset="0"/>
              <a:cs typeface="Arial" panose="020B0604020202020204" pitchFamily="34" charset="0"/>
            </a:rPr>
            <a:t>policy</a:t>
          </a:r>
          <a:r>
            <a:rPr lang="fr-BE" sz="2400" kern="1200" dirty="0" smtClean="0">
              <a:solidFill>
                <a:schemeClr val="bg1"/>
              </a:solidFill>
              <a:latin typeface="Arial" panose="020B0604020202020204" pitchFamily="34" charset="0"/>
              <a:cs typeface="Arial" panose="020B0604020202020204" pitchFamily="34" charset="0"/>
            </a:rPr>
            <a:t>, standard setting etc.</a:t>
          </a:r>
          <a:endParaRPr lang="en-GB" sz="2400" kern="1200" dirty="0"/>
        </a:p>
      </dsp:txBody>
      <dsp:txXfrm>
        <a:off x="1018700" y="2029883"/>
        <a:ext cx="5506656" cy="1256454"/>
      </dsp:txXfrm>
    </dsp:sp>
    <dsp:sp modelId="{51D0C10E-D723-4D7B-9EE3-8397A5ABD8B7}">
      <dsp:nvSpPr>
        <dsp:cNvPr id="0" name=""/>
        <dsp:cNvSpPr/>
      </dsp:nvSpPr>
      <dsp:spPr>
        <a:xfrm>
          <a:off x="394282" y="1957387"/>
          <a:ext cx="1304925" cy="1304925"/>
        </a:xfrm>
        <a:prstGeom prst="ellipse">
          <a:avLst/>
        </a:prstGeom>
        <a:blipFill rotWithShape="0">
          <a:blip xmlns:r="http://schemas.openxmlformats.org/officeDocument/2006/relationships" r:embed="rId2"/>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5F7B1-5B83-44EF-8B04-1C08F2EF50E9}">
      <dsp:nvSpPr>
        <dsp:cNvPr id="0" name=""/>
        <dsp:cNvSpPr/>
      </dsp:nvSpPr>
      <dsp:spPr>
        <a:xfrm>
          <a:off x="552830" y="3521345"/>
          <a:ext cx="6001541" cy="1308829"/>
        </a:xfrm>
        <a:prstGeom prst="rect">
          <a:avLst/>
        </a:prstGeom>
        <a:solidFill>
          <a:srgbClr val="6600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627" tIns="160020" rIns="160020" bIns="160020" numCol="1" spcCol="1270" anchor="ctr" anchorCtr="0">
          <a:noAutofit/>
        </a:bodyPr>
        <a:lstStyle/>
        <a:p>
          <a:pPr lvl="0" algn="l" defTabSz="2800350">
            <a:lnSpc>
              <a:spcPct val="100000"/>
            </a:lnSpc>
            <a:spcBef>
              <a:spcPct val="0"/>
            </a:spcBef>
            <a:spcAft>
              <a:spcPts val="0"/>
            </a:spcAft>
          </a:pPr>
          <a:endParaRPr lang="en-GB" sz="6300" kern="1200" dirty="0"/>
        </a:p>
      </dsp:txBody>
      <dsp:txXfrm>
        <a:off x="552830" y="3521345"/>
        <a:ext cx="6001541" cy="1308829"/>
      </dsp:txXfrm>
    </dsp:sp>
    <dsp:sp modelId="{BA1555C6-3DEA-402F-9DE3-AD4B67FDF4D4}">
      <dsp:nvSpPr>
        <dsp:cNvPr id="0" name=""/>
        <dsp:cNvSpPr/>
      </dsp:nvSpPr>
      <dsp:spPr>
        <a:xfrm>
          <a:off x="14810" y="3523297"/>
          <a:ext cx="1304925" cy="1304925"/>
        </a:xfrm>
        <a:prstGeom prst="ellipse">
          <a:avLst/>
        </a:prstGeom>
        <a:blipFill rotWithShape="0">
          <a:blip xmlns:r="http://schemas.openxmlformats.org/officeDocument/2006/relationships" r:embed="rId3"/>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03FDA-FD77-4104-92DC-24A122FAE312}">
      <dsp:nvSpPr>
        <dsp:cNvPr id="0" name=""/>
        <dsp:cNvSpPr/>
      </dsp:nvSpPr>
      <dsp:spPr>
        <a:xfrm>
          <a:off x="3620988" y="1589"/>
          <a:ext cx="1902023" cy="1236315"/>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latin typeface="Arial" panose="020B0604020202020204" pitchFamily="34" charset="0"/>
              <a:cs typeface="Arial" panose="020B0604020202020204" pitchFamily="34" charset="0"/>
            </a:rPr>
            <a:t>Professions‘ structure</a:t>
          </a:r>
          <a:endParaRPr lang="de-DE" sz="2300" kern="1200" dirty="0">
            <a:latin typeface="Arial" panose="020B0604020202020204" pitchFamily="34" charset="0"/>
            <a:cs typeface="Arial" panose="020B0604020202020204" pitchFamily="34" charset="0"/>
          </a:endParaRPr>
        </a:p>
      </dsp:txBody>
      <dsp:txXfrm>
        <a:off x="3681340" y="61941"/>
        <a:ext cx="1781319" cy="1115611"/>
      </dsp:txXfrm>
    </dsp:sp>
    <dsp:sp modelId="{CBF94C01-20D3-45AC-BD70-0FE1A54C80C6}">
      <dsp:nvSpPr>
        <dsp:cNvPr id="0" name=""/>
        <dsp:cNvSpPr/>
      </dsp:nvSpPr>
      <dsp:spPr>
        <a:xfrm>
          <a:off x="2102826" y="619747"/>
          <a:ext cx="4938346" cy="4938346"/>
        </a:xfrm>
        <a:custGeom>
          <a:avLst/>
          <a:gdLst/>
          <a:ahLst/>
          <a:cxnLst/>
          <a:rect l="0" t="0" r="0" b="0"/>
          <a:pathLst>
            <a:path>
              <a:moveTo>
                <a:pt x="3433240" y="195983"/>
              </a:moveTo>
              <a:arcTo wR="2469173" hR="2469173" stAng="17578918" swAng="196064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473BAF-372B-4FC1-A8D7-2B4274161F26}">
      <dsp:nvSpPr>
        <dsp:cNvPr id="0" name=""/>
        <dsp:cNvSpPr/>
      </dsp:nvSpPr>
      <dsp:spPr>
        <a:xfrm>
          <a:off x="5969311" y="1707746"/>
          <a:ext cx="1902023" cy="1236315"/>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latin typeface="Arial" panose="020B0604020202020204" pitchFamily="34" charset="0"/>
              <a:cs typeface="Arial" panose="020B0604020202020204" pitchFamily="34" charset="0"/>
            </a:rPr>
            <a:t>Members‘ background</a:t>
          </a:r>
          <a:endParaRPr lang="de-DE" sz="2300" kern="1200" dirty="0">
            <a:latin typeface="Arial" panose="020B0604020202020204" pitchFamily="34" charset="0"/>
            <a:cs typeface="Arial" panose="020B0604020202020204" pitchFamily="34" charset="0"/>
          </a:endParaRPr>
        </a:p>
      </dsp:txBody>
      <dsp:txXfrm>
        <a:off x="6029663" y="1768098"/>
        <a:ext cx="1781319" cy="1115611"/>
      </dsp:txXfrm>
    </dsp:sp>
    <dsp:sp modelId="{963C152E-8659-49DD-A894-80E50267B792}">
      <dsp:nvSpPr>
        <dsp:cNvPr id="0" name=""/>
        <dsp:cNvSpPr/>
      </dsp:nvSpPr>
      <dsp:spPr>
        <a:xfrm>
          <a:off x="2102826" y="619747"/>
          <a:ext cx="4938346" cy="4938346"/>
        </a:xfrm>
        <a:custGeom>
          <a:avLst/>
          <a:gdLst/>
          <a:ahLst/>
          <a:cxnLst/>
          <a:rect l="0" t="0" r="0" b="0"/>
          <a:pathLst>
            <a:path>
              <a:moveTo>
                <a:pt x="4934970" y="2340093"/>
              </a:moveTo>
              <a:arcTo wR="2469173" hR="2469173" stAng="21420204" swAng="219561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61BAB2-DBC9-43F7-9AA8-72CA058CE3B7}">
      <dsp:nvSpPr>
        <dsp:cNvPr id="0" name=""/>
        <dsp:cNvSpPr/>
      </dsp:nvSpPr>
      <dsp:spPr>
        <a:xfrm>
          <a:off x="5072331" y="4468365"/>
          <a:ext cx="1902023" cy="1236315"/>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latin typeface="Arial" panose="020B0604020202020204" pitchFamily="34" charset="0"/>
              <a:cs typeface="Arial" panose="020B0604020202020204" pitchFamily="34" charset="0"/>
            </a:rPr>
            <a:t>Participants‘</a:t>
          </a:r>
          <a:br>
            <a:rPr lang="de-DE" sz="2300" kern="1200" dirty="0" smtClean="0">
              <a:latin typeface="Arial" panose="020B0604020202020204" pitchFamily="34" charset="0"/>
              <a:cs typeface="Arial" panose="020B0604020202020204" pitchFamily="34" charset="0"/>
            </a:rPr>
          </a:br>
          <a:r>
            <a:rPr lang="de-DE" sz="2300" kern="1200" dirty="0" smtClean="0">
              <a:latin typeface="Arial" panose="020B0604020202020204" pitchFamily="34" charset="0"/>
              <a:cs typeface="Arial" panose="020B0604020202020204" pitchFamily="34" charset="0"/>
            </a:rPr>
            <a:t>language</a:t>
          </a:r>
          <a:endParaRPr lang="de-DE" sz="2300" kern="1200" dirty="0">
            <a:latin typeface="Arial" panose="020B0604020202020204" pitchFamily="34" charset="0"/>
            <a:cs typeface="Arial" panose="020B0604020202020204" pitchFamily="34" charset="0"/>
          </a:endParaRPr>
        </a:p>
      </dsp:txBody>
      <dsp:txXfrm>
        <a:off x="5132683" y="4528717"/>
        <a:ext cx="1781319" cy="1115611"/>
      </dsp:txXfrm>
    </dsp:sp>
    <dsp:sp modelId="{43998F74-7F82-41BF-9659-576483B72AFB}">
      <dsp:nvSpPr>
        <dsp:cNvPr id="0" name=""/>
        <dsp:cNvSpPr/>
      </dsp:nvSpPr>
      <dsp:spPr>
        <a:xfrm>
          <a:off x="2102826" y="619747"/>
          <a:ext cx="4938346" cy="4938346"/>
        </a:xfrm>
        <a:custGeom>
          <a:avLst/>
          <a:gdLst/>
          <a:ahLst/>
          <a:cxnLst/>
          <a:rect l="0" t="0" r="0" b="0"/>
          <a:pathLst>
            <a:path>
              <a:moveTo>
                <a:pt x="2959701" y="4889131"/>
              </a:moveTo>
              <a:arcTo wR="2469173" hR="2469173" stAng="4712479" swAng="137504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E18402-6E0C-4E48-9A83-D48F829CD5FC}">
      <dsp:nvSpPr>
        <dsp:cNvPr id="0" name=""/>
        <dsp:cNvSpPr/>
      </dsp:nvSpPr>
      <dsp:spPr>
        <a:xfrm>
          <a:off x="2169644" y="4468365"/>
          <a:ext cx="1902023" cy="1236315"/>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latin typeface="Arial" panose="020B0604020202020204" pitchFamily="34" charset="0"/>
              <a:cs typeface="Arial" panose="020B0604020202020204" pitchFamily="34" charset="0"/>
            </a:rPr>
            <a:t>FEE‘s resources</a:t>
          </a:r>
          <a:endParaRPr lang="de-DE" sz="2300" kern="1200" dirty="0">
            <a:latin typeface="Arial" panose="020B0604020202020204" pitchFamily="34" charset="0"/>
            <a:cs typeface="Arial" panose="020B0604020202020204" pitchFamily="34" charset="0"/>
          </a:endParaRPr>
        </a:p>
      </dsp:txBody>
      <dsp:txXfrm>
        <a:off x="2229996" y="4528717"/>
        <a:ext cx="1781319" cy="1115611"/>
      </dsp:txXfrm>
    </dsp:sp>
    <dsp:sp modelId="{4378C595-2855-4039-866C-D83B7471655F}">
      <dsp:nvSpPr>
        <dsp:cNvPr id="0" name=""/>
        <dsp:cNvSpPr/>
      </dsp:nvSpPr>
      <dsp:spPr>
        <a:xfrm>
          <a:off x="2102826" y="619747"/>
          <a:ext cx="4938346" cy="4938346"/>
        </a:xfrm>
        <a:custGeom>
          <a:avLst/>
          <a:gdLst/>
          <a:ahLst/>
          <a:cxnLst/>
          <a:rect l="0" t="0" r="0" b="0"/>
          <a:pathLst>
            <a:path>
              <a:moveTo>
                <a:pt x="412473" y="3835483"/>
              </a:moveTo>
              <a:arcTo wR="2469173" hR="2469173" stAng="8784183" swAng="219561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56DFAE-9258-48D6-9B8A-CAC6FD426447}">
      <dsp:nvSpPr>
        <dsp:cNvPr id="0" name=""/>
        <dsp:cNvSpPr/>
      </dsp:nvSpPr>
      <dsp:spPr>
        <a:xfrm>
          <a:off x="1272665" y="1707746"/>
          <a:ext cx="1902023" cy="1236315"/>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latin typeface="Arial" panose="020B0604020202020204" pitchFamily="34" charset="0"/>
              <a:cs typeface="Arial" panose="020B0604020202020204" pitchFamily="34" charset="0"/>
            </a:rPr>
            <a:t>Countries‘ differences</a:t>
          </a:r>
          <a:endParaRPr lang="de-DE" sz="2300" kern="1200" dirty="0">
            <a:latin typeface="Arial" panose="020B0604020202020204" pitchFamily="34" charset="0"/>
            <a:cs typeface="Arial" panose="020B0604020202020204" pitchFamily="34" charset="0"/>
          </a:endParaRPr>
        </a:p>
      </dsp:txBody>
      <dsp:txXfrm>
        <a:off x="1333017" y="1768098"/>
        <a:ext cx="1781319" cy="1115611"/>
      </dsp:txXfrm>
    </dsp:sp>
    <dsp:sp modelId="{192B6180-3382-49F8-A3ED-E0EDDE16B89B}">
      <dsp:nvSpPr>
        <dsp:cNvPr id="0" name=""/>
        <dsp:cNvSpPr/>
      </dsp:nvSpPr>
      <dsp:spPr>
        <a:xfrm>
          <a:off x="2102826" y="619747"/>
          <a:ext cx="4938346" cy="4938346"/>
        </a:xfrm>
        <a:custGeom>
          <a:avLst/>
          <a:gdLst/>
          <a:ahLst/>
          <a:cxnLst/>
          <a:rect l="0" t="0" r="0" b="0"/>
          <a:pathLst>
            <a:path>
              <a:moveTo>
                <a:pt x="430382" y="1076281"/>
              </a:moveTo>
              <a:arcTo wR="2469173" hR="2469173" stAng="12860442" swAng="196064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F9E4D-063A-4FE8-99E5-98CF29E2167B}" type="datetimeFigureOut">
              <a:rPr lang="en-GB" smtClean="0"/>
              <a:t>19/10/2014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49E9B-DD8E-4492-920E-A6C4480863E6}" type="slidenum">
              <a:rPr lang="en-GB" smtClean="0"/>
              <a:t>‹#›</a:t>
            </a:fld>
            <a:endParaRPr lang="en-GB"/>
          </a:p>
        </p:txBody>
      </p:sp>
    </p:spTree>
    <p:extLst>
      <p:ext uri="{BB962C8B-B14F-4D97-AF65-F5344CB8AC3E}">
        <p14:creationId xmlns:p14="http://schemas.microsoft.com/office/powerpoint/2010/main" val="32336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1</a:t>
            </a:fld>
            <a:endParaRPr lang="en-GB"/>
          </a:p>
        </p:txBody>
      </p:sp>
    </p:spTree>
    <p:extLst>
      <p:ext uri="{BB962C8B-B14F-4D97-AF65-F5344CB8AC3E}">
        <p14:creationId xmlns:p14="http://schemas.microsoft.com/office/powerpoint/2010/main" val="188281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000" kern="1200" baseline="0" dirty="0" smtClean="0">
                <a:solidFill>
                  <a:schemeClr val="tx1"/>
                </a:solidFill>
                <a:latin typeface="Arial" pitchFamily="34" charset="0"/>
                <a:ea typeface="+mn-ea"/>
                <a:cs typeface="Arial" pitchFamily="34" charset="0"/>
              </a:rPr>
              <a:t>EPSAS – which would need to be developed – give rise to a number of </a:t>
            </a:r>
            <a:r>
              <a:rPr lang="en-GB" sz="1000" b="1" kern="1200" baseline="0" dirty="0" smtClean="0">
                <a:solidFill>
                  <a:schemeClr val="tx1"/>
                </a:solidFill>
                <a:latin typeface="Arial" pitchFamily="34" charset="0"/>
                <a:ea typeface="+mn-ea"/>
                <a:cs typeface="Arial" pitchFamily="34" charset="0"/>
              </a:rPr>
              <a:t>concerns</a:t>
            </a:r>
            <a:r>
              <a:rPr lang="en-GB" sz="1000" kern="1200" baseline="0" dirty="0" smtClean="0">
                <a:solidFill>
                  <a:schemeClr val="tx1"/>
                </a:solidFill>
                <a:latin typeface="Arial" pitchFamily="34" charset="0"/>
                <a:ea typeface="+mn-ea"/>
                <a:cs typeface="Arial" pitchFamily="34" charset="0"/>
              </a:rPr>
              <a:t>, for example:</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An isolation of the EU on global financial markets if financial statements are not comparable on international level;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A duplication of work in an area where international standards are already available;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A lack of chances for a timely solution due to the EU legislative process where 28 Member States need to agree;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A risk of making the standard setting process vulnerable to political tinkering. </a:t>
            </a:r>
          </a:p>
          <a:p>
            <a:pPr lvl="0">
              <a:buFont typeface="Arial" pitchFamily="34" charset="0"/>
              <a:buChar char="•"/>
            </a:pPr>
            <a:endParaRPr lang="de-DE" sz="1000" kern="1200" baseline="0" dirty="0" smtClean="0">
              <a:solidFill>
                <a:schemeClr val="tx1"/>
              </a:solidFill>
              <a:latin typeface="Arial" pitchFamily="34" charset="0"/>
              <a:ea typeface="+mn-ea"/>
              <a:cs typeface="Arial" pitchFamily="34" charset="0"/>
            </a:endParaRPr>
          </a:p>
          <a:p>
            <a:r>
              <a:rPr lang="en-GB" sz="1000" kern="1200" baseline="0" dirty="0" smtClean="0">
                <a:solidFill>
                  <a:schemeClr val="tx1"/>
                </a:solidFill>
                <a:latin typeface="Arial" pitchFamily="34" charset="0"/>
                <a:ea typeface="+mn-ea"/>
                <a:cs typeface="Arial" pitchFamily="34" charset="0"/>
              </a:rPr>
              <a:t>However, taking into account that there is an urgent need for a reform of public sector accounting with the objective of greater transparency and accountability and that mandatory accruals accounting and harmonised public sector accounting standards are one of the key instruments which can contribute to achieving it, EPSAS could be acceptable to encourage EU Member States to move towards accrual accounting and increase the quality of their reporting. </a:t>
            </a:r>
          </a:p>
          <a:p>
            <a:endParaRPr lang="de-DE" sz="1000" kern="1200" baseline="0" dirty="0" smtClean="0">
              <a:solidFill>
                <a:schemeClr val="tx1"/>
              </a:solidFill>
              <a:latin typeface="Arial" pitchFamily="34" charset="0"/>
              <a:ea typeface="+mn-ea"/>
              <a:cs typeface="Arial" pitchFamily="34" charset="0"/>
            </a:endParaRPr>
          </a:p>
          <a:p>
            <a:r>
              <a:rPr lang="en-GB" sz="1000" kern="1200" baseline="0" dirty="0" smtClean="0">
                <a:solidFill>
                  <a:schemeClr val="tx1"/>
                </a:solidFill>
                <a:latin typeface="Arial" pitchFamily="34" charset="0"/>
                <a:ea typeface="+mn-ea"/>
                <a:cs typeface="Arial" pitchFamily="34" charset="0"/>
              </a:rPr>
              <a:t>Nevertheless, a number of </a:t>
            </a:r>
            <a:r>
              <a:rPr lang="en-GB" sz="1000" b="1" kern="1200" baseline="0" dirty="0" smtClean="0">
                <a:solidFill>
                  <a:schemeClr val="tx1"/>
                </a:solidFill>
                <a:latin typeface="Arial" pitchFamily="34" charset="0"/>
                <a:ea typeface="+mn-ea"/>
                <a:cs typeface="Arial" pitchFamily="34" charset="0"/>
              </a:rPr>
              <a:t>conditions</a:t>
            </a:r>
            <a:r>
              <a:rPr lang="en-GB" sz="1000" kern="1200" baseline="0" dirty="0" smtClean="0">
                <a:solidFill>
                  <a:schemeClr val="tx1"/>
                </a:solidFill>
                <a:latin typeface="Arial" pitchFamily="34" charset="0"/>
                <a:ea typeface="+mn-ea"/>
                <a:cs typeface="Arial" pitchFamily="34" charset="0"/>
              </a:rPr>
              <a:t> would need to be met:</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The EPSAS governance structure and the standard-setting process would need to be fully transparent and include broad stakeholder participation as well as public consultations;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The governance and the standard-setting process should be independent, protected from any undue inﬂuence, should not fall hostage to national interest and should effectively prevent potential political tinkering;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The solutions that have been chosen should be transparent and sufﬁciently explained;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In order not to fall behind the level of transparency already reached in some Member States and the European Commission itself who are already using internationally accepted standards (IPSAS or IFRS conversion), EPSAS should be as close to IPSAS (IFRS) as possible, any divergences and reasons to diverge should be clearly disclosed, explained and justiﬁed; </a:t>
            </a:r>
            <a:endParaRPr lang="de-DE" sz="1000" kern="1200" baseline="0" dirty="0" smtClean="0">
              <a:solidFill>
                <a:schemeClr val="tx1"/>
              </a:solidFill>
              <a:latin typeface="Arial" pitchFamily="34" charset="0"/>
              <a:ea typeface="+mn-ea"/>
              <a:cs typeface="Arial" pitchFamily="34" charset="0"/>
            </a:endParaRPr>
          </a:p>
          <a:p>
            <a:pPr lvl="0">
              <a:buFont typeface="Arial" pitchFamily="34" charset="0"/>
              <a:buChar char="•"/>
            </a:pPr>
            <a:r>
              <a:rPr lang="en-GB" sz="1000" kern="1200" baseline="0" dirty="0" smtClean="0">
                <a:solidFill>
                  <a:schemeClr val="tx1"/>
                </a:solidFill>
                <a:latin typeface="Arial" pitchFamily="34" charset="0"/>
                <a:ea typeface="+mn-ea"/>
                <a:cs typeface="Arial" pitchFamily="34" charset="0"/>
              </a:rPr>
              <a:t>Once approved, the standards should be consistently applied and all Member States should provide as a minimum the detail and quality of information required by the approved standards. </a:t>
            </a:r>
            <a:endParaRPr lang="de-DE" sz="1000" kern="1200" baseline="0" dirty="0" smtClean="0">
              <a:solidFill>
                <a:schemeClr val="tx1"/>
              </a:solidFill>
              <a:latin typeface="Arial" pitchFamily="34" charset="0"/>
              <a:ea typeface="+mn-ea"/>
              <a:cs typeface="Arial" pitchFamily="34" charset="0"/>
            </a:endParaRPr>
          </a:p>
          <a:p>
            <a:endParaRPr lang="de-DE" sz="1000" baseline="0" dirty="0" smtClean="0">
              <a:latin typeface="Arial" pitchFamily="34" charset="0"/>
              <a:cs typeface="Arial" pitchFamily="34" charset="0"/>
            </a:endParaRPr>
          </a:p>
          <a:p>
            <a:endParaRPr lang="de-DE" sz="1000" baseline="0" dirty="0" smtClean="0">
              <a:latin typeface="Arial" pitchFamily="34" charset="0"/>
              <a:cs typeface="Arial" pitchFamily="34" charset="0"/>
            </a:endParaRPr>
          </a:p>
          <a:p>
            <a:endParaRPr lang="de-DE"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5F0A8C-EC89-4183-8C4B-5FC5C061D7D6}"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itchFamily="34" charset="0"/>
                <a:cs typeface="Arial" pitchFamily="34" charset="0"/>
              </a:rPr>
              <a:t>Series of roundtables:</a:t>
            </a:r>
          </a:p>
          <a:p>
            <a:r>
              <a:rPr lang="en-GB" sz="1000" dirty="0" smtClean="0">
                <a:latin typeface="Arial" pitchFamily="34" charset="0"/>
                <a:cs typeface="Arial" pitchFamily="34" charset="0"/>
              </a:rPr>
              <a:t>All information available on the FEE website: programmes, presentations, summaries, photos, videos (on this occasion:</a:t>
            </a:r>
            <a:r>
              <a:rPr lang="en-GB" sz="1000" baseline="0" dirty="0" smtClean="0">
                <a:latin typeface="Arial" pitchFamily="34" charset="0"/>
                <a:cs typeface="Arial" pitchFamily="34" charset="0"/>
              </a:rPr>
              <a:t> many thanks to Alan and his continued engagement as deptuy chair of the PSG and as fantastic moderator during the roundtables)</a:t>
            </a:r>
            <a:endParaRPr lang="en-GB" sz="1000" dirty="0" smtClean="0">
              <a:latin typeface="Arial" pitchFamily="34" charset="0"/>
              <a:cs typeface="Arial" pitchFamily="34" charset="0"/>
            </a:endParaRP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FEE </a:t>
            </a:r>
            <a:r>
              <a:rPr lang="en-GB" sz="1000" baseline="0" dirty="0" smtClean="0">
                <a:latin typeface="Arial" pitchFamily="34" charset="0"/>
                <a:cs typeface="Arial" pitchFamily="34" charset="0"/>
              </a:rPr>
              <a:t>issues paper on </a:t>
            </a:r>
            <a:r>
              <a:rPr lang="en-GB" sz="1000" dirty="0" smtClean="0">
                <a:latin typeface="Arial" pitchFamily="34" charset="0"/>
                <a:cs typeface="Arial" pitchFamily="34" charset="0"/>
              </a:rPr>
              <a:t>EPSAS</a:t>
            </a:r>
            <a:r>
              <a:rPr lang="en-GB" sz="1000" baseline="0" dirty="0" smtClean="0">
                <a:latin typeface="Arial" pitchFamily="34" charset="0"/>
                <a:cs typeface="Arial" pitchFamily="34" charset="0"/>
              </a:rPr>
              <a:t>: available in hard copies and online </a:t>
            </a:r>
            <a:endParaRPr lang="en-GB" sz="1000" dirty="0" smtClean="0">
              <a:latin typeface="Arial" pitchFamily="34" charset="0"/>
              <a:cs typeface="Arial" pitchFamily="34" charset="0"/>
            </a:endParaRP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Coming soon: FEE briefing paper on public sector accounting standards = factual information about the following topics:</a:t>
            </a:r>
          </a:p>
          <a:p>
            <a:r>
              <a:rPr lang="en-GB" sz="1000" dirty="0" smtClean="0">
                <a:latin typeface="Arial" pitchFamily="34" charset="0"/>
                <a:cs typeface="Arial" pitchFamily="34" charset="0"/>
              </a:rPr>
              <a:t>Why does the European Commission deal with EU Member States’ public sector accounting?</a:t>
            </a:r>
          </a:p>
          <a:p>
            <a:r>
              <a:rPr lang="en-GB" sz="1000" dirty="0" smtClean="0">
                <a:latin typeface="Arial" pitchFamily="34" charset="0"/>
                <a:cs typeface="Arial" pitchFamily="34" charset="0"/>
              </a:rPr>
              <a:t>Why does the European Commission suggest developing European Public Sector Accounting Standards (EPSAS)?</a:t>
            </a:r>
          </a:p>
          <a:p>
            <a:r>
              <a:rPr lang="en-GB" sz="1000" dirty="0" smtClean="0">
                <a:latin typeface="Arial" pitchFamily="34" charset="0"/>
                <a:cs typeface="Arial" pitchFamily="34" charset="0"/>
              </a:rPr>
              <a:t>How did the EPSAS project proceed?</a:t>
            </a:r>
          </a:p>
          <a:p>
            <a:r>
              <a:rPr lang="en-GB" sz="1000" dirty="0" smtClean="0">
                <a:latin typeface="Arial" pitchFamily="34" charset="0"/>
                <a:cs typeface="Arial" pitchFamily="34" charset="0"/>
              </a:rPr>
              <a:t>The FEE position on EPSAS</a:t>
            </a:r>
          </a:p>
          <a:p>
            <a:r>
              <a:rPr lang="en-GB" sz="1000" dirty="0" smtClean="0">
                <a:latin typeface="Arial" pitchFamily="34" charset="0"/>
                <a:cs typeface="Arial" pitchFamily="34" charset="0"/>
              </a:rPr>
              <a:t>What are the next steps in the EPSAS project?</a:t>
            </a:r>
          </a:p>
          <a:p>
            <a:endParaRPr lang="en-GB" sz="10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5F0A8C-EC89-4183-8C4B-5FC5C061D7D6}" type="slidenum">
              <a:rPr lang="en-GB" smtClean="0"/>
              <a:pPr/>
              <a:t>12</a:t>
            </a:fld>
            <a:endParaRPr lang="en-GB"/>
          </a:p>
        </p:txBody>
      </p:sp>
    </p:spTree>
    <p:extLst>
      <p:ext uri="{BB962C8B-B14F-4D97-AF65-F5344CB8AC3E}">
        <p14:creationId xmlns:p14="http://schemas.microsoft.com/office/powerpoint/2010/main" val="286992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13</a:t>
            </a:fld>
            <a:endParaRPr lang="en-GB"/>
          </a:p>
        </p:txBody>
      </p:sp>
    </p:spTree>
    <p:extLst>
      <p:ext uri="{BB962C8B-B14F-4D97-AF65-F5344CB8AC3E}">
        <p14:creationId xmlns:p14="http://schemas.microsoft.com/office/powerpoint/2010/main" val="101793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2</a:t>
            </a:fld>
            <a:endParaRPr lang="en-GB"/>
          </a:p>
        </p:txBody>
      </p:sp>
    </p:spTree>
    <p:extLst>
      <p:ext uri="{BB962C8B-B14F-4D97-AF65-F5344CB8AC3E}">
        <p14:creationId xmlns:p14="http://schemas.microsoft.com/office/powerpoint/2010/main" val="296493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3</a:t>
            </a:fld>
            <a:endParaRPr lang="en-GB"/>
          </a:p>
        </p:txBody>
      </p:sp>
    </p:spTree>
    <p:extLst>
      <p:ext uri="{BB962C8B-B14F-4D97-AF65-F5344CB8AC3E}">
        <p14:creationId xmlns:p14="http://schemas.microsoft.com/office/powerpoint/2010/main" val="210641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4</a:t>
            </a:fld>
            <a:endParaRPr lang="en-GB"/>
          </a:p>
        </p:txBody>
      </p:sp>
    </p:spTree>
    <p:extLst>
      <p:ext uri="{BB962C8B-B14F-4D97-AF65-F5344CB8AC3E}">
        <p14:creationId xmlns:p14="http://schemas.microsoft.com/office/powerpoint/2010/main" val="242755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5</a:t>
            </a:fld>
            <a:endParaRPr lang="en-GB"/>
          </a:p>
        </p:txBody>
      </p:sp>
    </p:spTree>
    <p:extLst>
      <p:ext uri="{BB962C8B-B14F-4D97-AF65-F5344CB8AC3E}">
        <p14:creationId xmlns:p14="http://schemas.microsoft.com/office/powerpoint/2010/main" val="267618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6149E9B-DD8E-4492-920E-A6C4480863E6}" type="slidenum">
              <a:rPr lang="en-GB" smtClean="0"/>
              <a:t>6</a:t>
            </a:fld>
            <a:endParaRPr lang="en-GB"/>
          </a:p>
        </p:txBody>
      </p:sp>
    </p:spTree>
    <p:extLst>
      <p:ext uri="{BB962C8B-B14F-4D97-AF65-F5344CB8AC3E}">
        <p14:creationId xmlns:p14="http://schemas.microsoft.com/office/powerpoint/2010/main" val="302107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000" dirty="0" smtClean="0">
                <a:latin typeface="Arial" pitchFamily="34" charset="0"/>
                <a:cs typeface="Arial" pitchFamily="34" charset="0"/>
              </a:rPr>
              <a:t>We believe</a:t>
            </a:r>
            <a:r>
              <a:rPr lang="de-DE" sz="1000" baseline="0" dirty="0" smtClean="0">
                <a:latin typeface="Arial" pitchFamily="34" charset="0"/>
                <a:cs typeface="Arial" pitchFamily="34" charset="0"/>
              </a:rPr>
              <a:t> that the profession has an important role to play in public sector</a:t>
            </a:r>
          </a:p>
          <a:p>
            <a:r>
              <a:rPr lang="de-DE" sz="1000" baseline="0" dirty="0" smtClean="0">
                <a:latin typeface="Arial" pitchFamily="34" charset="0"/>
                <a:cs typeface="Arial" pitchFamily="34" charset="0"/>
              </a:rPr>
              <a:t>Policy debate etc.</a:t>
            </a:r>
          </a:p>
          <a:p>
            <a:r>
              <a:rPr lang="de-DE" sz="1000" baseline="0" dirty="0" smtClean="0">
                <a:latin typeface="Arial" pitchFamily="34" charset="0"/>
                <a:cs typeface="Arial" pitchFamily="34" charset="0"/>
              </a:rPr>
              <a:t>Once standards or legislation are in place: advice on implementation etc.</a:t>
            </a:r>
          </a:p>
          <a:p>
            <a:r>
              <a:rPr lang="de-DE" sz="1000" baseline="0" dirty="0" smtClean="0">
                <a:latin typeface="Arial" pitchFamily="34" charset="0"/>
                <a:cs typeface="Arial" pitchFamily="34" charset="0"/>
              </a:rPr>
              <a:t>Once standards or legislation are implemented: core expertise of the profession is needed on accounting etc.</a:t>
            </a:r>
            <a:endParaRPr lang="de-DE"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5F0A8C-EC89-4183-8C4B-5FC5C061D7D6}"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000" dirty="0" smtClean="0">
                <a:latin typeface="Arial" pitchFamily="34" charset="0"/>
                <a:cs typeface="Arial" pitchFamily="34" charset="0"/>
              </a:rPr>
              <a:t>In order to deliver on this</a:t>
            </a:r>
            <a:r>
              <a:rPr lang="de-DE" sz="1000" baseline="0" dirty="0" smtClean="0">
                <a:latin typeface="Arial" pitchFamily="34" charset="0"/>
                <a:cs typeface="Arial" pitchFamily="34" charset="0"/>
              </a:rPr>
              <a:t> important area, FEE runs the Public Sector Group</a:t>
            </a:r>
          </a:p>
          <a:p>
            <a:r>
              <a:rPr lang="de-DE" sz="1000" baseline="0" dirty="0" smtClean="0">
                <a:latin typeface="Arial" pitchFamily="34" charset="0"/>
                <a:cs typeface="Arial" pitchFamily="34" charset="0"/>
              </a:rPr>
              <a:t>26 members from 15 countries, we are still expanding, trying to encourage our member bodies to appoint additional representatives</a:t>
            </a:r>
          </a:p>
          <a:p>
            <a:r>
              <a:rPr lang="de-DE" sz="1000" baseline="0" dirty="0" smtClean="0">
                <a:latin typeface="Arial" pitchFamily="34" charset="0"/>
                <a:cs typeface="Arial" pitchFamily="34" charset="0"/>
              </a:rPr>
              <a:t>Priority areas derive from the services that the profession provides</a:t>
            </a:r>
            <a:endParaRPr lang="de-DE"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5F0A8C-EC89-4183-8C4B-5FC5C061D7D6}"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Arial" pitchFamily="34" charset="0"/>
                <a:cs typeface="Arial" pitchFamily="34" charset="0"/>
              </a:rPr>
              <a:t>EC consultations: Suitability of IPSAS (result: EC recommended EPSAS), EPSAS Governance – FEE responses available on the FEE website</a:t>
            </a:r>
          </a:p>
          <a:p>
            <a:pPr marL="0" marR="0" indent="0" algn="l" defTabSz="914400" rtl="0" eaLnBrk="1" fontAlgn="auto" latinLnBrk="0" hangingPunct="1">
              <a:lnSpc>
                <a:spcPct val="100000"/>
              </a:lnSpc>
              <a:spcBef>
                <a:spcPts val="0"/>
              </a:spcBef>
              <a:spcAft>
                <a:spcPts val="0"/>
              </a:spcAft>
              <a:buClrTx/>
              <a:buSzTx/>
              <a:buFontTx/>
              <a:buNone/>
              <a:tabLst/>
              <a:defRPr/>
            </a:pPr>
            <a:r>
              <a:rPr lang="de-DE" altLang="en-US" sz="1000" dirty="0" smtClean="0">
                <a:latin typeface="Arial" pitchFamily="34" charset="0"/>
                <a:cs typeface="Arial" pitchFamily="34" charset="0"/>
              </a:rPr>
              <a:t>EC Conference: Towards implementing EPSAS - </a:t>
            </a:r>
            <a:r>
              <a:rPr lang="de-DE" altLang="en-US" sz="1000" baseline="0" dirty="0" smtClean="0">
                <a:latin typeface="Arial" pitchFamily="34" charset="0"/>
                <a:cs typeface="Arial" pitchFamily="34" charset="0"/>
              </a:rPr>
              <a:t>Speeches of FEE CEO Olivier Boutellis-Taft and of PSG Chair available online</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aseline="0" dirty="0" smtClean="0">
                <a:latin typeface="Arial" pitchFamily="34" charset="0"/>
                <a:cs typeface="Arial" pitchFamily="34" charset="0"/>
              </a:rPr>
              <a:t>EC Task Forces: TMB is active (on behalf of FEE)</a:t>
            </a:r>
          </a:p>
          <a:p>
            <a:r>
              <a:rPr lang="de-DE" sz="1000" dirty="0" smtClean="0">
                <a:latin typeface="Arial" pitchFamily="34" charset="0"/>
                <a:cs typeface="Arial" pitchFamily="34" charset="0"/>
              </a:rPr>
              <a:t>EC plans:</a:t>
            </a:r>
          </a:p>
          <a:p>
            <a:pPr lvl="1"/>
            <a:r>
              <a:rPr lang="de-DE" sz="1000" dirty="0" smtClean="0">
                <a:latin typeface="Arial" pitchFamily="34" charset="0"/>
                <a:cs typeface="Arial" pitchFamily="34" charset="0"/>
              </a:rPr>
              <a:t>EC Communication October 2014</a:t>
            </a:r>
          </a:p>
          <a:p>
            <a:pPr lvl="1"/>
            <a:r>
              <a:rPr lang="de-DE" sz="1000" dirty="0" smtClean="0">
                <a:latin typeface="Arial" pitchFamily="34" charset="0"/>
                <a:cs typeface="Arial" pitchFamily="34" charset="0"/>
              </a:rPr>
              <a:t>EU Framework Regulation 2015, which would (a) define governance and key principles and (b) confer standard-setting powers to EC</a:t>
            </a:r>
          </a:p>
          <a:p>
            <a:pPr lvl="1"/>
            <a:r>
              <a:rPr lang="de-DE" sz="1000" dirty="0" smtClean="0">
                <a:latin typeface="Arial" pitchFamily="34" charset="0"/>
                <a:cs typeface="Arial" pitchFamily="34" charset="0"/>
              </a:rPr>
              <a:t>EC would adopt standards as binding acts (end 2015 – 2020)</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aseline="0" dirty="0" smtClean="0">
                <a:latin typeface="Arial" pitchFamily="34" charset="0"/>
                <a:cs typeface="Arial" pitchFamily="34" charset="0"/>
              </a:rPr>
              <a:t>Input to IPSASB: we analyse and contribute, also available on FEE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latin typeface="Arial" pitchFamily="34" charset="0"/>
              <a:cs typeface="Arial" pitchFamily="34" charset="0"/>
            </a:endParaRPr>
          </a:p>
          <a:p>
            <a:endParaRPr lang="de-DE" dirty="0"/>
          </a:p>
        </p:txBody>
      </p:sp>
      <p:sp>
        <p:nvSpPr>
          <p:cNvPr id="4" name="Slide Number Placeholder 3"/>
          <p:cNvSpPr>
            <a:spLocks noGrp="1"/>
          </p:cNvSpPr>
          <p:nvPr>
            <p:ph type="sldNum" sz="quarter" idx="10"/>
          </p:nvPr>
        </p:nvSpPr>
        <p:spPr/>
        <p:txBody>
          <a:bodyPr/>
          <a:lstStyle/>
          <a:p>
            <a:fld id="{D4E77446-A6F4-44F2-A9B8-6E5E8F432456}"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6408614"/>
            <a:ext cx="9144000" cy="449386"/>
          </a:xfrm>
          <a:prstGeom prst="rect">
            <a:avLst/>
          </a:prstGeom>
          <a:solidFill>
            <a:srgbClr val="2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1629" y="1988840"/>
            <a:ext cx="7848600" cy="1927225"/>
          </a:xfrm>
        </p:spPr>
        <p:txBody>
          <a:bodyPr anchor="b">
            <a:noAutofit/>
          </a:bodyPr>
          <a:lstStyle>
            <a:lvl1pPr>
              <a:defRPr sz="4800" cap="none" baseline="0">
                <a:solidFill>
                  <a:schemeClr val="bg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91629" y="4122440"/>
            <a:ext cx="6400800" cy="1752600"/>
          </a:xfrm>
        </p:spPr>
        <p:txBody>
          <a:bodyPr/>
          <a:lstStyle>
            <a:lvl1pPr marL="0" indent="0" algn="l">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91629" y="4015760"/>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6256" y="6516080"/>
            <a:ext cx="265680" cy="216000"/>
          </a:xfrm>
          <a:prstGeom prst="rect">
            <a:avLst/>
          </a:prstGeom>
          <a:noFill/>
        </p:spPr>
      </p:pic>
      <p:pic>
        <p:nvPicPr>
          <p:cNvPr id="19" name="Picture 2" descr="http://a1.mzstatic.com/us/r30/Purple6/v4/f2/d9/0b/f2d90b5a-2be7-0d8d-94ed-6d0d7bc9d896/mzl.hcndxsj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8904" y="6498501"/>
            <a:ext cx="251999"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MAN\PRO\Templates, Logos, About FEE, MB Maps, etc\FEE Logo 2008\logo 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71" y="404664"/>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userDrawn="1"/>
        </p:nvSpPr>
        <p:spPr>
          <a:xfrm>
            <a:off x="2123728" y="645707"/>
            <a:ext cx="5544616" cy="584775"/>
          </a:xfrm>
          <a:prstGeom prst="rect">
            <a:avLst/>
          </a:prstGeom>
          <a:noFill/>
        </p:spPr>
        <p:txBody>
          <a:bodyPr wrap="square" rtlCol="0" anchor="ctr">
            <a:spAutoFit/>
          </a:bodyPr>
          <a:lstStyle/>
          <a:p>
            <a:r>
              <a:rPr lang="en-GB" sz="1550" b="1" dirty="0" err="1" smtClean="0">
                <a:solidFill>
                  <a:schemeClr val="bg2"/>
                </a:solidFill>
                <a:latin typeface="Univers 55" pitchFamily="34" charset="0"/>
              </a:rPr>
              <a:t>Fédération</a:t>
            </a:r>
            <a:r>
              <a:rPr lang="en-GB" sz="1550" b="1" dirty="0" smtClean="0">
                <a:solidFill>
                  <a:schemeClr val="bg2"/>
                </a:solidFill>
                <a:latin typeface="Univers 55" pitchFamily="34" charset="0"/>
              </a:rPr>
              <a:t> des Experts-</a:t>
            </a:r>
            <a:r>
              <a:rPr lang="en-GB" sz="1550" b="1" dirty="0" err="1" smtClean="0">
                <a:solidFill>
                  <a:schemeClr val="bg2"/>
                </a:solidFill>
                <a:latin typeface="Univers 55" pitchFamily="34" charset="0"/>
              </a:rPr>
              <a:t>comptables</a:t>
            </a:r>
            <a:r>
              <a:rPr lang="en-GB" sz="1550" b="1" dirty="0" smtClean="0">
                <a:solidFill>
                  <a:schemeClr val="bg2"/>
                </a:solidFill>
                <a:latin typeface="Univers 55" pitchFamily="34" charset="0"/>
              </a:rPr>
              <a:t> </a:t>
            </a:r>
            <a:r>
              <a:rPr lang="en-GB" sz="1550" b="1" dirty="0" err="1" smtClean="0">
                <a:solidFill>
                  <a:schemeClr val="bg2"/>
                </a:solidFill>
                <a:latin typeface="Univers 55" pitchFamily="34" charset="0"/>
              </a:rPr>
              <a:t>Européens</a:t>
            </a:r>
            <a:endParaRPr lang="en-GB" sz="1550" b="1" dirty="0" smtClean="0">
              <a:solidFill>
                <a:schemeClr val="bg2"/>
              </a:solidFill>
              <a:latin typeface="Univers 55" pitchFamily="34" charset="0"/>
            </a:endParaRPr>
          </a:p>
          <a:p>
            <a:r>
              <a:rPr lang="en-GB" sz="1550" b="1" dirty="0" smtClean="0">
                <a:solidFill>
                  <a:schemeClr val="bg2"/>
                </a:solidFill>
                <a:latin typeface="Univers 55" pitchFamily="34" charset="0"/>
              </a:rPr>
              <a:t>Federation of European Accountants</a:t>
            </a:r>
            <a:endParaRPr lang="en-GB" sz="1550" b="1" dirty="0">
              <a:solidFill>
                <a:schemeClr val="bg2"/>
              </a:solidFill>
              <a:latin typeface="Univers 55" pitchFamily="34" charset="0"/>
            </a:endParaRPr>
          </a:p>
        </p:txBody>
      </p:sp>
      <p:sp>
        <p:nvSpPr>
          <p:cNvPr id="28" name="Slide Number Placeholder 5"/>
          <p:cNvSpPr>
            <a:spLocks noGrp="1"/>
          </p:cNvSpPr>
          <p:nvPr>
            <p:ph type="sldNum" sz="quarter" idx="4"/>
          </p:nvPr>
        </p:nvSpPr>
        <p:spPr>
          <a:xfrm>
            <a:off x="8172400" y="6408614"/>
            <a:ext cx="576064" cy="449386"/>
          </a:xfrm>
          <a:prstGeom prst="rect">
            <a:avLst/>
          </a:prstGeom>
        </p:spPr>
        <p:txBody>
          <a:bodyPr vert="horz" lIns="91440" tIns="45720" rIns="91440" bIns="45720" rtlCol="0" anchor="ctr"/>
          <a:lstStyle>
            <a:lvl1pPr algn="l">
              <a:defRPr sz="1400" b="1">
                <a:solidFill>
                  <a:srgbClr val="FFFFFF"/>
                </a:solidFill>
              </a:defRPr>
            </a:lvl1pPr>
          </a:lstStyle>
          <a:p>
            <a:pPr algn="r"/>
            <a:fld id="{0DF74D16-A0F2-44D1-AEE1-E7B8F2353DB5}" type="slidenum">
              <a:rPr lang="en-GB" smtClean="0"/>
              <a:pPr algn="r"/>
              <a:t>‹#›</a:t>
            </a:fld>
            <a:endParaRPr lang="en-GB" dirty="0"/>
          </a:p>
        </p:txBody>
      </p:sp>
      <p:pic>
        <p:nvPicPr>
          <p:cNvPr id="29" name="Pictur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7544" y="6426056"/>
            <a:ext cx="432048" cy="432048"/>
          </a:xfrm>
          <a:prstGeom prst="rect">
            <a:avLst/>
          </a:prstGeom>
        </p:spPr>
      </p:pic>
      <p:sp>
        <p:nvSpPr>
          <p:cNvPr id="30" name="TextBox 29"/>
          <p:cNvSpPr txBox="1"/>
          <p:nvPr userDrawn="1"/>
        </p:nvSpPr>
        <p:spPr>
          <a:xfrm>
            <a:off x="988148" y="6491286"/>
            <a:ext cx="1135580" cy="430887"/>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   www.fee.be		</a:t>
            </a:r>
            <a:endParaRPr lang="de-DE" sz="1050" b="1" dirty="0">
              <a:solidFill>
                <a:schemeClr val="bg1"/>
              </a:solidFill>
              <a:latin typeface="Univers 55" pitchFamily="34" charset="0"/>
              <a:cs typeface="Arial" panose="020B0604020202020204" pitchFamily="34" charset="0"/>
            </a:endParaRPr>
          </a:p>
        </p:txBody>
      </p:sp>
      <p:cxnSp>
        <p:nvCxnSpPr>
          <p:cNvPr id="31" name="Straight Connector 30"/>
          <p:cNvCxnSpPr/>
          <p:nvPr userDrawn="1"/>
        </p:nvCxnSpPr>
        <p:spPr>
          <a:xfrm>
            <a:off x="971600" y="6525344"/>
            <a:ext cx="0" cy="216024"/>
          </a:xfrm>
          <a:prstGeom prst="line">
            <a:avLst/>
          </a:prstGeom>
          <a:ln w="19050">
            <a:solidFill>
              <a:srgbClr val="F7931E"/>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userDrawn="1"/>
        </p:nvSpPr>
        <p:spPr>
          <a:xfrm>
            <a:off x="2540903" y="6498501"/>
            <a:ext cx="3425278" cy="253916"/>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 Connect with European Professional Accountants</a:t>
            </a:r>
            <a:endParaRPr lang="de-DE" sz="1050" b="1" dirty="0">
              <a:solidFill>
                <a:schemeClr val="bg1"/>
              </a:solidFill>
              <a:latin typeface="Univers 55" pitchFamily="34" charset="0"/>
              <a:cs typeface="Arial" panose="020B0604020202020204" pitchFamily="34" charset="0"/>
            </a:endParaRPr>
          </a:p>
        </p:txBody>
      </p:sp>
      <p:sp>
        <p:nvSpPr>
          <p:cNvPr id="42" name="TextBox 41"/>
          <p:cNvSpPr txBox="1"/>
          <p:nvPr userDrawn="1"/>
        </p:nvSpPr>
        <p:spPr>
          <a:xfrm>
            <a:off x="6471936" y="6486481"/>
            <a:ext cx="1678537" cy="261610"/>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 </a:t>
            </a:r>
            <a:r>
              <a:rPr lang="de-DE" sz="1050" b="1" dirty="0" smtClean="0">
                <a:solidFill>
                  <a:schemeClr val="tx2"/>
                </a:solidFill>
                <a:latin typeface="Univers 55" pitchFamily="34" charset="0"/>
                <a:cs typeface="Arial" panose="020B0604020202020204" pitchFamily="34" charset="0"/>
              </a:rPr>
              <a:t>@</a:t>
            </a:r>
            <a:r>
              <a:rPr lang="de-DE" sz="1050" b="1" dirty="0" smtClean="0">
                <a:solidFill>
                  <a:schemeClr val="bg1"/>
                </a:solidFill>
                <a:latin typeface="Univers 55" pitchFamily="34" charset="0"/>
                <a:cs typeface="Arial" panose="020B0604020202020204" pitchFamily="34" charset="0"/>
              </a:rPr>
              <a:t>FEE_Brussels</a:t>
            </a:r>
            <a:endParaRPr lang="de-DE" sz="1050" b="1" dirty="0">
              <a:solidFill>
                <a:schemeClr val="bg1"/>
              </a:solidFill>
              <a:latin typeface="Univers 55"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0232" y="332656"/>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8032" y="332656"/>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7931E"/>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45720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3152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00584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28016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50876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lgn="r"/>
            <a:fld id="{0DF74D16-A0F2-44D1-AEE1-E7B8F2353DB5}" type="slidenum">
              <a:rPr lang="en-GB" smtClean="0"/>
              <a:pPr algn="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400"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595040" y="6511275"/>
            <a:ext cx="1368152" cy="261610"/>
          </a:xfrm>
          <a:prstGeom prst="rect">
            <a:avLst/>
          </a:prstGeom>
          <a:noFill/>
        </p:spPr>
        <p:txBody>
          <a:bodyPr wrap="square" rtlCol="0" anchor="ctr">
            <a:spAutoFit/>
          </a:bodyPr>
          <a:lstStyle/>
          <a:p>
            <a:r>
              <a:rPr lang="en-GB" sz="1100" b="1" i="1" dirty="0" smtClean="0">
                <a:solidFill>
                  <a:srgbClr val="F7921E"/>
                </a:solidFill>
                <a:latin typeface="Univers 55" pitchFamily="34" charset="0"/>
              </a:rPr>
              <a:t>@</a:t>
            </a:r>
            <a:r>
              <a:rPr lang="en-GB" sz="1100" b="1" i="1" dirty="0" smtClean="0">
                <a:solidFill>
                  <a:srgbClr val="FFFFFF"/>
                </a:solidFill>
                <a:latin typeface="Univers 55" pitchFamily="34" charset="0"/>
              </a:rPr>
              <a:t>FEE_Brussels</a:t>
            </a:r>
            <a:endParaRPr lang="en-GB" sz="1100" b="1" i="1" dirty="0">
              <a:solidFill>
                <a:srgbClr val="FFFFFF"/>
              </a:solidFill>
              <a:latin typeface="Univers 55" pitchFamily="34" charset="0"/>
            </a:endParaRPr>
          </a:p>
        </p:txBody>
      </p:sp>
      <p:sp>
        <p:nvSpPr>
          <p:cNvPr id="9" name="TextBox 8"/>
          <p:cNvSpPr txBox="1"/>
          <p:nvPr userDrawn="1"/>
        </p:nvSpPr>
        <p:spPr>
          <a:xfrm>
            <a:off x="988148" y="6491286"/>
            <a:ext cx="3384376" cy="261610"/>
          </a:xfrm>
          <a:prstGeom prst="rect">
            <a:avLst/>
          </a:prstGeom>
          <a:noFill/>
        </p:spPr>
        <p:txBody>
          <a:bodyPr wrap="square" rtlCol="0">
            <a:spAutoFit/>
          </a:bodyPr>
          <a:lstStyle/>
          <a:p>
            <a:r>
              <a:rPr lang="de-DE" sz="1100" b="1" dirty="0" smtClean="0">
                <a:solidFill>
                  <a:srgbClr val="FFFFFF"/>
                </a:solidFill>
                <a:latin typeface="Univers 55" pitchFamily="34" charset="0"/>
                <a:cs typeface="Arial" panose="020B0604020202020204" pitchFamily="34" charset="0"/>
              </a:rPr>
              <a:t>Federation of European Accountants</a:t>
            </a:r>
            <a:endParaRPr lang="de-DE" sz="1100" b="1" dirty="0">
              <a:solidFill>
                <a:srgbClr val="FFFFFF"/>
              </a:solidFill>
              <a:latin typeface="Univers 55"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bg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chemeClr val="bg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solidFill>
                  <a:schemeClr val="bg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lgn="r"/>
            <a:fld id="{0DF74D16-A0F2-44D1-AEE1-E7B8F2353DB5}" type="slidenum">
              <a:rPr lang="en-GB" smtClean="0"/>
              <a:pPr algn="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22385"/>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544" y="1089184"/>
            <a:ext cx="8229600" cy="52201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408614"/>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172400" y="6408614"/>
            <a:ext cx="576064" cy="449386"/>
          </a:xfrm>
          <a:prstGeom prst="rect">
            <a:avLst/>
          </a:prstGeom>
        </p:spPr>
        <p:txBody>
          <a:bodyPr vert="horz" lIns="91440" tIns="45720" rIns="91440" bIns="45720" rtlCol="0" anchor="ctr"/>
          <a:lstStyle>
            <a:lvl1pPr algn="l">
              <a:defRPr sz="1400" b="1">
                <a:solidFill>
                  <a:srgbClr val="FFFFFF"/>
                </a:solidFill>
              </a:defRPr>
            </a:lvl1pPr>
          </a:lstStyle>
          <a:p>
            <a:pPr algn="r"/>
            <a:fld id="{0DF74D16-A0F2-44D1-AEE1-E7B8F2353DB5}" type="slidenum">
              <a:rPr lang="en-GB" smtClean="0"/>
              <a:pPr algn="r"/>
              <a:t>‹#›</a:t>
            </a:fld>
            <a:endParaRPr lang="en-GB"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7544" y="6426056"/>
            <a:ext cx="432048" cy="432048"/>
          </a:xfrm>
          <a:prstGeom prst="rect">
            <a:avLst/>
          </a:prstGeom>
        </p:spPr>
      </p:pic>
      <p:sp>
        <p:nvSpPr>
          <p:cNvPr id="13" name="TextBox 12"/>
          <p:cNvSpPr txBox="1"/>
          <p:nvPr/>
        </p:nvSpPr>
        <p:spPr>
          <a:xfrm>
            <a:off x="988148" y="6491286"/>
            <a:ext cx="3384376" cy="261610"/>
          </a:xfrm>
          <a:prstGeom prst="rect">
            <a:avLst/>
          </a:prstGeom>
          <a:noFill/>
        </p:spPr>
        <p:txBody>
          <a:bodyPr wrap="square" rtlCol="0">
            <a:spAutoFit/>
          </a:bodyPr>
          <a:lstStyle/>
          <a:p>
            <a:r>
              <a:rPr lang="de-DE" sz="1100" b="1" dirty="0" smtClean="0">
                <a:solidFill>
                  <a:schemeClr val="bg1"/>
                </a:solidFill>
                <a:latin typeface="Univers 55" pitchFamily="34" charset="0"/>
                <a:cs typeface="Arial" panose="020B0604020202020204" pitchFamily="34" charset="0"/>
              </a:rPr>
              <a:t>Federation of European</a:t>
            </a:r>
            <a:r>
              <a:rPr lang="de-DE" sz="1100" b="1" baseline="0" dirty="0" smtClean="0">
                <a:solidFill>
                  <a:schemeClr val="bg1"/>
                </a:solidFill>
                <a:latin typeface="Univers 55" pitchFamily="34" charset="0"/>
                <a:cs typeface="Arial" panose="020B0604020202020204" pitchFamily="34" charset="0"/>
              </a:rPr>
              <a:t> Accountants</a:t>
            </a:r>
            <a:endParaRPr lang="de-DE" sz="1100" b="1" dirty="0">
              <a:solidFill>
                <a:schemeClr val="bg1"/>
              </a:solidFill>
              <a:latin typeface="Univers 55" pitchFamily="34" charset="0"/>
              <a:cs typeface="Arial" panose="020B0604020202020204" pitchFamily="34" charset="0"/>
            </a:endParaRPr>
          </a:p>
        </p:txBody>
      </p:sp>
      <p:cxnSp>
        <p:nvCxnSpPr>
          <p:cNvPr id="14" name="Straight Connector 13"/>
          <p:cNvCxnSpPr/>
          <p:nvPr/>
        </p:nvCxnSpPr>
        <p:spPr>
          <a:xfrm>
            <a:off x="971600" y="6525344"/>
            <a:ext cx="0" cy="216024"/>
          </a:xfrm>
          <a:prstGeom prst="line">
            <a:avLst/>
          </a:prstGeom>
          <a:ln w="19050">
            <a:solidFill>
              <a:srgbClr val="F7931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3600" kern="1200" spc="-100" baseline="0">
          <a:solidFill>
            <a:schemeClr val="bg2"/>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ct val="20000"/>
        </a:spcBef>
        <a:buClr>
          <a:schemeClr val="tx2"/>
        </a:buClr>
        <a:buSzPct val="85000"/>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tx2"/>
        </a:buClr>
        <a:buSzPct val="85000"/>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tx2"/>
        </a:buClr>
        <a:buSzPct val="90000"/>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tx2"/>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tx2"/>
        </a:buClr>
        <a:buSzPct val="100000"/>
        <a:buFont typeface="Arial" pitchFamily="34" charset="0"/>
        <a:buChar char="•"/>
        <a:defRPr sz="2800" kern="1200" baseline="0">
          <a:solidFill>
            <a:schemeClr val="tx1"/>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en-GB" sz="3600" dirty="0"/>
              <a:t>CIPFA </a:t>
            </a:r>
            <a:r>
              <a:rPr lang="en-GB" sz="3600" dirty="0" smtClean="0"/>
              <a:t>European </a:t>
            </a:r>
            <a:r>
              <a:rPr lang="en-GB" sz="3600" dirty="0"/>
              <a:t>Annual </a:t>
            </a:r>
            <a:r>
              <a:rPr lang="en-GB" sz="3600" dirty="0" smtClean="0"/>
              <a:t>Seminar</a:t>
            </a:r>
            <a:r>
              <a:rPr lang="en-GB" sz="3600" dirty="0"/>
              <a:t/>
            </a:r>
            <a:br>
              <a:rPr lang="en-GB" sz="3600" dirty="0"/>
            </a:br>
            <a:r>
              <a:rPr lang="en-US" sz="3600" dirty="0"/>
              <a:t>Key Challenges and Initiatives for FEE </a:t>
            </a:r>
            <a:endParaRPr lang="en-GB" sz="3600" dirty="0"/>
          </a:p>
        </p:txBody>
      </p:sp>
      <p:sp>
        <p:nvSpPr>
          <p:cNvPr id="3" name="Subtitle 2"/>
          <p:cNvSpPr>
            <a:spLocks noGrp="1"/>
          </p:cNvSpPr>
          <p:nvPr>
            <p:ph type="subTitle" idx="1"/>
          </p:nvPr>
        </p:nvSpPr>
        <p:spPr/>
        <p:txBody>
          <a:bodyPr/>
          <a:lstStyle/>
          <a:p>
            <a:r>
              <a:rPr lang="en-GB" dirty="0"/>
              <a:t>Olivier </a:t>
            </a:r>
            <a:r>
              <a:rPr lang="en-GB" dirty="0" err="1"/>
              <a:t>Boutellis</a:t>
            </a:r>
            <a:r>
              <a:rPr lang="en-GB" dirty="0"/>
              <a:t>-Taft</a:t>
            </a:r>
            <a:endParaRPr lang="en-GB" dirty="0">
              <a:solidFill>
                <a:srgbClr val="FF0000"/>
              </a:solidFill>
            </a:endParaRPr>
          </a:p>
          <a:p>
            <a:r>
              <a:rPr lang="en-GB" dirty="0"/>
              <a:t>14 October 2014</a:t>
            </a:r>
          </a:p>
          <a:p>
            <a:endParaRPr lang="en-GB" dirty="0"/>
          </a:p>
        </p:txBody>
      </p:sp>
      <p:sp>
        <p:nvSpPr>
          <p:cNvPr id="4" name="Slide Number Placeholder 3"/>
          <p:cNvSpPr>
            <a:spLocks noGrp="1"/>
          </p:cNvSpPr>
          <p:nvPr>
            <p:ph type="sldNum" sz="quarter" idx="4"/>
          </p:nvPr>
        </p:nvSpPr>
        <p:spPr>
          <a:xfrm>
            <a:off x="8246368" y="6408614"/>
            <a:ext cx="576064" cy="449386"/>
          </a:xfrm>
        </p:spPr>
        <p:txBody>
          <a:bodyPr/>
          <a:lstStyle/>
          <a:p>
            <a:fld id="{0DF74D16-A0F2-44D1-AEE1-E7B8F2353DB5}" type="slidenum">
              <a:rPr lang="en-GB" smtClean="0"/>
              <a:pPr/>
              <a:t>1</a:t>
            </a:fld>
            <a:endParaRPr lang="en-GB" dirty="0"/>
          </a:p>
        </p:txBody>
      </p:sp>
    </p:spTree>
    <p:extLst>
      <p:ext uri="{BB962C8B-B14F-4D97-AF65-F5344CB8AC3E}">
        <p14:creationId xmlns:p14="http://schemas.microsoft.com/office/powerpoint/2010/main" val="76751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90600"/>
          </a:xfrm>
        </p:spPr>
        <p:txBody>
          <a:bodyPr/>
          <a:lstStyle/>
          <a:p>
            <a:r>
              <a:rPr lang="en-US" altLang="en-US" dirty="0" smtClean="0">
                <a:solidFill>
                  <a:srgbClr val="006600"/>
                </a:solidFill>
              </a:rPr>
              <a:t>E</a:t>
            </a:r>
            <a:r>
              <a:rPr lang="en-US" altLang="en-US" dirty="0" smtClean="0"/>
              <a:t>PSAS and </a:t>
            </a:r>
            <a:r>
              <a:rPr lang="en-US" altLang="en-US" dirty="0" smtClean="0">
                <a:solidFill>
                  <a:srgbClr val="7030A0"/>
                </a:solidFill>
              </a:rPr>
              <a:t>I</a:t>
            </a:r>
            <a:r>
              <a:rPr lang="en-US" altLang="en-US" dirty="0" smtClean="0"/>
              <a:t>PSAS</a:t>
            </a:r>
            <a:endParaRPr lang="en-GB" dirty="0"/>
          </a:p>
        </p:txBody>
      </p:sp>
      <p:sp>
        <p:nvSpPr>
          <p:cNvPr id="3" name="Content Placeholder 2"/>
          <p:cNvSpPr>
            <a:spLocks noGrp="1"/>
          </p:cNvSpPr>
          <p:nvPr>
            <p:ph idx="1"/>
          </p:nvPr>
        </p:nvSpPr>
        <p:spPr>
          <a:xfrm>
            <a:off x="182486" y="1029888"/>
            <a:ext cx="8928992" cy="4320480"/>
          </a:xfrm>
        </p:spPr>
        <p:txBody>
          <a:bodyPr>
            <a:normAutofit/>
          </a:bodyPr>
          <a:lstStyle/>
          <a:p>
            <a:endParaRPr lang="de-DE" sz="3000" dirty="0" smtClean="0"/>
          </a:p>
          <a:p>
            <a:r>
              <a:rPr lang="de-DE" sz="3000" dirty="0" smtClean="0"/>
              <a:t>EC consultations, </a:t>
            </a:r>
            <a:r>
              <a:rPr lang="de-DE" altLang="en-US" sz="3000" dirty="0" smtClean="0"/>
              <a:t>Conference, </a:t>
            </a:r>
            <a:r>
              <a:rPr lang="de-DE" sz="3000" dirty="0" smtClean="0"/>
              <a:t>Task Forces</a:t>
            </a:r>
          </a:p>
          <a:p>
            <a:r>
              <a:rPr lang="de-DE" sz="3000" dirty="0" smtClean="0"/>
              <a:t>IPSASB consultations, joint meeting</a:t>
            </a:r>
          </a:p>
          <a:p>
            <a:pPr>
              <a:lnSpc>
                <a:spcPts val="3600"/>
              </a:lnSpc>
            </a:pPr>
            <a:r>
              <a:rPr lang="de-DE" sz="3000" dirty="0" smtClean="0"/>
              <a:t>EC plans: Communication, Framework Regulation, Standards</a:t>
            </a:r>
          </a:p>
        </p:txBody>
      </p:sp>
      <p:sp>
        <p:nvSpPr>
          <p:cNvPr id="4" name="Slide Number Placeholder 3"/>
          <p:cNvSpPr>
            <a:spLocks noGrp="1"/>
          </p:cNvSpPr>
          <p:nvPr>
            <p:ph type="sldNum" sz="quarter" idx="12"/>
          </p:nvPr>
        </p:nvSpPr>
        <p:spPr/>
        <p:txBody>
          <a:bodyPr/>
          <a:lstStyle/>
          <a:p>
            <a:fld id="{5EB7B9F7-688B-4D22-8AA5-4F9577669134}" type="slidenum">
              <a:rPr lang="en-GB" smtClean="0"/>
              <a:pPr/>
              <a:t>10</a:t>
            </a:fld>
            <a:endParaRPr lang="en-GB"/>
          </a:p>
        </p:txBody>
      </p:sp>
    </p:spTree>
    <p:extLst>
      <p:ext uri="{BB962C8B-B14F-4D97-AF65-F5344CB8AC3E}">
        <p14:creationId xmlns:p14="http://schemas.microsoft.com/office/powerpoint/2010/main" val="2717979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44" y="332656"/>
            <a:ext cx="8229600" cy="990600"/>
          </a:xfrm>
        </p:spPr>
        <p:txBody>
          <a:bodyPr>
            <a:noAutofit/>
          </a:bodyPr>
          <a:lstStyle/>
          <a:p>
            <a:r>
              <a:rPr lang="de-DE" dirty="0" smtClean="0"/>
              <a:t>FEE‘s further initiatives in the </a:t>
            </a:r>
            <a:br>
              <a:rPr lang="de-DE" dirty="0" smtClean="0"/>
            </a:br>
            <a:r>
              <a:rPr lang="de-DE" dirty="0" smtClean="0"/>
              <a:t>EPSAS debate</a:t>
            </a:r>
            <a:endParaRPr lang="de-DE" dirty="0"/>
          </a:p>
        </p:txBody>
      </p:sp>
      <p:sp>
        <p:nvSpPr>
          <p:cNvPr id="3" name="Content Placeholder 2"/>
          <p:cNvSpPr>
            <a:spLocks noGrp="1"/>
          </p:cNvSpPr>
          <p:nvPr>
            <p:ph idx="1"/>
          </p:nvPr>
        </p:nvSpPr>
        <p:spPr>
          <a:xfrm>
            <a:off x="371330" y="1916832"/>
            <a:ext cx="8229600" cy="5220135"/>
          </a:xfrm>
        </p:spPr>
        <p:txBody>
          <a:bodyPr>
            <a:noAutofit/>
          </a:bodyPr>
          <a:lstStyle/>
          <a:p>
            <a:pPr>
              <a:lnSpc>
                <a:spcPts val="3360"/>
              </a:lnSpc>
              <a:spcBef>
                <a:spcPts val="600"/>
              </a:spcBef>
              <a:spcAft>
                <a:spcPts val="600"/>
              </a:spcAft>
            </a:pPr>
            <a:r>
              <a:rPr lang="en-GB" dirty="0" smtClean="0"/>
              <a:t>Series </a:t>
            </a:r>
            <a:r>
              <a:rPr lang="en-GB" dirty="0"/>
              <a:t>of </a:t>
            </a:r>
            <a:r>
              <a:rPr lang="en-GB" dirty="0" smtClean="0"/>
              <a:t>roundtables </a:t>
            </a:r>
            <a:r>
              <a:rPr lang="en-GB" dirty="0"/>
              <a:t>on public sector </a:t>
            </a:r>
            <a:r>
              <a:rPr lang="en-GB" dirty="0" smtClean="0"/>
              <a:t>accounting in 2014 </a:t>
            </a:r>
          </a:p>
          <a:p>
            <a:pPr>
              <a:lnSpc>
                <a:spcPts val="3360"/>
              </a:lnSpc>
              <a:spcBef>
                <a:spcPts val="600"/>
              </a:spcBef>
              <a:spcAft>
                <a:spcPts val="600"/>
              </a:spcAft>
            </a:pPr>
            <a:r>
              <a:rPr lang="en-GB" dirty="0"/>
              <a:t>FEE issues EPSAS paper </a:t>
            </a:r>
            <a:endParaRPr lang="en-GB" dirty="0" smtClean="0"/>
          </a:p>
          <a:p>
            <a:pPr>
              <a:lnSpc>
                <a:spcPts val="3360"/>
              </a:lnSpc>
              <a:spcBef>
                <a:spcPts val="600"/>
              </a:spcBef>
              <a:spcAft>
                <a:spcPts val="600"/>
              </a:spcAft>
            </a:pPr>
            <a:r>
              <a:rPr lang="en-GB" dirty="0" smtClean="0"/>
              <a:t>International standards are the preferred solution</a:t>
            </a:r>
          </a:p>
          <a:p>
            <a:pPr>
              <a:lnSpc>
                <a:spcPts val="3360"/>
              </a:lnSpc>
              <a:spcBef>
                <a:spcPts val="600"/>
              </a:spcBef>
              <a:spcAft>
                <a:spcPts val="600"/>
              </a:spcAft>
            </a:pPr>
            <a:r>
              <a:rPr lang="en-GB" dirty="0" smtClean="0"/>
              <a:t>EPSAS could be acceptable if a list of conditions is met</a:t>
            </a:r>
            <a:endParaRPr lang="de-DE" dirty="0"/>
          </a:p>
        </p:txBody>
      </p:sp>
      <p:sp>
        <p:nvSpPr>
          <p:cNvPr id="4" name="Slide Number Placeholder 3"/>
          <p:cNvSpPr>
            <a:spLocks noGrp="1"/>
          </p:cNvSpPr>
          <p:nvPr>
            <p:ph type="sldNum" sz="quarter" idx="12"/>
          </p:nvPr>
        </p:nvSpPr>
        <p:spPr/>
        <p:txBody>
          <a:bodyPr/>
          <a:lstStyle/>
          <a:p>
            <a:fld id="{5EB7B9F7-688B-4D22-8AA5-4F9577669134}" type="slidenum">
              <a:rPr lang="en-GB" smtClean="0"/>
              <a:pPr/>
              <a:t>11</a:t>
            </a:fld>
            <a:endParaRPr lang="en-GB"/>
          </a:p>
        </p:txBody>
      </p:sp>
    </p:spTree>
    <p:extLst>
      <p:ext uri="{BB962C8B-B14F-4D97-AF65-F5344CB8AC3E}">
        <p14:creationId xmlns:p14="http://schemas.microsoft.com/office/powerpoint/2010/main" val="6593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7B9F7-688B-4D22-8AA5-4F9577669134}" type="slidenum">
              <a:rPr lang="en-GB" smtClean="0"/>
              <a:pPr/>
              <a:t>12</a:t>
            </a:fld>
            <a:endParaRPr lang="en-GB"/>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30" t="10000" r="30520" b="5220"/>
          <a:stretch/>
        </p:blipFill>
        <p:spPr bwMode="auto">
          <a:xfrm rot="21314614">
            <a:off x="259318" y="208356"/>
            <a:ext cx="4893373" cy="6457885"/>
          </a:xfrm>
          <a:prstGeom prst="rect">
            <a:avLst/>
          </a:prstGeom>
          <a:noFill/>
          <a:ln w="25400">
            <a:solidFill>
              <a:srgbClr val="24408F"/>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44" t="9975" r="30043" b="5107"/>
          <a:stretch/>
        </p:blipFill>
        <p:spPr bwMode="auto">
          <a:xfrm rot="173474">
            <a:off x="4267410" y="375967"/>
            <a:ext cx="4726100" cy="6086344"/>
          </a:xfrm>
          <a:prstGeom prst="rect">
            <a:avLst/>
          </a:prstGeom>
          <a:noFill/>
          <a:ln w="25400">
            <a:solidFill>
              <a:srgbClr val="24408F"/>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187624" y="5949280"/>
            <a:ext cx="7956376" cy="908720"/>
          </a:xfrm>
          <a:prstGeom prst="rect">
            <a:avLst/>
          </a:prstGeom>
          <a:solidFill>
            <a:srgbClr val="C5D3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24408F"/>
                </a:solidFill>
                <a:effectLst/>
                <a:uLnTx/>
                <a:uFillTx/>
                <a:latin typeface="Arial" panose="020B0604020202020204" pitchFamily="34" charset="0"/>
                <a:ea typeface="+mj-ea"/>
                <a:cs typeface="Arial" panose="020B0604020202020204" pitchFamily="34" charset="0"/>
              </a:rPr>
              <a:t>Coming soon: FEE Briefing Paper on Public Sector Accounting Standards</a:t>
            </a:r>
            <a:endParaRPr kumimoji="0" lang="en-GB" sz="2400" b="1" i="0" u="none" strike="noStrike" kern="1200" cap="none" spc="0" normalizeH="0" baseline="0" noProof="0" dirty="0">
              <a:ln>
                <a:noFill/>
              </a:ln>
              <a:solidFill>
                <a:srgbClr val="24408F"/>
              </a:solidFill>
              <a:effectLst/>
              <a:uLnTx/>
              <a:uFillTx/>
              <a:latin typeface="Arial" panose="020B0604020202020204" pitchFamily="34" charset="0"/>
              <a:ea typeface="+mj-ea"/>
              <a:cs typeface="Arial" panose="020B0604020202020204" pitchFamily="34" charset="0"/>
            </a:endParaRPr>
          </a:p>
        </p:txBody>
      </p:sp>
      <p:pic>
        <p:nvPicPr>
          <p:cNvPr id="7" name="Picture 6" descr="20140401-1569-veldemanphoto.jpg"/>
          <p:cNvPicPr>
            <a:picLocks noGrp="1" noChangeAspect="1"/>
          </p:cNvPicPr>
          <p:nvPr isPhoto="1"/>
        </p:nvPicPr>
        <p:blipFill>
          <a:blip r:embed="rId5" cstate="print">
            <a:lum/>
          </a:blip>
          <a:stretch>
            <a:fillRect/>
          </a:stretch>
        </p:blipFill>
        <p:spPr>
          <a:xfrm>
            <a:off x="0" y="1844824"/>
            <a:ext cx="3707904" cy="2656044"/>
          </a:xfrm>
          <a:prstGeom prst="rect">
            <a:avLst/>
          </a:prstGeom>
          <a:noFill/>
          <a:ln>
            <a:noFill/>
          </a:ln>
        </p:spPr>
      </p:pic>
      <p:pic>
        <p:nvPicPr>
          <p:cNvPr id="8" name="Picture 7" descr="20140401-1764-veldemanphoto.jpg"/>
          <p:cNvPicPr>
            <a:picLocks noGrp="1" noChangeAspect="1"/>
          </p:cNvPicPr>
          <p:nvPr isPhoto="1"/>
        </p:nvPicPr>
        <p:blipFill>
          <a:blip r:embed="rId6" cstate="print">
            <a:lum/>
          </a:blip>
          <a:stretch>
            <a:fillRect/>
          </a:stretch>
        </p:blipFill>
        <p:spPr>
          <a:xfrm>
            <a:off x="4283968" y="3318249"/>
            <a:ext cx="4860032" cy="2651924"/>
          </a:xfrm>
          <a:prstGeom prst="rect">
            <a:avLst/>
          </a:prstGeom>
          <a:noFill/>
          <a:ln>
            <a:noFill/>
          </a:ln>
        </p:spPr>
      </p:pic>
      <p:sp>
        <p:nvSpPr>
          <p:cNvPr id="9" name="Flowchart: Punched Tape 8"/>
          <p:cNvSpPr/>
          <p:nvPr/>
        </p:nvSpPr>
        <p:spPr>
          <a:xfrm>
            <a:off x="2627784" y="2348880"/>
            <a:ext cx="2880320" cy="1656184"/>
          </a:xfrm>
          <a:prstGeom prst="flowChartPunchedTap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de-DE" sz="3600" b="1" dirty="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644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dlen\AppData\Local\Microsoft\Windows\Temporary Internet Files\Content.IE5\N0BZ2219\MP9004031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471" y="90573"/>
            <a:ext cx="2834692" cy="18448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GB" dirty="0" smtClean="0"/>
              <a:t>Stay connected</a:t>
            </a: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13</a:t>
            </a:fld>
            <a:endParaRPr lang="en-GB" dirty="0"/>
          </a:p>
        </p:txBody>
      </p:sp>
      <p:pic>
        <p:nvPicPr>
          <p:cNvPr id="6" name="Picture 2" descr="https://g.twimg.com/Twitter_logo_blue.png"/>
          <p:cNvPicPr>
            <a:picLocks noChangeAspect="1" noChangeArrowheads="1"/>
          </p:cNvPicPr>
          <p:nvPr/>
        </p:nvPicPr>
        <p:blipFill>
          <a:blip r:embed="rId4"/>
          <a:srcRect/>
          <a:stretch>
            <a:fillRect/>
          </a:stretch>
        </p:blipFill>
        <p:spPr bwMode="auto">
          <a:xfrm>
            <a:off x="569417" y="3756783"/>
            <a:ext cx="1110105" cy="903545"/>
          </a:xfrm>
          <a:prstGeom prst="rect">
            <a:avLst/>
          </a:prstGeom>
          <a:noFill/>
          <a:ln w="9525">
            <a:noFill/>
            <a:miter lim="800000"/>
            <a:headEnd/>
            <a:tailEnd/>
          </a:ln>
        </p:spPr>
      </p:pic>
      <p:sp>
        <p:nvSpPr>
          <p:cNvPr id="7" name="TextBox 11"/>
          <p:cNvSpPr txBox="1">
            <a:spLocks noChangeArrowheads="1"/>
          </p:cNvSpPr>
          <p:nvPr/>
        </p:nvSpPr>
        <p:spPr bwMode="auto">
          <a:xfrm>
            <a:off x="2072820" y="2460639"/>
            <a:ext cx="7092282" cy="972000"/>
          </a:xfrm>
          <a:prstGeom prst="rect">
            <a:avLst/>
          </a:prstGeom>
          <a:noFill/>
          <a:ln w="9525">
            <a:noFill/>
            <a:miter lim="800000"/>
            <a:headEnd/>
            <a:tailEnd/>
          </a:ln>
        </p:spPr>
        <p:txBody>
          <a:bodyPr anchor="ctr"/>
          <a:lstStyle/>
          <a:p>
            <a:pPr>
              <a:spcBef>
                <a:spcPct val="20000"/>
              </a:spcBef>
              <a:buClr>
                <a:schemeClr val="tx2"/>
              </a:buClr>
              <a:buSzPct val="85000"/>
              <a:buFont typeface="Wingdings" pitchFamily="2" charset="2"/>
              <a:buNone/>
            </a:pPr>
            <a:r>
              <a:rPr lang="en-GB" sz="2800" dirty="0">
                <a:latin typeface="Arial" panose="020B0604020202020204" pitchFamily="34" charset="0"/>
                <a:cs typeface="Arial" panose="020B0604020202020204" pitchFamily="34" charset="0"/>
              </a:rPr>
              <a:t>Connect with European Professional Accountants</a:t>
            </a:r>
          </a:p>
        </p:txBody>
      </p:sp>
      <p:sp>
        <p:nvSpPr>
          <p:cNvPr id="8" name="Content Placeholder 2"/>
          <p:cNvSpPr txBox="1">
            <a:spLocks/>
          </p:cNvSpPr>
          <p:nvPr/>
        </p:nvSpPr>
        <p:spPr bwMode="auto">
          <a:xfrm>
            <a:off x="2072820" y="1196753"/>
            <a:ext cx="3909566" cy="972000"/>
          </a:xfrm>
          <a:prstGeom prst="rect">
            <a:avLst/>
          </a:prstGeom>
          <a:noFill/>
          <a:ln w="9525">
            <a:noFill/>
            <a:miter lim="800000"/>
            <a:headEnd/>
            <a:tailEnd/>
          </a:ln>
        </p:spPr>
        <p:txBody>
          <a:bodyPr anchor="ctr"/>
          <a:lstStyle/>
          <a:p>
            <a:pPr>
              <a:spcBef>
                <a:spcPct val="20000"/>
              </a:spcBef>
              <a:buClr>
                <a:schemeClr val="tx2"/>
              </a:buClr>
              <a:buSzPct val="85000"/>
            </a:pPr>
            <a:r>
              <a:rPr lang="en-GB" sz="2800" dirty="0">
                <a:latin typeface="Arial" panose="020B0604020202020204" pitchFamily="34" charset="0"/>
                <a:cs typeface="Arial" panose="020B0604020202020204" pitchFamily="34" charset="0"/>
              </a:rPr>
              <a:t>FEE website</a:t>
            </a:r>
          </a:p>
          <a:p>
            <a:pPr>
              <a:spcBef>
                <a:spcPct val="20000"/>
              </a:spcBef>
              <a:buClr>
                <a:schemeClr val="tx2"/>
              </a:buClr>
              <a:buSzPct val="85000"/>
            </a:pPr>
            <a:r>
              <a:rPr lang="en-GB" sz="2800" dirty="0">
                <a:latin typeface="Arial" panose="020B0604020202020204" pitchFamily="34" charset="0"/>
                <a:cs typeface="Arial" panose="020B0604020202020204" pitchFamily="34" charset="0"/>
              </a:rPr>
              <a:t>Monthly e-newsletter</a:t>
            </a:r>
          </a:p>
        </p:txBody>
      </p:sp>
      <p:pic>
        <p:nvPicPr>
          <p:cNvPr id="9" name="Picture 2" descr="http://a1.mzstatic.com/us/r30/Purple6/v4/f2/d9/0b/f2d90b5a-2be7-0d8d-94ed-6d0d7bc9d896/mzl.hcndxsjs.png"/>
          <p:cNvPicPr>
            <a:picLocks noChangeAspect="1" noChangeArrowheads="1"/>
          </p:cNvPicPr>
          <p:nvPr/>
        </p:nvPicPr>
        <p:blipFill>
          <a:blip r:embed="rId5"/>
          <a:srcRect/>
          <a:stretch>
            <a:fillRect/>
          </a:stretch>
        </p:blipFill>
        <p:spPr bwMode="auto">
          <a:xfrm>
            <a:off x="681170" y="2460639"/>
            <a:ext cx="866494" cy="867651"/>
          </a:xfrm>
          <a:prstGeom prst="rect">
            <a:avLst/>
          </a:prstGeom>
          <a:noFill/>
          <a:ln w="9525">
            <a:noFill/>
            <a:miter lim="800000"/>
            <a:headEnd/>
            <a:tailEnd/>
          </a:ln>
        </p:spPr>
      </p:pic>
      <p:pic>
        <p:nvPicPr>
          <p:cNvPr id="10" name="Picture 9"/>
          <p:cNvPicPr>
            <a:picLocks noChangeAspect="1"/>
          </p:cNvPicPr>
          <p:nvPr/>
        </p:nvPicPr>
        <p:blipFill rotWithShape="1">
          <a:blip r:embed="rId6"/>
          <a:srcRect l="32583" t="17196" r="9786" b="4232"/>
          <a:stretch/>
        </p:blipFill>
        <p:spPr bwMode="auto">
          <a:xfrm>
            <a:off x="590518" y="1124744"/>
            <a:ext cx="1237352" cy="1044008"/>
          </a:xfrm>
          <a:prstGeom prst="rect">
            <a:avLst/>
          </a:prstGeom>
          <a:ln>
            <a:noFill/>
          </a:ln>
          <a:extLst>
            <a:ext uri="{53640926-AAD7-44D8-BBD7-CCE9431645EC}">
              <a14:shadowObscured xmlns:a14="http://schemas.microsoft.com/office/drawing/2010/main"/>
            </a:ext>
          </a:extLst>
        </p:spPr>
      </p:pic>
      <p:sp>
        <p:nvSpPr>
          <p:cNvPr id="12" name="TextBox 11"/>
          <p:cNvSpPr txBox="1">
            <a:spLocks noChangeArrowheads="1"/>
          </p:cNvSpPr>
          <p:nvPr/>
        </p:nvSpPr>
        <p:spPr bwMode="auto">
          <a:xfrm>
            <a:off x="2072819" y="3756784"/>
            <a:ext cx="7092281" cy="972000"/>
          </a:xfrm>
          <a:prstGeom prst="rect">
            <a:avLst/>
          </a:prstGeom>
          <a:noFill/>
          <a:ln w="9525">
            <a:noFill/>
            <a:miter lim="800000"/>
            <a:headEnd/>
            <a:tailEnd/>
          </a:ln>
        </p:spPr>
        <p:txBody>
          <a:bodyPr anchor="ctr"/>
          <a:lstStyle/>
          <a:p>
            <a:pPr>
              <a:spcBef>
                <a:spcPct val="20000"/>
              </a:spcBef>
              <a:buClr>
                <a:srgbClr val="F7931E"/>
              </a:buClr>
              <a:buFont typeface="Wingdings" pitchFamily="2" charset="2"/>
              <a:buNone/>
            </a:pPr>
            <a:r>
              <a:rPr lang="en-GB" sz="2400" dirty="0" smtClean="0">
                <a:solidFill>
                  <a:srgbClr val="F7931E"/>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FEE_Brussels</a:t>
            </a:r>
          </a:p>
          <a:p>
            <a:pPr>
              <a:spcBef>
                <a:spcPct val="20000"/>
              </a:spcBef>
              <a:buClr>
                <a:srgbClr val="F7931E"/>
              </a:buClr>
            </a:pPr>
            <a:r>
              <a:rPr lang="en-GB" sz="2400" dirty="0" smtClean="0">
                <a:solidFill>
                  <a:srgbClr val="F7931E"/>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FEE_SMP</a:t>
            </a:r>
          </a:p>
        </p:txBody>
      </p:sp>
      <p:sp>
        <p:nvSpPr>
          <p:cNvPr id="13" name="AutoShape 2" descr="https://lh4.googleusercontent.com/-iFQAYf9E1NA/AAAAAAAAAAI/AAAAAAAAAAA/0oLQSiboLq0/phot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522" y="5052927"/>
            <a:ext cx="894142" cy="84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a:spLocks noChangeArrowheads="1"/>
          </p:cNvSpPr>
          <p:nvPr/>
        </p:nvSpPr>
        <p:spPr bwMode="auto">
          <a:xfrm>
            <a:off x="2072821" y="5052927"/>
            <a:ext cx="6531628" cy="972000"/>
          </a:xfrm>
          <a:prstGeom prst="rect">
            <a:avLst/>
          </a:prstGeom>
          <a:noFill/>
          <a:ln w="9525">
            <a:noFill/>
            <a:miter lim="800000"/>
            <a:headEnd/>
            <a:tailEnd/>
          </a:ln>
        </p:spPr>
        <p:txBody>
          <a:bodyPr anchor="ctr"/>
          <a:lstStyle/>
          <a:p>
            <a:pPr>
              <a:spcBef>
                <a:spcPct val="20000"/>
              </a:spcBef>
              <a:buClr>
                <a:srgbClr val="F7931E"/>
              </a:buClr>
              <a:buFont typeface="Wingdings" pitchFamily="2" charset="2"/>
              <a:buNone/>
            </a:pPr>
            <a:r>
              <a:rPr lang="en-GB" sz="2400" dirty="0" smtClean="0">
                <a:solidFill>
                  <a:srgbClr val="F7931E"/>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FEE Brussels</a:t>
            </a:r>
          </a:p>
        </p:txBody>
      </p:sp>
    </p:spTree>
    <p:extLst>
      <p:ext uri="{BB962C8B-B14F-4D97-AF65-F5344CB8AC3E}">
        <p14:creationId xmlns:p14="http://schemas.microsoft.com/office/powerpoint/2010/main" val="163996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41" r="2932"/>
          <a:stretch/>
        </p:blipFill>
        <p:spPr>
          <a:xfrm>
            <a:off x="971600" y="2373519"/>
            <a:ext cx="6984776" cy="4027455"/>
          </a:xfrm>
          <a:prstGeom prst="rect">
            <a:avLst/>
          </a:prstGeom>
        </p:spPr>
      </p:pic>
      <p:sp>
        <p:nvSpPr>
          <p:cNvPr id="2" name="Title 1"/>
          <p:cNvSpPr>
            <a:spLocks noGrp="1"/>
          </p:cNvSpPr>
          <p:nvPr>
            <p:ph type="title"/>
          </p:nvPr>
        </p:nvSpPr>
        <p:spPr>
          <a:xfrm>
            <a:off x="435833" y="91750"/>
            <a:ext cx="8229600" cy="990600"/>
          </a:xfrm>
        </p:spPr>
        <p:txBody>
          <a:bodyPr>
            <a:noAutofit/>
          </a:bodyPr>
          <a:lstStyle/>
          <a:p>
            <a:pPr algn="ctr"/>
            <a:r>
              <a:rPr lang="en-GB" altLang="en-US" sz="3200" dirty="0"/>
              <a:t>FEE federates </a:t>
            </a:r>
            <a:r>
              <a:rPr lang="en-US" altLang="en-US" sz="3200" dirty="0"/>
              <a:t>professional institutes across Europe</a:t>
            </a:r>
            <a:endParaRPr lang="de-DE" sz="3200"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a:t>
            </a:fld>
            <a:endParaRPr lang="en-GB" dirty="0"/>
          </a:p>
        </p:txBody>
      </p:sp>
      <p:sp>
        <p:nvSpPr>
          <p:cNvPr id="16" name="Rectangle 15"/>
          <p:cNvSpPr/>
          <p:nvPr/>
        </p:nvSpPr>
        <p:spPr>
          <a:xfrm>
            <a:off x="827584" y="1166671"/>
            <a:ext cx="7056784" cy="1200329"/>
          </a:xfrm>
          <a:prstGeom prst="rect">
            <a:avLst/>
          </a:prstGeom>
        </p:spPr>
        <p:txBody>
          <a:bodyPr wrap="square">
            <a:spAutoFit/>
          </a:bodyPr>
          <a:lstStyle/>
          <a:p>
            <a:pPr marL="38100" indent="-285750">
              <a:spcBef>
                <a:spcPts val="0"/>
              </a:spcBef>
              <a:buClr>
                <a:srgbClr val="24408F"/>
              </a:buClr>
              <a:buFont typeface="Arial" panose="020B0604020202020204" pitchFamily="34" charset="0"/>
              <a:buChar char="•"/>
              <a:defRPr/>
            </a:pPr>
            <a:r>
              <a:rPr lang="en-GB" altLang="en-US" sz="2400" b="1" dirty="0">
                <a:latin typeface="Arial" panose="020B0604020202020204" pitchFamily="34" charset="0"/>
                <a:cs typeface="Arial" panose="020B0604020202020204" pitchFamily="34" charset="0"/>
              </a:rPr>
              <a:t>47 </a:t>
            </a:r>
            <a:r>
              <a:rPr lang="en-GB" altLang="en-US" sz="2400" dirty="0">
                <a:latin typeface="Arial" panose="020B0604020202020204" pitchFamily="34" charset="0"/>
                <a:cs typeface="Arial" panose="020B0604020202020204" pitchFamily="34" charset="0"/>
              </a:rPr>
              <a:t>professional institutes </a:t>
            </a:r>
          </a:p>
          <a:p>
            <a:pPr marL="38100" indent="-285750">
              <a:spcBef>
                <a:spcPts val="0"/>
              </a:spcBef>
              <a:buClr>
                <a:srgbClr val="24408F"/>
              </a:buClr>
              <a:buFont typeface="Arial" panose="020B0604020202020204" pitchFamily="34" charset="0"/>
              <a:buChar char="•"/>
              <a:defRPr/>
            </a:pPr>
            <a:r>
              <a:rPr lang="en-GB" altLang="en-US" sz="2400" b="1" dirty="0">
                <a:latin typeface="Arial" panose="020B0604020202020204" pitchFamily="34" charset="0"/>
                <a:cs typeface="Arial" panose="020B0604020202020204" pitchFamily="34" charset="0"/>
              </a:rPr>
              <a:t>36</a:t>
            </a:r>
            <a:r>
              <a:rPr lang="en-GB" altLang="en-US" sz="2400" dirty="0">
                <a:latin typeface="Arial" panose="020B0604020202020204" pitchFamily="34" charset="0"/>
                <a:cs typeface="Arial" panose="020B0604020202020204" pitchFamily="34" charset="0"/>
              </a:rPr>
              <a:t> European countries, including all </a:t>
            </a:r>
            <a:r>
              <a:rPr lang="en-GB" altLang="en-US" sz="2400" b="1" dirty="0">
                <a:latin typeface="Arial" panose="020B0604020202020204" pitchFamily="34" charset="0"/>
                <a:cs typeface="Arial" panose="020B0604020202020204" pitchFamily="34" charset="0"/>
              </a:rPr>
              <a:t>EU 28 </a:t>
            </a:r>
          </a:p>
          <a:p>
            <a:pPr marL="38100" indent="-285750">
              <a:spcBef>
                <a:spcPts val="0"/>
              </a:spcBef>
              <a:buClr>
                <a:srgbClr val="24408F"/>
              </a:buClr>
              <a:buFont typeface="Arial" panose="020B0604020202020204" pitchFamily="34" charset="0"/>
              <a:buChar char="•"/>
              <a:defRPr/>
            </a:pPr>
            <a:r>
              <a:rPr lang="en-GB" altLang="en-US" sz="2400" b="1" dirty="0">
                <a:latin typeface="Arial" panose="020B0604020202020204" pitchFamily="34" charset="0"/>
                <a:cs typeface="Arial" panose="020B0604020202020204" pitchFamily="34" charset="0"/>
              </a:rPr>
              <a:t>800.000</a:t>
            </a:r>
            <a:r>
              <a:rPr lang="en-GB" altLang="en-US" sz="2400" dirty="0">
                <a:latin typeface="Arial" panose="020B0604020202020204" pitchFamily="34" charset="0"/>
                <a:cs typeface="Arial" panose="020B0604020202020204" pitchFamily="34" charset="0"/>
              </a:rPr>
              <a:t> professional accountants</a:t>
            </a:r>
          </a:p>
        </p:txBody>
      </p:sp>
    </p:spTree>
    <p:extLst>
      <p:ext uri="{BB962C8B-B14F-4D97-AF65-F5344CB8AC3E}">
        <p14:creationId xmlns:p14="http://schemas.microsoft.com/office/powerpoint/2010/main" val="334901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altLang="en-US" dirty="0"/>
              <a:t>FEE </a:t>
            </a:r>
            <a:r>
              <a:rPr lang="fr-BE" altLang="en-US" dirty="0" err="1"/>
              <a:t>adds</a:t>
            </a:r>
            <a:r>
              <a:rPr lang="fr-BE" altLang="en-US" dirty="0"/>
              <a:t> </a:t>
            </a:r>
            <a:r>
              <a:rPr lang="en-US" altLang="en-US" dirty="0"/>
              <a:t>value to Members</a:t>
            </a:r>
            <a:endParaRPr lang="de-DE"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3</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7837376"/>
              </p:ext>
            </p:extLst>
          </p:nvPr>
        </p:nvGraphicFramePr>
        <p:xfrm>
          <a:off x="2471876" y="1164684"/>
          <a:ext cx="6569182"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923928" y="1700808"/>
            <a:ext cx="4824536" cy="1600438"/>
          </a:xfrm>
          <a:prstGeom prst="rect">
            <a:avLst/>
          </a:prstGeom>
          <a:noFill/>
        </p:spPr>
        <p:txBody>
          <a:bodyPr wrap="square" rtlCol="0">
            <a:spAutoFit/>
          </a:bodyPr>
          <a:lstStyle/>
          <a:p>
            <a:r>
              <a:rPr lang="fr-BE" altLang="en-US" sz="2000" b="1" dirty="0">
                <a:solidFill>
                  <a:schemeClr val="bg1"/>
                </a:solidFill>
                <a:latin typeface="Arial" panose="020B0604020202020204" pitchFamily="34" charset="0"/>
                <a:cs typeface="Arial" panose="020B0604020202020204" pitchFamily="34" charset="0"/>
              </a:rPr>
              <a:t>EC, EP, Council, ESMA, EBA, EIOPA, IOSCO - </a:t>
            </a:r>
            <a:r>
              <a:rPr lang="fr-BE" altLang="en-US" sz="2000" dirty="0">
                <a:solidFill>
                  <a:schemeClr val="bg1"/>
                </a:solidFill>
                <a:latin typeface="Arial" panose="020B0604020202020204" pitchFamily="34" charset="0"/>
                <a:cs typeface="Arial" panose="020B0604020202020204" pitchFamily="34" charset="0"/>
              </a:rPr>
              <a:t>IASB, EFRAG, IIRC, IFAC, IAASB, IESBA, IPSASB, </a:t>
            </a:r>
            <a:r>
              <a:rPr lang="fr-BE" altLang="en-US" sz="2000" dirty="0" err="1">
                <a:solidFill>
                  <a:schemeClr val="bg1"/>
                </a:solidFill>
                <a:latin typeface="Arial" panose="020B0604020202020204" pitchFamily="34" charset="0"/>
                <a:cs typeface="Arial" panose="020B0604020202020204" pitchFamily="34" charset="0"/>
              </a:rPr>
              <a:t>CAGs</a:t>
            </a:r>
            <a:r>
              <a:rPr lang="fr-BE" altLang="en-US" sz="2000" dirty="0">
                <a:solidFill>
                  <a:schemeClr val="bg1"/>
                </a:solidFill>
                <a:latin typeface="Arial" panose="020B0604020202020204" pitchFamily="34" charset="0"/>
                <a:cs typeface="Arial" panose="020B0604020202020204" pitchFamily="34" charset="0"/>
              </a:rPr>
              <a:t>, PCAOB, OECD etc.</a:t>
            </a:r>
            <a:endParaRPr lang="en-GB" altLang="en-US" sz="2000" dirty="0">
              <a:solidFill>
                <a:schemeClr val="bg1"/>
              </a:solidFill>
              <a:latin typeface="Arial" panose="020B0604020202020204" pitchFamily="34" charset="0"/>
              <a:cs typeface="Arial" panose="020B0604020202020204" pitchFamily="34" charset="0"/>
            </a:endParaRPr>
          </a:p>
          <a:p>
            <a:endParaRPr lang="de-DE" dirty="0"/>
          </a:p>
        </p:txBody>
      </p:sp>
      <p:sp>
        <p:nvSpPr>
          <p:cNvPr id="7" name="TextBox 6"/>
          <p:cNvSpPr txBox="1"/>
          <p:nvPr/>
        </p:nvSpPr>
        <p:spPr>
          <a:xfrm>
            <a:off x="3923928" y="4725144"/>
            <a:ext cx="5220072" cy="1477328"/>
          </a:xfrm>
          <a:prstGeom prst="rect">
            <a:avLst/>
          </a:prstGeom>
          <a:noFill/>
        </p:spPr>
        <p:txBody>
          <a:bodyPr wrap="square" rtlCol="0">
            <a:spAutoFit/>
          </a:bodyPr>
          <a:lstStyle/>
          <a:p>
            <a:r>
              <a:rPr lang="fr-BE" altLang="en-US" sz="2400" b="1" dirty="0" err="1">
                <a:solidFill>
                  <a:schemeClr val="bg1"/>
                </a:solidFill>
                <a:latin typeface="Arial" panose="020B0604020202020204" pitchFamily="34" charset="0"/>
                <a:cs typeface="Arial" panose="020B0604020202020204" pitchFamily="34" charset="0"/>
              </a:rPr>
              <a:t>Facilitates</a:t>
            </a:r>
            <a:r>
              <a:rPr lang="fr-BE" altLang="en-US" sz="2400" dirty="0">
                <a:solidFill>
                  <a:schemeClr val="bg1"/>
                </a:solidFill>
                <a:latin typeface="Arial" panose="020B0604020202020204" pitchFamily="34" charset="0"/>
                <a:cs typeface="Arial" panose="020B0604020202020204" pitchFamily="34" charset="0"/>
              </a:rPr>
              <a:t> consensus </a:t>
            </a:r>
            <a:r>
              <a:rPr lang="fr-BE" altLang="en-US" sz="2400" dirty="0" err="1">
                <a:solidFill>
                  <a:schemeClr val="bg1"/>
                </a:solidFill>
                <a:latin typeface="Arial" panose="020B0604020202020204" pitchFamily="34" charset="0"/>
                <a:cs typeface="Arial" panose="020B0604020202020204" pitchFamily="34" charset="0"/>
              </a:rPr>
              <a:t>between</a:t>
            </a:r>
            <a:r>
              <a:rPr lang="fr-BE" altLang="en-US" sz="2400" dirty="0">
                <a:solidFill>
                  <a:schemeClr val="bg1"/>
                </a:solidFill>
                <a:latin typeface="Arial" panose="020B0604020202020204" pitchFamily="34" charset="0"/>
                <a:cs typeface="Arial" panose="020B0604020202020204" pitchFamily="34" charset="0"/>
              </a:rPr>
              <a:t> Institutes, </a:t>
            </a:r>
            <a:r>
              <a:rPr lang="fr-BE" altLang="en-US" sz="2400" dirty="0" err="1">
                <a:solidFill>
                  <a:schemeClr val="bg1"/>
                </a:solidFill>
                <a:latin typeface="Arial" panose="020B0604020202020204" pitchFamily="34" charset="0"/>
                <a:cs typeface="Arial" panose="020B0604020202020204" pitchFamily="34" charset="0"/>
              </a:rPr>
              <a:t>accountancy</a:t>
            </a:r>
            <a:r>
              <a:rPr lang="fr-BE" altLang="en-US" sz="2400" dirty="0">
                <a:solidFill>
                  <a:schemeClr val="bg1"/>
                </a:solidFill>
                <a:latin typeface="Arial" panose="020B0604020202020204" pitchFamily="34" charset="0"/>
                <a:cs typeface="Arial" panose="020B0604020202020204" pitchFamily="34" charset="0"/>
              </a:rPr>
              <a:t> </a:t>
            </a:r>
            <a:r>
              <a:rPr lang="fr-BE" altLang="en-US" sz="2400" dirty="0" err="1">
                <a:solidFill>
                  <a:schemeClr val="bg1"/>
                </a:solidFill>
                <a:latin typeface="Arial" panose="020B0604020202020204" pitchFamily="34" charset="0"/>
                <a:cs typeface="Arial" panose="020B0604020202020204" pitchFamily="34" charset="0"/>
              </a:rPr>
              <a:t>firms</a:t>
            </a:r>
            <a:r>
              <a:rPr lang="fr-BE" altLang="en-US" sz="2400" dirty="0">
                <a:solidFill>
                  <a:schemeClr val="bg1"/>
                </a:solidFill>
                <a:latin typeface="Arial" panose="020B0604020202020204" pitchFamily="34" charset="0"/>
                <a:cs typeface="Arial" panose="020B0604020202020204" pitchFamily="34" charset="0"/>
              </a:rPr>
              <a:t> (</a:t>
            </a:r>
            <a:r>
              <a:rPr lang="fr-BE" altLang="en-US" sz="2400" dirty="0" err="1">
                <a:solidFill>
                  <a:schemeClr val="bg1"/>
                </a:solidFill>
                <a:latin typeface="Arial" panose="020B0604020202020204" pitchFamily="34" charset="0"/>
                <a:cs typeface="Arial" panose="020B0604020202020204" pitchFamily="34" charset="0"/>
              </a:rPr>
              <a:t>big</a:t>
            </a:r>
            <a:r>
              <a:rPr lang="fr-BE" altLang="en-US" sz="2400" dirty="0">
                <a:solidFill>
                  <a:schemeClr val="bg1"/>
                </a:solidFill>
                <a:latin typeface="Arial" panose="020B0604020202020204" pitchFamily="34" charset="0"/>
                <a:cs typeface="Arial" panose="020B0604020202020204" pitchFamily="34" charset="0"/>
              </a:rPr>
              <a:t> &amp; </a:t>
            </a:r>
            <a:r>
              <a:rPr lang="fr-BE" altLang="en-US" sz="2400" dirty="0" err="1">
                <a:solidFill>
                  <a:schemeClr val="bg1"/>
                </a:solidFill>
                <a:latin typeface="Arial" panose="020B0604020202020204" pitchFamily="34" charset="0"/>
                <a:cs typeface="Arial" panose="020B0604020202020204" pitchFamily="34" charset="0"/>
              </a:rPr>
              <a:t>small</a:t>
            </a:r>
            <a:r>
              <a:rPr lang="fr-BE" altLang="en-US" sz="2400" dirty="0">
                <a:solidFill>
                  <a:schemeClr val="bg1"/>
                </a:solidFill>
                <a:latin typeface="Arial" panose="020B0604020202020204" pitchFamily="34" charset="0"/>
                <a:cs typeface="Arial" panose="020B0604020202020204" pitchFamily="34" charset="0"/>
              </a:rPr>
              <a:t>)…</a:t>
            </a:r>
            <a:endParaRPr lang="en-GB" altLang="en-US" sz="2400" dirty="0">
              <a:solidFill>
                <a:schemeClr val="bg1"/>
              </a:solidFill>
              <a:latin typeface="Arial" panose="020B0604020202020204" pitchFamily="34" charset="0"/>
              <a:cs typeface="Arial" panose="020B0604020202020204" pitchFamily="34" charset="0"/>
            </a:endParaRPr>
          </a:p>
          <a:p>
            <a:endParaRPr lang="de-DE" dirty="0"/>
          </a:p>
        </p:txBody>
      </p:sp>
      <p:sp>
        <p:nvSpPr>
          <p:cNvPr id="8" name="Content Placeholder 2"/>
          <p:cNvSpPr txBox="1">
            <a:spLocks/>
          </p:cNvSpPr>
          <p:nvPr/>
        </p:nvSpPr>
        <p:spPr>
          <a:xfrm>
            <a:off x="29748" y="1665731"/>
            <a:ext cx="2698711" cy="4525963"/>
          </a:xfrm>
          <a:prstGeom prst="rect">
            <a:avLst/>
          </a:prstGeom>
        </p:spPr>
        <p:txBody>
          <a:bodyPr vert="horz" lIns="91440" tIns="45720" rIns="91440" bIns="45720" rtlCol="0">
            <a:normAutofit/>
          </a:bodyPr>
          <a:lstStyle>
            <a:lvl1pPr marL="457200" indent="-457200" algn="l" defTabSz="914400" rtl="0" eaLnBrk="1" latinLnBrk="0" hangingPunct="1">
              <a:lnSpc>
                <a:spcPct val="150000"/>
              </a:lnSpc>
              <a:spcBef>
                <a:spcPct val="20000"/>
              </a:spcBef>
              <a:buClr>
                <a:srgbClr val="24408F"/>
              </a:buClr>
              <a:buSzPct val="85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31520" indent="-457200" algn="l" defTabSz="914400" rtl="0" eaLnBrk="1" latinLnBrk="0" hangingPunct="1">
              <a:lnSpc>
                <a:spcPct val="150000"/>
              </a:lnSpc>
              <a:spcBef>
                <a:spcPct val="20000"/>
              </a:spcBef>
              <a:buClr>
                <a:srgbClr val="24408F"/>
              </a:buClr>
              <a:buSzPct val="85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005840" indent="-457200" algn="l" defTabSz="914400" rtl="0" eaLnBrk="1" latinLnBrk="0" hangingPunct="1">
              <a:lnSpc>
                <a:spcPct val="150000"/>
              </a:lnSpc>
              <a:spcBef>
                <a:spcPct val="20000"/>
              </a:spcBef>
              <a:buClr>
                <a:srgbClr val="24408F"/>
              </a:buClr>
              <a:buSzPct val="9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280160" indent="-457200" algn="l" defTabSz="914400" rtl="0" eaLnBrk="1" latinLnBrk="0" hangingPunct="1">
              <a:lnSpc>
                <a:spcPct val="150000"/>
              </a:lnSpc>
              <a:spcBef>
                <a:spcPct val="20000"/>
              </a:spcBef>
              <a:buClr>
                <a:srgbClr val="24408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508760" indent="-457200" algn="l" defTabSz="914400" rtl="0" eaLnBrk="1" latinLnBrk="0" hangingPunct="1">
              <a:lnSpc>
                <a:spcPct val="150000"/>
              </a:lnSpc>
              <a:spcBef>
                <a:spcPct val="20000"/>
              </a:spcBef>
              <a:buClr>
                <a:srgbClr val="24408F"/>
              </a:buClr>
              <a:buSzPct val="100000"/>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00000"/>
              </a:lnSpc>
              <a:spcBef>
                <a:spcPts val="0"/>
              </a:spcBef>
              <a:defRPr/>
            </a:pPr>
            <a:r>
              <a:rPr lang="en-GB" sz="2200" dirty="0" smtClean="0"/>
              <a:t>Representation toward stakeholders</a:t>
            </a:r>
          </a:p>
          <a:p>
            <a:pPr>
              <a:lnSpc>
                <a:spcPct val="100000"/>
              </a:lnSpc>
              <a:spcBef>
                <a:spcPts val="0"/>
              </a:spcBef>
              <a:defRPr/>
            </a:pPr>
            <a:endParaRPr lang="en-GB" sz="2200" dirty="0" smtClean="0"/>
          </a:p>
          <a:p>
            <a:pPr>
              <a:lnSpc>
                <a:spcPct val="100000"/>
              </a:lnSpc>
              <a:spcBef>
                <a:spcPts val="0"/>
              </a:spcBef>
              <a:defRPr/>
            </a:pPr>
            <a:r>
              <a:rPr lang="en-GB" sz="2200" dirty="0" smtClean="0"/>
              <a:t>Analysing and informing public policy developments</a:t>
            </a:r>
          </a:p>
          <a:p>
            <a:pPr>
              <a:lnSpc>
                <a:spcPct val="100000"/>
              </a:lnSpc>
              <a:spcBef>
                <a:spcPts val="0"/>
              </a:spcBef>
              <a:defRPr/>
            </a:pPr>
            <a:endParaRPr lang="en-GB" sz="2200" dirty="0" smtClean="0"/>
          </a:p>
          <a:p>
            <a:pPr>
              <a:lnSpc>
                <a:spcPct val="100000"/>
              </a:lnSpc>
              <a:spcBef>
                <a:spcPts val="0"/>
              </a:spcBef>
              <a:defRPr/>
            </a:pPr>
            <a:r>
              <a:rPr lang="en-GB" sz="2200" dirty="0" smtClean="0"/>
              <a:t>Promoting cooperation among Members</a:t>
            </a:r>
          </a:p>
          <a:p>
            <a:pPr marL="0" indent="0">
              <a:buFont typeface="Wingdings" pitchFamily="2" charset="2"/>
              <a:buNone/>
              <a:defRPr/>
            </a:pPr>
            <a:endParaRPr lang="en-GB" sz="2400" dirty="0"/>
          </a:p>
        </p:txBody>
      </p:sp>
    </p:spTree>
    <p:extLst>
      <p:ext uri="{BB962C8B-B14F-4D97-AF65-F5344CB8AC3E}">
        <p14:creationId xmlns:p14="http://schemas.microsoft.com/office/powerpoint/2010/main" val="55737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226"/>
            <a:ext cx="8229600" cy="990600"/>
          </a:xfrm>
        </p:spPr>
        <p:txBody>
          <a:bodyPr/>
          <a:lstStyle/>
          <a:p>
            <a:pPr algn="ctr"/>
            <a:r>
              <a:rPr lang="de-DE" dirty="0" smtClean="0"/>
              <a:t>FEE‘s challenges</a:t>
            </a:r>
            <a:endParaRPr lang="de-DE" dirty="0"/>
          </a:p>
        </p:txBody>
      </p:sp>
      <p:sp>
        <p:nvSpPr>
          <p:cNvPr id="4" name="Slide Number Placeholder 3"/>
          <p:cNvSpPr>
            <a:spLocks noGrp="1"/>
          </p:cNvSpPr>
          <p:nvPr>
            <p:ph type="sldNum" sz="quarter" idx="12"/>
          </p:nvPr>
        </p:nvSpPr>
        <p:spPr/>
        <p:txBody>
          <a:bodyPr/>
          <a:lstStyle/>
          <a:p>
            <a:fld id="{5EB7B9F7-688B-4D22-8AA5-4F9577669134}" type="slidenum">
              <a:rPr lang="en-GB" smtClean="0">
                <a:solidFill>
                  <a:schemeClr val="bg1"/>
                </a:solidFill>
              </a:rPr>
              <a:pPr/>
              <a:t>4</a:t>
            </a:fld>
            <a:endParaRPr lang="en-GB" dirty="0">
              <a:solidFill>
                <a:schemeClr val="bg1"/>
              </a:solidFill>
            </a:endParaRPr>
          </a:p>
        </p:txBody>
      </p:sp>
      <p:pic>
        <p:nvPicPr>
          <p:cNvPr id="5" name="Picture 2" descr="H:\MAN\PRO\Templates, Logos, About FEE, MB Maps, etc\FEE Members Map 1405 No log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98564" y="2276872"/>
            <a:ext cx="5021708" cy="27311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4100577680"/>
              </p:ext>
            </p:extLst>
          </p:nvPr>
        </p:nvGraphicFramePr>
        <p:xfrm>
          <a:off x="-252536" y="698303"/>
          <a:ext cx="9144000" cy="5787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7078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2" y="-61206"/>
            <a:ext cx="8671628" cy="990600"/>
          </a:xfrm>
        </p:spPr>
        <p:txBody>
          <a:bodyPr/>
          <a:lstStyle/>
          <a:p>
            <a:pPr algn="ctr"/>
            <a:r>
              <a:rPr lang="en-GB" dirty="0" smtClean="0"/>
              <a:t>FEE’s work</a:t>
            </a:r>
            <a:endParaRPr lang="de-DE" dirty="0"/>
          </a:p>
        </p:txBody>
      </p:sp>
      <p:sp>
        <p:nvSpPr>
          <p:cNvPr id="4" name="Slide Number Placeholder 3"/>
          <p:cNvSpPr>
            <a:spLocks noGrp="1"/>
          </p:cNvSpPr>
          <p:nvPr>
            <p:ph type="sldNum" sz="quarter" idx="12"/>
          </p:nvPr>
        </p:nvSpPr>
        <p:spPr>
          <a:xfrm>
            <a:off x="8172560" y="6408614"/>
            <a:ext cx="576064" cy="449386"/>
          </a:xfrm>
        </p:spPr>
        <p:txBody>
          <a:bodyPr/>
          <a:lstStyle/>
          <a:p>
            <a:pPr algn="r"/>
            <a:fld id="{0DF74D16-A0F2-44D1-AEE1-E7B8F2353DB5}" type="slidenum">
              <a:rPr lang="en-GB" smtClean="0"/>
              <a:pPr algn="r"/>
              <a:t>5</a:t>
            </a:fld>
            <a:endParaRPr lang="en-GB" dirty="0"/>
          </a:p>
        </p:txBody>
      </p:sp>
      <p:cxnSp>
        <p:nvCxnSpPr>
          <p:cNvPr id="5" name="Straight Connector 4"/>
          <p:cNvCxnSpPr/>
          <p:nvPr/>
        </p:nvCxnSpPr>
        <p:spPr>
          <a:xfrm>
            <a:off x="2215927" y="3241305"/>
            <a:ext cx="1618009" cy="271933"/>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85927" y="1993894"/>
            <a:ext cx="1078311" cy="1176618"/>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AutoShape 29"/>
          <p:cNvSpPr>
            <a:spLocks noChangeArrowheads="1"/>
          </p:cNvSpPr>
          <p:nvPr/>
        </p:nvSpPr>
        <p:spPr bwMode="gray">
          <a:xfrm>
            <a:off x="35576" y="2325238"/>
            <a:ext cx="1260000" cy="1260000"/>
          </a:xfrm>
          <a:prstGeom prst="roundRect">
            <a:avLst>
              <a:gd name="adj" fmla="val 50000"/>
            </a:avLst>
          </a:prstGeom>
          <a:solidFill>
            <a:srgbClr val="24408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GB" sz="1500" b="1" cap="all" dirty="0">
                <a:solidFill>
                  <a:schemeClr val="bg1"/>
                </a:solidFill>
              </a:rPr>
              <a:t>Accounting</a:t>
            </a:r>
          </a:p>
        </p:txBody>
      </p:sp>
      <p:cxnSp>
        <p:nvCxnSpPr>
          <p:cNvPr id="8" name="Straight Connector 7"/>
          <p:cNvCxnSpPr/>
          <p:nvPr/>
        </p:nvCxnSpPr>
        <p:spPr>
          <a:xfrm flipH="1">
            <a:off x="5598455" y="4162382"/>
            <a:ext cx="810001" cy="140664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516296" y="3491870"/>
            <a:ext cx="1512088" cy="67051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08455" y="4162382"/>
            <a:ext cx="1889977" cy="46685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8455" y="4162382"/>
            <a:ext cx="1148879" cy="140664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3"/>
          <p:cNvSpPr>
            <a:spLocks noEditPoints="1"/>
          </p:cNvSpPr>
          <p:nvPr/>
        </p:nvSpPr>
        <p:spPr bwMode="gray">
          <a:xfrm rot="20038480">
            <a:off x="433904" y="2238114"/>
            <a:ext cx="8332705" cy="2790752"/>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bg1">
              <a:lumMod val="85000"/>
            </a:schemeClr>
          </a:solidFill>
          <a:ln>
            <a:noFill/>
          </a:ln>
          <a:extLst/>
        </p:spPr>
        <p:txBody>
          <a:bodyPr/>
          <a:lstStyle/>
          <a:p>
            <a:pPr>
              <a:defRPr/>
            </a:pPr>
            <a:endParaRPr lang="de-DE" cap="all"/>
          </a:p>
        </p:txBody>
      </p:sp>
      <p:sp>
        <p:nvSpPr>
          <p:cNvPr id="14" name="AutoShape 32"/>
          <p:cNvSpPr>
            <a:spLocks noChangeArrowheads="1"/>
          </p:cNvSpPr>
          <p:nvPr/>
        </p:nvSpPr>
        <p:spPr bwMode="gray">
          <a:xfrm>
            <a:off x="5580192" y="3314528"/>
            <a:ext cx="1727770" cy="1706188"/>
          </a:xfrm>
          <a:prstGeom prst="roundRect">
            <a:avLst>
              <a:gd name="adj" fmla="val 50000"/>
            </a:avLst>
          </a:prstGeom>
          <a:solidFill>
            <a:srgbClr val="F7931E"/>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2100" b="1" cap="all" dirty="0" smtClean="0">
                <a:solidFill>
                  <a:schemeClr val="bg1"/>
                </a:solidFill>
              </a:rPr>
              <a:t>Audit</a:t>
            </a:r>
          </a:p>
          <a:p>
            <a:pPr algn="ctr">
              <a:defRPr/>
            </a:pPr>
            <a:r>
              <a:rPr lang="en-US" sz="2100" b="1" cap="all" dirty="0" smtClean="0">
                <a:solidFill>
                  <a:schemeClr val="bg1"/>
                </a:solidFill>
              </a:rPr>
              <a:t>And</a:t>
            </a:r>
          </a:p>
          <a:p>
            <a:pPr algn="ctr">
              <a:defRPr/>
            </a:pPr>
            <a:r>
              <a:rPr lang="en-US" sz="2100" b="1" cap="all" dirty="0" smtClean="0">
                <a:solidFill>
                  <a:schemeClr val="bg1"/>
                </a:solidFill>
              </a:rPr>
              <a:t>Assurance</a:t>
            </a:r>
            <a:endParaRPr lang="en-GB" sz="2100" b="1" cap="all" dirty="0">
              <a:solidFill>
                <a:schemeClr val="bg1"/>
              </a:solidFill>
            </a:endParaRPr>
          </a:p>
        </p:txBody>
      </p:sp>
      <p:sp>
        <p:nvSpPr>
          <p:cNvPr id="15" name="AutoShape 33"/>
          <p:cNvSpPr>
            <a:spLocks noChangeArrowheads="1"/>
          </p:cNvSpPr>
          <p:nvPr/>
        </p:nvSpPr>
        <p:spPr bwMode="gray">
          <a:xfrm>
            <a:off x="1375105" y="4610672"/>
            <a:ext cx="1440000" cy="1440000"/>
          </a:xfrm>
          <a:prstGeom prst="roundRect">
            <a:avLst>
              <a:gd name="adj" fmla="val 50000"/>
            </a:avLst>
          </a:prstGeom>
          <a:solidFill>
            <a:srgbClr val="8FAAF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US" sz="1900" b="1" cap="all" dirty="0" smtClean="0">
                <a:solidFill>
                  <a:schemeClr val="bg1"/>
                </a:solidFill>
              </a:rPr>
              <a:t>SMP</a:t>
            </a:r>
          </a:p>
          <a:p>
            <a:pPr algn="ctr"/>
            <a:r>
              <a:rPr lang="en-US" sz="1900" b="1" cap="all" dirty="0" smtClean="0">
                <a:solidFill>
                  <a:schemeClr val="bg1"/>
                </a:solidFill>
              </a:rPr>
              <a:t>Forum</a:t>
            </a:r>
            <a:endParaRPr lang="en-GB" sz="1900" b="1" cap="all" dirty="0">
              <a:solidFill>
                <a:schemeClr val="bg1"/>
              </a:solidFill>
            </a:endParaRPr>
          </a:p>
        </p:txBody>
      </p:sp>
      <p:sp>
        <p:nvSpPr>
          <p:cNvPr id="16" name="AutoShape 35"/>
          <p:cNvSpPr>
            <a:spLocks noChangeArrowheads="1"/>
          </p:cNvSpPr>
          <p:nvPr/>
        </p:nvSpPr>
        <p:spPr bwMode="gray">
          <a:xfrm>
            <a:off x="3025927" y="4777028"/>
            <a:ext cx="1260000" cy="1260000"/>
          </a:xfrm>
          <a:prstGeom prst="roundRect">
            <a:avLst>
              <a:gd name="adj" fmla="val 50000"/>
            </a:avLst>
          </a:prstGeom>
          <a:solidFill>
            <a:srgbClr val="24408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US" sz="1300" b="1" cap="all" dirty="0">
                <a:solidFill>
                  <a:schemeClr val="bg1"/>
                </a:solidFill>
              </a:rPr>
              <a:t>Sustainability </a:t>
            </a:r>
            <a:endParaRPr lang="en-GB" sz="1300" b="1" cap="all" dirty="0">
              <a:solidFill>
                <a:schemeClr val="bg1"/>
              </a:solidFill>
            </a:endParaRPr>
          </a:p>
        </p:txBody>
      </p:sp>
      <p:sp>
        <p:nvSpPr>
          <p:cNvPr id="17" name="AutoShape 36"/>
          <p:cNvSpPr>
            <a:spLocks noChangeArrowheads="1"/>
          </p:cNvSpPr>
          <p:nvPr/>
        </p:nvSpPr>
        <p:spPr bwMode="gray">
          <a:xfrm>
            <a:off x="4176238" y="3873221"/>
            <a:ext cx="1260000" cy="1260000"/>
          </a:xfrm>
          <a:prstGeom prst="roundRect">
            <a:avLst>
              <a:gd name="adj" fmla="val 50000"/>
            </a:avLst>
          </a:prstGeom>
          <a:solidFill>
            <a:srgbClr val="24408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300" b="1" cap="all" dirty="0" smtClean="0">
                <a:solidFill>
                  <a:schemeClr val="bg1"/>
                </a:solidFill>
              </a:rPr>
              <a:t>Company</a:t>
            </a:r>
          </a:p>
          <a:p>
            <a:pPr algn="ctr">
              <a:defRPr/>
            </a:pPr>
            <a:r>
              <a:rPr lang="en-US" sz="1300" b="1" cap="all" dirty="0" smtClean="0">
                <a:solidFill>
                  <a:schemeClr val="bg1"/>
                </a:solidFill>
              </a:rPr>
              <a:t>Law And</a:t>
            </a:r>
          </a:p>
          <a:p>
            <a:pPr algn="ctr">
              <a:defRPr/>
            </a:pPr>
            <a:r>
              <a:rPr lang="en-US" sz="1300" b="1" cap="all" dirty="0" smtClean="0">
                <a:solidFill>
                  <a:schemeClr val="bg1"/>
                </a:solidFill>
              </a:rPr>
              <a:t>Corporate</a:t>
            </a:r>
          </a:p>
          <a:p>
            <a:pPr algn="ctr">
              <a:defRPr/>
            </a:pPr>
            <a:r>
              <a:rPr lang="en-US" sz="1300" b="1" cap="all" dirty="0" smtClean="0">
                <a:solidFill>
                  <a:schemeClr val="bg1"/>
                </a:solidFill>
              </a:rPr>
              <a:t>Governance</a:t>
            </a:r>
            <a:endParaRPr lang="en-GB" sz="1300" b="1" cap="all" dirty="0">
              <a:solidFill>
                <a:schemeClr val="bg1"/>
              </a:solidFill>
            </a:endParaRPr>
          </a:p>
        </p:txBody>
      </p:sp>
      <p:sp>
        <p:nvSpPr>
          <p:cNvPr id="18" name="AutoShape 37"/>
          <p:cNvSpPr>
            <a:spLocks noChangeArrowheads="1"/>
          </p:cNvSpPr>
          <p:nvPr/>
        </p:nvSpPr>
        <p:spPr bwMode="gray">
          <a:xfrm>
            <a:off x="7452560" y="1172737"/>
            <a:ext cx="1440000" cy="1440000"/>
          </a:xfrm>
          <a:prstGeom prst="roundRect">
            <a:avLst>
              <a:gd name="adj" fmla="val 50000"/>
            </a:avLst>
          </a:prstGeom>
          <a:solidFill>
            <a:srgbClr val="24408F"/>
          </a:solidFill>
          <a:ln w="38100" algn="ctr">
            <a:solidFill>
              <a:schemeClr val="bg1"/>
            </a:solidFill>
            <a:round/>
            <a:headEnd/>
            <a:tailEnd/>
          </a:ln>
          <a:effectLst>
            <a:outerShdw dist="63500" dir="3187806" sx="1000" sy="1000" algn="ctr" rotWithShape="0">
              <a:schemeClr val="bg2"/>
            </a:outerShdw>
          </a:effectLst>
        </p:spPr>
        <p:txBody>
          <a:bodyPr wrap="none" anchor="ctr"/>
          <a:lstStyle/>
          <a:p>
            <a:pPr algn="ctr">
              <a:defRPr/>
            </a:pPr>
            <a:r>
              <a:rPr lang="en-US" sz="1500" b="1" cap="all" dirty="0" smtClean="0">
                <a:solidFill>
                  <a:schemeClr val="bg1"/>
                </a:solidFill>
              </a:rPr>
              <a:t>Professional</a:t>
            </a:r>
          </a:p>
          <a:p>
            <a:pPr algn="ctr">
              <a:defRPr/>
            </a:pPr>
            <a:r>
              <a:rPr lang="en-US" sz="1500" b="1" cap="all" dirty="0" smtClean="0">
                <a:solidFill>
                  <a:schemeClr val="bg1"/>
                </a:solidFill>
              </a:rPr>
              <a:t>Ethics and</a:t>
            </a:r>
          </a:p>
          <a:p>
            <a:pPr algn="ctr">
              <a:defRPr/>
            </a:pPr>
            <a:r>
              <a:rPr lang="en-US" sz="1500" b="1" cap="all" dirty="0" smtClean="0">
                <a:solidFill>
                  <a:schemeClr val="bg1"/>
                </a:solidFill>
              </a:rPr>
              <a:t>Competences</a:t>
            </a:r>
            <a:endParaRPr lang="en-GB" sz="1500" b="1" cap="all" dirty="0">
              <a:solidFill>
                <a:schemeClr val="bg1"/>
              </a:solidFill>
            </a:endParaRPr>
          </a:p>
        </p:txBody>
      </p:sp>
      <p:sp>
        <p:nvSpPr>
          <p:cNvPr id="19" name="AutoShape 39"/>
          <p:cNvSpPr>
            <a:spLocks noChangeArrowheads="1"/>
          </p:cNvSpPr>
          <p:nvPr/>
        </p:nvSpPr>
        <p:spPr bwMode="gray">
          <a:xfrm>
            <a:off x="3491960" y="1010272"/>
            <a:ext cx="1727770" cy="1706188"/>
          </a:xfrm>
          <a:prstGeom prst="roundRect">
            <a:avLst>
              <a:gd name="adj" fmla="val 50000"/>
            </a:avLst>
          </a:prstGeom>
          <a:solidFill>
            <a:srgbClr val="F7931E"/>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US" sz="2100" b="1" cap="all" dirty="0" smtClean="0">
                <a:solidFill>
                  <a:schemeClr val="bg1"/>
                </a:solidFill>
              </a:rPr>
              <a:t>Tax</a:t>
            </a:r>
            <a:endParaRPr lang="en-GB" sz="2100" b="1" cap="all" dirty="0">
              <a:solidFill>
                <a:schemeClr val="bg1"/>
              </a:solidFill>
            </a:endParaRPr>
          </a:p>
        </p:txBody>
      </p:sp>
      <p:sp>
        <p:nvSpPr>
          <p:cNvPr id="20" name="AutoShape 40"/>
          <p:cNvSpPr>
            <a:spLocks noChangeArrowheads="1"/>
          </p:cNvSpPr>
          <p:nvPr/>
        </p:nvSpPr>
        <p:spPr bwMode="gray">
          <a:xfrm>
            <a:off x="5580614" y="1154288"/>
            <a:ext cx="1727770" cy="1706188"/>
          </a:xfrm>
          <a:prstGeom prst="roundRect">
            <a:avLst>
              <a:gd name="adj" fmla="val 50000"/>
            </a:avLst>
          </a:prstGeom>
          <a:solidFill>
            <a:srgbClr val="F7931E"/>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US" sz="2100" b="1" cap="all" dirty="0" smtClean="0">
                <a:solidFill>
                  <a:schemeClr val="bg1"/>
                </a:solidFill>
              </a:rPr>
              <a:t>Public</a:t>
            </a:r>
          </a:p>
          <a:p>
            <a:pPr algn="ctr"/>
            <a:r>
              <a:rPr lang="en-US" sz="2100" b="1" cap="all" dirty="0" smtClean="0">
                <a:solidFill>
                  <a:schemeClr val="bg1"/>
                </a:solidFill>
              </a:rPr>
              <a:t>Sector</a:t>
            </a:r>
            <a:endParaRPr lang="en-GB" sz="2100" b="1" cap="all" dirty="0">
              <a:solidFill>
                <a:schemeClr val="bg1"/>
              </a:solidFill>
            </a:endParaRPr>
          </a:p>
        </p:txBody>
      </p:sp>
      <p:sp>
        <p:nvSpPr>
          <p:cNvPr id="21" name="AutoShape 32"/>
          <p:cNvSpPr>
            <a:spLocks noChangeArrowheads="1"/>
          </p:cNvSpPr>
          <p:nvPr/>
        </p:nvSpPr>
        <p:spPr bwMode="gray">
          <a:xfrm>
            <a:off x="7470384" y="2933870"/>
            <a:ext cx="1116000" cy="1116000"/>
          </a:xfrm>
          <a:prstGeom prst="roundRect">
            <a:avLst>
              <a:gd name="adj" fmla="val 50000"/>
            </a:avLst>
          </a:prstGeom>
          <a:solidFill>
            <a:schemeClr val="tx1">
              <a:lumMod val="50000"/>
              <a:lumOff val="50000"/>
            </a:schemeClr>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500" b="1" cap="all" dirty="0" smtClean="0">
                <a:solidFill>
                  <a:schemeClr val="bg1"/>
                </a:solidFill>
              </a:rPr>
              <a:t>IAASB</a:t>
            </a:r>
          </a:p>
          <a:p>
            <a:pPr algn="ctr">
              <a:defRPr/>
            </a:pPr>
            <a:r>
              <a:rPr lang="en-US" sz="1500" b="1" cap="all" dirty="0" smtClean="0">
                <a:solidFill>
                  <a:schemeClr val="bg1"/>
                </a:solidFill>
              </a:rPr>
              <a:t>Exposure</a:t>
            </a:r>
          </a:p>
          <a:p>
            <a:pPr algn="ctr">
              <a:defRPr/>
            </a:pPr>
            <a:r>
              <a:rPr lang="en-US" sz="1500" b="1" cap="all" dirty="0" smtClean="0">
                <a:solidFill>
                  <a:schemeClr val="bg1"/>
                </a:solidFill>
              </a:rPr>
              <a:t>drafts</a:t>
            </a:r>
          </a:p>
        </p:txBody>
      </p:sp>
      <p:sp>
        <p:nvSpPr>
          <p:cNvPr id="22" name="AutoShape 32"/>
          <p:cNvSpPr>
            <a:spLocks noChangeArrowheads="1"/>
          </p:cNvSpPr>
          <p:nvPr/>
        </p:nvSpPr>
        <p:spPr bwMode="gray">
          <a:xfrm>
            <a:off x="7740432" y="4071238"/>
            <a:ext cx="1116000" cy="1116000"/>
          </a:xfrm>
          <a:prstGeom prst="roundRect">
            <a:avLst>
              <a:gd name="adj" fmla="val 50000"/>
            </a:avLst>
          </a:prstGeom>
          <a:solidFill>
            <a:schemeClr val="tx1">
              <a:lumMod val="50000"/>
              <a:lumOff val="50000"/>
            </a:schemeClr>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500" b="1" cap="all" dirty="0" smtClean="0">
                <a:solidFill>
                  <a:schemeClr val="bg1"/>
                </a:solidFill>
              </a:rPr>
              <a:t>PCAOB</a:t>
            </a:r>
            <a:endParaRPr lang="en-GB" sz="1500" b="1" cap="all" dirty="0">
              <a:solidFill>
                <a:schemeClr val="bg1"/>
              </a:solidFill>
            </a:endParaRPr>
          </a:p>
        </p:txBody>
      </p:sp>
      <p:sp>
        <p:nvSpPr>
          <p:cNvPr id="23" name="AutoShape 32"/>
          <p:cNvSpPr>
            <a:spLocks noChangeArrowheads="1"/>
          </p:cNvSpPr>
          <p:nvPr/>
        </p:nvSpPr>
        <p:spPr bwMode="gray">
          <a:xfrm>
            <a:off x="6999334" y="4976718"/>
            <a:ext cx="1116000" cy="1116000"/>
          </a:xfrm>
          <a:prstGeom prst="roundRect">
            <a:avLst>
              <a:gd name="adj" fmla="val 50000"/>
            </a:avLst>
          </a:prstGeom>
          <a:solidFill>
            <a:schemeClr val="tx1">
              <a:lumMod val="50000"/>
              <a:lumOff val="50000"/>
            </a:schemeClr>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350" b="1" cap="all" dirty="0" smtClean="0">
                <a:solidFill>
                  <a:schemeClr val="bg1"/>
                </a:solidFill>
              </a:rPr>
              <a:t>Future of</a:t>
            </a:r>
          </a:p>
          <a:p>
            <a:pPr algn="ctr">
              <a:defRPr/>
            </a:pPr>
            <a:r>
              <a:rPr lang="en-US" sz="1350" b="1" cap="all" dirty="0" smtClean="0">
                <a:solidFill>
                  <a:schemeClr val="bg1"/>
                </a:solidFill>
              </a:rPr>
              <a:t>Audit and</a:t>
            </a:r>
          </a:p>
          <a:p>
            <a:pPr algn="ctr">
              <a:defRPr/>
            </a:pPr>
            <a:r>
              <a:rPr lang="en-US" sz="1350" b="1" cap="all" dirty="0" smtClean="0">
                <a:solidFill>
                  <a:schemeClr val="bg1"/>
                </a:solidFill>
              </a:rPr>
              <a:t>Assurance</a:t>
            </a:r>
            <a:endParaRPr lang="en-GB" sz="1350" b="1" cap="all" dirty="0">
              <a:solidFill>
                <a:schemeClr val="bg1"/>
              </a:solidFill>
            </a:endParaRPr>
          </a:p>
        </p:txBody>
      </p:sp>
      <p:sp>
        <p:nvSpPr>
          <p:cNvPr id="24" name="AutoShape 32"/>
          <p:cNvSpPr>
            <a:spLocks noChangeArrowheads="1"/>
          </p:cNvSpPr>
          <p:nvPr/>
        </p:nvSpPr>
        <p:spPr bwMode="gray">
          <a:xfrm>
            <a:off x="5040455" y="5011028"/>
            <a:ext cx="1116000" cy="1116000"/>
          </a:xfrm>
          <a:prstGeom prst="roundRect">
            <a:avLst>
              <a:gd name="adj" fmla="val 50000"/>
            </a:avLst>
          </a:prstGeom>
          <a:solidFill>
            <a:schemeClr val="tx1">
              <a:lumMod val="50000"/>
              <a:lumOff val="50000"/>
            </a:schemeClr>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500" b="1" cap="all" dirty="0" smtClean="0">
                <a:solidFill>
                  <a:schemeClr val="bg1"/>
                </a:solidFill>
              </a:rPr>
              <a:t> Auditor </a:t>
            </a:r>
          </a:p>
          <a:p>
            <a:pPr algn="ctr">
              <a:defRPr/>
            </a:pPr>
            <a:r>
              <a:rPr lang="en-US" sz="1500" b="1" cap="all" dirty="0" err="1" smtClean="0">
                <a:solidFill>
                  <a:schemeClr val="bg1"/>
                </a:solidFill>
              </a:rPr>
              <a:t>Comm</a:t>
            </a:r>
            <a:endParaRPr lang="en-GB" sz="1500" b="1" cap="all" dirty="0">
              <a:solidFill>
                <a:schemeClr val="bg1"/>
              </a:solidFill>
            </a:endParaRPr>
          </a:p>
        </p:txBody>
      </p:sp>
      <p:sp>
        <p:nvSpPr>
          <p:cNvPr id="25" name="AutoShape 36"/>
          <p:cNvSpPr>
            <a:spLocks noChangeArrowheads="1"/>
          </p:cNvSpPr>
          <p:nvPr/>
        </p:nvSpPr>
        <p:spPr bwMode="gray">
          <a:xfrm>
            <a:off x="286575" y="3807119"/>
            <a:ext cx="1260000" cy="1260000"/>
          </a:xfrm>
          <a:prstGeom prst="roundRect">
            <a:avLst>
              <a:gd name="adj" fmla="val 50000"/>
            </a:avLst>
          </a:prstGeom>
          <a:solidFill>
            <a:srgbClr val="24408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500" b="1" cap="all" dirty="0" smtClean="0">
                <a:solidFill>
                  <a:schemeClr val="bg1"/>
                </a:solidFill>
              </a:rPr>
              <a:t>ANTI </a:t>
            </a:r>
          </a:p>
          <a:p>
            <a:pPr algn="ctr">
              <a:defRPr/>
            </a:pPr>
            <a:r>
              <a:rPr lang="en-US" sz="1500" b="1" cap="all" dirty="0" smtClean="0">
                <a:solidFill>
                  <a:schemeClr val="bg1"/>
                </a:solidFill>
              </a:rPr>
              <a:t>Money-</a:t>
            </a:r>
          </a:p>
          <a:p>
            <a:pPr algn="ctr">
              <a:defRPr/>
            </a:pPr>
            <a:r>
              <a:rPr lang="en-US" sz="1500" b="1" cap="all" dirty="0" smtClean="0">
                <a:solidFill>
                  <a:schemeClr val="bg1"/>
                </a:solidFill>
              </a:rPr>
              <a:t>Laundering</a:t>
            </a:r>
          </a:p>
        </p:txBody>
      </p:sp>
      <p:sp>
        <p:nvSpPr>
          <p:cNvPr id="26" name="AutoShape 28"/>
          <p:cNvSpPr>
            <a:spLocks noChangeArrowheads="1"/>
          </p:cNvSpPr>
          <p:nvPr/>
        </p:nvSpPr>
        <p:spPr bwMode="gray">
          <a:xfrm>
            <a:off x="1331720" y="2400428"/>
            <a:ext cx="1727770" cy="1706188"/>
          </a:xfrm>
          <a:prstGeom prst="roundRect">
            <a:avLst>
              <a:gd name="adj" fmla="val 50000"/>
            </a:avLst>
          </a:prstGeom>
          <a:solidFill>
            <a:srgbClr val="F7931E"/>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US" sz="2100" b="1" cap="all" dirty="0">
                <a:solidFill>
                  <a:schemeClr val="bg1"/>
                </a:solidFill>
              </a:rPr>
              <a:t>Corporate</a:t>
            </a:r>
          </a:p>
          <a:p>
            <a:pPr algn="ctr"/>
            <a:r>
              <a:rPr lang="en-US" sz="2100" b="1" cap="all" dirty="0">
                <a:solidFill>
                  <a:schemeClr val="bg1"/>
                </a:solidFill>
              </a:rPr>
              <a:t>Reporting </a:t>
            </a:r>
            <a:endParaRPr lang="en-GB" sz="2100" b="1" cap="all" dirty="0">
              <a:solidFill>
                <a:schemeClr val="bg1"/>
              </a:solidFill>
            </a:endParaRPr>
          </a:p>
        </p:txBody>
      </p:sp>
      <p:sp>
        <p:nvSpPr>
          <p:cNvPr id="27" name="AutoShape 30"/>
          <p:cNvSpPr>
            <a:spLocks noChangeArrowheads="1"/>
          </p:cNvSpPr>
          <p:nvPr/>
        </p:nvSpPr>
        <p:spPr bwMode="gray">
          <a:xfrm>
            <a:off x="791800" y="1226296"/>
            <a:ext cx="1260000" cy="1260000"/>
          </a:xfrm>
          <a:prstGeom prst="roundRect">
            <a:avLst>
              <a:gd name="adj" fmla="val 50000"/>
            </a:avLst>
          </a:prstGeom>
          <a:solidFill>
            <a:srgbClr val="24408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GB" sz="1500" b="1" cap="all" dirty="0">
                <a:solidFill>
                  <a:schemeClr val="bg1"/>
                </a:solidFill>
              </a:rPr>
              <a:t>Banks</a:t>
            </a:r>
          </a:p>
        </p:txBody>
      </p:sp>
      <p:sp>
        <p:nvSpPr>
          <p:cNvPr id="28" name="AutoShape 31"/>
          <p:cNvSpPr>
            <a:spLocks noChangeArrowheads="1"/>
          </p:cNvSpPr>
          <p:nvPr/>
        </p:nvSpPr>
        <p:spPr bwMode="gray">
          <a:xfrm>
            <a:off x="2095105" y="1185119"/>
            <a:ext cx="1260000" cy="1260000"/>
          </a:xfrm>
          <a:prstGeom prst="roundRect">
            <a:avLst>
              <a:gd name="adj" fmla="val 50000"/>
            </a:avLst>
          </a:prstGeom>
          <a:solidFill>
            <a:srgbClr val="24408F"/>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r>
              <a:rPr lang="en-GB" sz="1500" b="1" cap="all" dirty="0">
                <a:solidFill>
                  <a:schemeClr val="bg1"/>
                </a:solidFill>
              </a:rPr>
              <a:t>Insurance</a:t>
            </a:r>
          </a:p>
        </p:txBody>
      </p:sp>
      <p:sp>
        <p:nvSpPr>
          <p:cNvPr id="29" name="AutoShape 32"/>
          <p:cNvSpPr>
            <a:spLocks noChangeArrowheads="1"/>
          </p:cNvSpPr>
          <p:nvPr/>
        </p:nvSpPr>
        <p:spPr bwMode="gray">
          <a:xfrm>
            <a:off x="4806238" y="2612512"/>
            <a:ext cx="1116000" cy="1116000"/>
          </a:xfrm>
          <a:prstGeom prst="roundRect">
            <a:avLst>
              <a:gd name="adj" fmla="val 50000"/>
            </a:avLst>
          </a:prstGeom>
          <a:solidFill>
            <a:schemeClr val="tx1">
              <a:lumMod val="50000"/>
              <a:lumOff val="50000"/>
            </a:schemeClr>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500" b="1" cap="all" dirty="0" smtClean="0">
                <a:solidFill>
                  <a:schemeClr val="bg1"/>
                </a:solidFill>
              </a:rPr>
              <a:t>VAT</a:t>
            </a:r>
            <a:endParaRPr lang="en-GB" sz="1500" b="1" cap="all" dirty="0">
              <a:solidFill>
                <a:schemeClr val="bg1"/>
              </a:solidFill>
            </a:endParaRPr>
          </a:p>
        </p:txBody>
      </p:sp>
      <p:sp>
        <p:nvSpPr>
          <p:cNvPr id="30" name="AutoShape 32"/>
          <p:cNvSpPr>
            <a:spLocks noChangeArrowheads="1"/>
          </p:cNvSpPr>
          <p:nvPr/>
        </p:nvSpPr>
        <p:spPr bwMode="gray">
          <a:xfrm>
            <a:off x="3275936" y="2955238"/>
            <a:ext cx="1116000" cy="1116000"/>
          </a:xfrm>
          <a:prstGeom prst="roundRect">
            <a:avLst>
              <a:gd name="adj" fmla="val 50000"/>
            </a:avLst>
          </a:prstGeom>
          <a:solidFill>
            <a:schemeClr val="tx1">
              <a:lumMod val="50000"/>
              <a:lumOff val="50000"/>
            </a:schemeClr>
          </a:solidFill>
          <a:ln w="38100" algn="ctr">
            <a:solidFill>
              <a:srgbClr val="FFFFFF"/>
            </a:solidFill>
            <a:round/>
            <a:headEnd/>
            <a:tailEnd/>
          </a:ln>
          <a:effectLst>
            <a:outerShdw dist="63500" dir="3187806" sx="1000" sy="1000" algn="ctr" rotWithShape="0">
              <a:schemeClr val="bg2"/>
            </a:outerShdw>
          </a:effectLst>
        </p:spPr>
        <p:txBody>
          <a:bodyPr wrap="none" anchor="ctr"/>
          <a:lstStyle/>
          <a:p>
            <a:pPr algn="ctr">
              <a:defRPr/>
            </a:pPr>
            <a:r>
              <a:rPr lang="en-US" sz="1350" b="1" cap="all" dirty="0" smtClean="0">
                <a:solidFill>
                  <a:schemeClr val="bg1"/>
                </a:solidFill>
              </a:rPr>
              <a:t>Future of</a:t>
            </a:r>
          </a:p>
          <a:p>
            <a:pPr algn="ctr">
              <a:defRPr/>
            </a:pPr>
            <a:r>
              <a:rPr lang="en-US" sz="1350" b="1" cap="all" dirty="0" smtClean="0">
                <a:solidFill>
                  <a:schemeClr val="bg1"/>
                </a:solidFill>
              </a:rPr>
              <a:t>Corporate</a:t>
            </a:r>
          </a:p>
          <a:p>
            <a:pPr algn="ctr">
              <a:defRPr/>
            </a:pPr>
            <a:r>
              <a:rPr lang="en-US" sz="1350" b="1" cap="all" dirty="0" smtClean="0">
                <a:solidFill>
                  <a:schemeClr val="bg1"/>
                </a:solidFill>
              </a:rPr>
              <a:t>reporting</a:t>
            </a:r>
            <a:endParaRPr lang="en-GB" sz="1350" b="1" cap="all" dirty="0">
              <a:solidFill>
                <a:schemeClr val="bg1"/>
              </a:solidFill>
            </a:endParaRPr>
          </a:p>
        </p:txBody>
      </p:sp>
      <p:sp>
        <p:nvSpPr>
          <p:cNvPr id="31" name="Rectangle 30"/>
          <p:cNvSpPr>
            <a:spLocks noChangeArrowheads="1"/>
          </p:cNvSpPr>
          <p:nvPr/>
        </p:nvSpPr>
        <p:spPr bwMode="auto">
          <a:xfrm>
            <a:off x="80" y="-690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775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772816"/>
          </a:xfrm>
        </p:spPr>
        <p:txBody>
          <a:bodyPr/>
          <a:lstStyle/>
          <a:p>
            <a:pPr algn="ctr"/>
            <a:r>
              <a:rPr lang="en-GB" dirty="0" smtClean="0"/>
              <a:t>FEE’s strategic </a:t>
            </a:r>
            <a:r>
              <a:rPr lang="en-GB" dirty="0"/>
              <a:t>priorities</a:t>
            </a:r>
          </a:p>
        </p:txBody>
      </p:sp>
      <p:sp>
        <p:nvSpPr>
          <p:cNvPr id="4" name="Slide Number Placeholder 3"/>
          <p:cNvSpPr>
            <a:spLocks noGrp="1"/>
          </p:cNvSpPr>
          <p:nvPr>
            <p:ph type="sldNum" sz="quarter" idx="12"/>
          </p:nvPr>
        </p:nvSpPr>
        <p:spPr/>
        <p:txBody>
          <a:bodyPr/>
          <a:lstStyle/>
          <a:p>
            <a:fld id="{5EB7B9F7-688B-4D22-8AA5-4F9577669134}" type="slidenum">
              <a:rPr lang="en-GB" smtClean="0"/>
              <a:pPr/>
              <a:t>6</a:t>
            </a:fld>
            <a:endParaRPr lang="en-GB"/>
          </a:p>
        </p:txBody>
      </p:sp>
      <p:sp>
        <p:nvSpPr>
          <p:cNvPr id="7" name="Bevel 6"/>
          <p:cNvSpPr/>
          <p:nvPr/>
        </p:nvSpPr>
        <p:spPr>
          <a:xfrm>
            <a:off x="107504" y="2566096"/>
            <a:ext cx="2808312" cy="2231056"/>
          </a:xfrm>
          <a:prstGeom prst="bevel">
            <a:avLst>
              <a:gd name="adj" fmla="val 521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Bevel 9"/>
          <p:cNvSpPr/>
          <p:nvPr/>
        </p:nvSpPr>
        <p:spPr>
          <a:xfrm>
            <a:off x="3131840" y="2566096"/>
            <a:ext cx="2808312" cy="2231056"/>
          </a:xfrm>
          <a:prstGeom prst="bevel">
            <a:avLst>
              <a:gd name="adj" fmla="val 5217"/>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Bevel 10"/>
          <p:cNvSpPr/>
          <p:nvPr/>
        </p:nvSpPr>
        <p:spPr>
          <a:xfrm>
            <a:off x="6156176" y="2566096"/>
            <a:ext cx="2808312" cy="2231056"/>
          </a:xfrm>
          <a:prstGeom prst="bevel">
            <a:avLst>
              <a:gd name="adj" fmla="val 5217"/>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46701" y="3068960"/>
            <a:ext cx="2329918" cy="1077218"/>
          </a:xfrm>
          <a:prstGeom prst="rect">
            <a:avLst/>
          </a:prstGeom>
          <a:noFill/>
          <a:ln w="28575">
            <a:noFill/>
          </a:ln>
        </p:spPr>
        <p:txBody>
          <a:bodyPr wrap="square" rtlCol="0">
            <a:spAutoFit/>
          </a:bodyPr>
          <a:lstStyle/>
          <a:p>
            <a:pPr algn="ctr"/>
            <a:r>
              <a:rPr lang="en-GB" sz="3200" dirty="0" smtClean="0">
                <a:solidFill>
                  <a:schemeClr val="bg1"/>
                </a:solidFill>
                <a:latin typeface="Arial Rounded MT Bold" panose="020F0704030504030204" pitchFamily="34" charset="0"/>
              </a:rPr>
              <a:t>Corporate reporting</a:t>
            </a:r>
            <a:endParaRPr lang="en-GB" sz="3200" dirty="0">
              <a:solidFill>
                <a:schemeClr val="bg1"/>
              </a:solidFill>
              <a:latin typeface="Arial Rounded MT Bold" panose="020F0704030504030204" pitchFamily="34" charset="0"/>
            </a:endParaRPr>
          </a:p>
        </p:txBody>
      </p:sp>
      <p:sp>
        <p:nvSpPr>
          <p:cNvPr id="16" name="TextBox 15"/>
          <p:cNvSpPr txBox="1"/>
          <p:nvPr/>
        </p:nvSpPr>
        <p:spPr>
          <a:xfrm>
            <a:off x="3371037" y="3143870"/>
            <a:ext cx="2329918" cy="1077218"/>
          </a:xfrm>
          <a:prstGeom prst="rect">
            <a:avLst/>
          </a:prstGeom>
          <a:noFill/>
          <a:ln w="28575">
            <a:noFill/>
          </a:ln>
        </p:spPr>
        <p:txBody>
          <a:bodyPr wrap="square" rtlCol="0">
            <a:spAutoFit/>
          </a:bodyPr>
          <a:lstStyle/>
          <a:p>
            <a:pPr algn="ctr"/>
            <a:r>
              <a:rPr lang="en-GB" sz="3200" dirty="0" smtClean="0">
                <a:solidFill>
                  <a:schemeClr val="bg1"/>
                </a:solidFill>
                <a:latin typeface="Arial Rounded MT Bold" panose="020F0704030504030204" pitchFamily="34" charset="0"/>
              </a:rPr>
              <a:t>Public finance</a:t>
            </a:r>
            <a:endParaRPr lang="en-GB" sz="3200" dirty="0">
              <a:solidFill>
                <a:schemeClr val="bg1"/>
              </a:solidFill>
              <a:latin typeface="Arial Rounded MT Bold" panose="020F0704030504030204" pitchFamily="34" charset="0"/>
            </a:endParaRPr>
          </a:p>
        </p:txBody>
      </p:sp>
      <p:sp>
        <p:nvSpPr>
          <p:cNvPr id="17" name="TextBox 16"/>
          <p:cNvSpPr txBox="1"/>
          <p:nvPr/>
        </p:nvSpPr>
        <p:spPr>
          <a:xfrm>
            <a:off x="6395373" y="2852936"/>
            <a:ext cx="2329918" cy="1569660"/>
          </a:xfrm>
          <a:prstGeom prst="rect">
            <a:avLst/>
          </a:prstGeom>
          <a:noFill/>
          <a:ln w="28575">
            <a:noFill/>
          </a:ln>
        </p:spPr>
        <p:txBody>
          <a:bodyPr wrap="square" rtlCol="0">
            <a:spAutoFit/>
          </a:bodyPr>
          <a:lstStyle/>
          <a:p>
            <a:pPr algn="ctr"/>
            <a:r>
              <a:rPr lang="en-GB" sz="3200" dirty="0" smtClean="0">
                <a:solidFill>
                  <a:schemeClr val="bg1"/>
                </a:solidFill>
                <a:latin typeface="Arial Rounded MT Bold" panose="020F0704030504030204" pitchFamily="34" charset="0"/>
              </a:rPr>
              <a:t>Audit</a:t>
            </a:r>
          </a:p>
          <a:p>
            <a:pPr algn="ctr"/>
            <a:r>
              <a:rPr lang="en-GB" sz="3200" dirty="0">
                <a:solidFill>
                  <a:schemeClr val="bg1"/>
                </a:solidFill>
                <a:latin typeface="Arial Rounded MT Bold" panose="020F0704030504030204" pitchFamily="34" charset="0"/>
              </a:rPr>
              <a:t>&amp;</a:t>
            </a:r>
            <a:endParaRPr lang="en-GB" sz="3200" dirty="0" smtClean="0">
              <a:solidFill>
                <a:schemeClr val="bg1"/>
              </a:solidFill>
              <a:latin typeface="Arial Rounded MT Bold" panose="020F0704030504030204" pitchFamily="34" charset="0"/>
            </a:endParaRPr>
          </a:p>
          <a:p>
            <a:pPr algn="ctr"/>
            <a:r>
              <a:rPr lang="en-GB" sz="3200" dirty="0" smtClean="0">
                <a:solidFill>
                  <a:schemeClr val="bg1"/>
                </a:solidFill>
                <a:latin typeface="Arial Rounded MT Bold" panose="020F0704030504030204" pitchFamily="34" charset="0"/>
              </a:rPr>
              <a:t>Assurance</a:t>
            </a:r>
            <a:endParaRPr lang="en-GB"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96571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6024"/>
            <a:ext cx="8064896" cy="1772816"/>
          </a:xfrm>
        </p:spPr>
        <p:txBody>
          <a:bodyPr/>
          <a:lstStyle/>
          <a:p>
            <a:r>
              <a:rPr lang="en-GB" b="1" dirty="0" smtClean="0">
                <a:solidFill>
                  <a:schemeClr val="accent2"/>
                </a:solidFill>
                <a:latin typeface="Arial" panose="020B0604020202020204" pitchFamily="34" charset="0"/>
              </a:rPr>
              <a:t>Public finance</a:t>
            </a:r>
            <a:endParaRPr lang="en-GB" b="1" dirty="0">
              <a:solidFill>
                <a:schemeClr val="accent2"/>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5EB7B9F7-688B-4D22-8AA5-4F9577669134}" type="slidenum">
              <a:rPr lang="en-GB" smtClean="0"/>
              <a:pPr/>
              <a:t>7</a:t>
            </a:fld>
            <a:endParaRPr lang="en-GB"/>
          </a:p>
        </p:txBody>
      </p:sp>
      <p:sp>
        <p:nvSpPr>
          <p:cNvPr id="10" name="Bevel 9"/>
          <p:cNvSpPr/>
          <p:nvPr/>
        </p:nvSpPr>
        <p:spPr>
          <a:xfrm>
            <a:off x="179512" y="2132856"/>
            <a:ext cx="2808312" cy="2808312"/>
          </a:xfrm>
          <a:prstGeom prst="bevel">
            <a:avLst>
              <a:gd name="adj" fmla="val 5217"/>
            </a:avLst>
          </a:prstGeom>
          <a:solidFill>
            <a:srgbClr val="953735"/>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1"/>
          <a:lstStyle/>
          <a:p>
            <a:pPr lvl="1">
              <a:lnSpc>
                <a:spcPct val="120000"/>
              </a:lnSpc>
              <a:spcBef>
                <a:spcPts val="600"/>
              </a:spcBef>
              <a:spcAft>
                <a:spcPts val="600"/>
              </a:spcAft>
            </a:pPr>
            <a:endParaRPr lang="en-GB" sz="2400" b="1" dirty="0">
              <a:latin typeface="Arial" panose="020B0604020202020204" pitchFamily="34" charset="0"/>
              <a:cs typeface="Arial" panose="020B0604020202020204" pitchFamily="34" charset="0"/>
            </a:endParaRPr>
          </a:p>
        </p:txBody>
      </p:sp>
      <p:sp>
        <p:nvSpPr>
          <p:cNvPr id="18" name="Bevel 17"/>
          <p:cNvSpPr/>
          <p:nvPr/>
        </p:nvSpPr>
        <p:spPr>
          <a:xfrm>
            <a:off x="3131840" y="2132856"/>
            <a:ext cx="2808312" cy="2808312"/>
          </a:xfrm>
          <a:prstGeom prst="bevel">
            <a:avLst>
              <a:gd name="adj" fmla="val 5217"/>
            </a:avLst>
          </a:prstGeom>
          <a:solidFill>
            <a:srgbClr val="95373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1"/>
          <a:lstStyle/>
          <a:p>
            <a:pPr lvl="1">
              <a:lnSpc>
                <a:spcPct val="120000"/>
              </a:lnSpc>
              <a:spcBef>
                <a:spcPts val="600"/>
              </a:spcBef>
              <a:spcAft>
                <a:spcPts val="600"/>
              </a:spcAft>
            </a:pPr>
            <a:endParaRPr lang="en-GB" sz="2000" b="1" dirty="0">
              <a:latin typeface="Arial" panose="020B0604020202020204" pitchFamily="34" charset="0"/>
              <a:cs typeface="Arial" panose="020B0604020202020204" pitchFamily="34" charset="0"/>
            </a:endParaRPr>
          </a:p>
        </p:txBody>
      </p:sp>
      <p:sp>
        <p:nvSpPr>
          <p:cNvPr id="19" name="Bevel 18"/>
          <p:cNvSpPr/>
          <p:nvPr/>
        </p:nvSpPr>
        <p:spPr>
          <a:xfrm>
            <a:off x="6156176" y="2132856"/>
            <a:ext cx="2808312" cy="2808312"/>
          </a:xfrm>
          <a:prstGeom prst="bevel">
            <a:avLst>
              <a:gd name="adj" fmla="val 5217"/>
            </a:avLst>
          </a:prstGeom>
          <a:solidFill>
            <a:srgbClr val="95373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1"/>
          <a:lstStyle/>
          <a:p>
            <a:pPr lvl="1">
              <a:lnSpc>
                <a:spcPct val="150000"/>
              </a:lnSpc>
              <a:spcBef>
                <a:spcPts val="600"/>
              </a:spcBef>
              <a:spcAft>
                <a:spcPts val="600"/>
              </a:spcAft>
            </a:pP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421160" y="2244350"/>
            <a:ext cx="2376264" cy="2585323"/>
          </a:xfrm>
          <a:prstGeom prst="rect">
            <a:avLst/>
          </a:prstGeom>
          <a:noFill/>
        </p:spPr>
        <p:txBody>
          <a:bodyPr wrap="square" rtlCol="0">
            <a:spAutoFit/>
          </a:bodyPr>
          <a:lstStyle/>
          <a:p>
            <a:pPr marL="0" lvl="1">
              <a:lnSpc>
                <a:spcPct val="150000"/>
              </a:lnSpc>
            </a:pPr>
            <a:r>
              <a:rPr lang="en-GB" sz="2400" b="1" dirty="0">
                <a:solidFill>
                  <a:schemeClr val="bg1"/>
                </a:solidFill>
                <a:latin typeface="Arial" panose="020B0604020202020204" pitchFamily="34" charset="0"/>
                <a:cs typeface="Arial" panose="020B0604020202020204" pitchFamily="34" charset="0"/>
              </a:rPr>
              <a:t>Showcase profession’s public interest commitment</a:t>
            </a:r>
          </a:p>
          <a:p>
            <a:endParaRPr lang="de-DE" dirty="0">
              <a:solidFill>
                <a:schemeClr val="bg1"/>
              </a:solidFill>
            </a:endParaRPr>
          </a:p>
        </p:txBody>
      </p:sp>
      <p:sp>
        <p:nvSpPr>
          <p:cNvPr id="5" name="TextBox 4"/>
          <p:cNvSpPr txBox="1"/>
          <p:nvPr/>
        </p:nvSpPr>
        <p:spPr>
          <a:xfrm>
            <a:off x="3347864" y="2346612"/>
            <a:ext cx="2088232" cy="2594556"/>
          </a:xfrm>
          <a:prstGeom prst="rect">
            <a:avLst/>
          </a:prstGeom>
          <a:noFill/>
        </p:spPr>
        <p:txBody>
          <a:bodyPr wrap="square" rtlCol="0">
            <a:spAutoFit/>
          </a:bodyPr>
          <a:lstStyle/>
          <a:p>
            <a:pPr lvl="1">
              <a:lnSpc>
                <a:spcPct val="120000"/>
              </a:lnSpc>
              <a:spcBef>
                <a:spcPts val="600"/>
              </a:spcBef>
              <a:spcAft>
                <a:spcPts val="600"/>
              </a:spcAft>
            </a:pPr>
            <a:r>
              <a:rPr lang="en-GB" sz="2400" b="1" dirty="0">
                <a:solidFill>
                  <a:schemeClr val="bg1"/>
                </a:solidFill>
                <a:latin typeface="Arial" panose="020B0604020202020204" pitchFamily="34" charset="0"/>
                <a:cs typeface="Arial" panose="020B0604020202020204" pitchFamily="34" charset="0"/>
              </a:rPr>
              <a:t>Provide expertise </a:t>
            </a:r>
          </a:p>
          <a:p>
            <a:pPr lvl="1">
              <a:lnSpc>
                <a:spcPct val="120000"/>
              </a:lnSpc>
              <a:spcBef>
                <a:spcPts val="600"/>
              </a:spcBef>
              <a:spcAft>
                <a:spcPts val="600"/>
              </a:spcAft>
            </a:pPr>
            <a:r>
              <a:rPr lang="en-GB" sz="2000" b="1" dirty="0">
                <a:solidFill>
                  <a:schemeClr val="bg1"/>
                </a:solidFill>
                <a:latin typeface="Arial" panose="020B0604020202020204" pitchFamily="34" charset="0"/>
                <a:cs typeface="Arial" panose="020B0604020202020204" pitchFamily="34" charset="0"/>
              </a:rPr>
              <a:t>(tax policy, reporting, assurance)</a:t>
            </a:r>
          </a:p>
          <a:p>
            <a:endParaRPr lang="de-DE" dirty="0"/>
          </a:p>
        </p:txBody>
      </p:sp>
      <p:sp>
        <p:nvSpPr>
          <p:cNvPr id="6" name="TextBox 5"/>
          <p:cNvSpPr txBox="1"/>
          <p:nvPr/>
        </p:nvSpPr>
        <p:spPr>
          <a:xfrm>
            <a:off x="6516216" y="2420888"/>
            <a:ext cx="2160240" cy="2031325"/>
          </a:xfrm>
          <a:prstGeom prst="rect">
            <a:avLst/>
          </a:prstGeom>
          <a:noFill/>
        </p:spPr>
        <p:txBody>
          <a:bodyPr wrap="square" rtlCol="0">
            <a:spAutoFit/>
          </a:bodyPr>
          <a:lstStyle/>
          <a:p>
            <a:pPr marL="0" lvl="1">
              <a:lnSpc>
                <a:spcPct val="150000"/>
              </a:lnSpc>
            </a:pPr>
            <a:r>
              <a:rPr lang="en-GB" sz="2400" b="1" dirty="0">
                <a:solidFill>
                  <a:schemeClr val="bg1"/>
                </a:solidFill>
                <a:latin typeface="Arial" panose="020B0604020202020204" pitchFamily="34" charset="0"/>
                <a:cs typeface="Arial" panose="020B0604020202020204" pitchFamily="34" charset="0"/>
              </a:rPr>
              <a:t>Create &amp; seize opportunities </a:t>
            </a:r>
          </a:p>
          <a:p>
            <a:endParaRPr lang="de-DE" dirty="0"/>
          </a:p>
        </p:txBody>
      </p:sp>
    </p:spTree>
    <p:extLst>
      <p:ext uri="{BB962C8B-B14F-4D97-AF65-F5344CB8AC3E}">
        <p14:creationId xmlns:p14="http://schemas.microsoft.com/office/powerpoint/2010/main" val="62519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9144000" cy="1988840"/>
          </a:xfrm>
        </p:spPr>
        <p:txBody>
          <a:bodyPr>
            <a:noAutofit/>
          </a:bodyPr>
          <a:lstStyle/>
          <a:p>
            <a:r>
              <a:rPr lang="en-US" altLang="en-US" dirty="0" smtClean="0"/>
              <a:t>Public Sector: </a:t>
            </a:r>
            <a:br>
              <a:rPr lang="en-US" altLang="en-US" dirty="0" smtClean="0"/>
            </a:br>
            <a:r>
              <a:rPr lang="en-US" altLang="en-US" dirty="0" smtClean="0"/>
              <a:t>A strategic priority for FEE</a:t>
            </a:r>
            <a:endParaRPr lang="en-GB" dirty="0"/>
          </a:p>
        </p:txBody>
      </p:sp>
      <p:sp>
        <p:nvSpPr>
          <p:cNvPr id="3" name="Content Placeholder 2"/>
          <p:cNvSpPr>
            <a:spLocks noGrp="1"/>
          </p:cNvSpPr>
          <p:nvPr>
            <p:ph idx="1"/>
          </p:nvPr>
        </p:nvSpPr>
        <p:spPr>
          <a:xfrm>
            <a:off x="172886" y="2014871"/>
            <a:ext cx="8749480" cy="4741987"/>
          </a:xfrm>
        </p:spPr>
        <p:txBody>
          <a:bodyPr/>
          <a:lstStyle/>
          <a:p>
            <a:pPr marL="0" indent="0">
              <a:spcBef>
                <a:spcPts val="600"/>
              </a:spcBef>
              <a:spcAft>
                <a:spcPts val="600"/>
              </a:spcAft>
              <a:buNone/>
            </a:pPr>
            <a:r>
              <a:rPr lang="en-GB" sz="2800" dirty="0" smtClean="0"/>
              <a:t>The profession has an important role in public sector:</a:t>
            </a:r>
          </a:p>
          <a:p>
            <a:pPr>
              <a:spcBef>
                <a:spcPts val="600"/>
              </a:spcBef>
              <a:spcAft>
                <a:spcPts val="600"/>
              </a:spcAft>
            </a:pPr>
            <a:r>
              <a:rPr lang="en-GB" sz="2800" dirty="0"/>
              <a:t>Policy debate, governance model, </a:t>
            </a:r>
            <a:r>
              <a:rPr lang="en-GB" sz="2800" dirty="0" smtClean="0"/>
              <a:t>standard setting </a:t>
            </a:r>
            <a:r>
              <a:rPr lang="en-GB" sz="2800" dirty="0"/>
              <a:t>and legislation</a:t>
            </a:r>
          </a:p>
          <a:p>
            <a:pPr>
              <a:spcBef>
                <a:spcPts val="600"/>
              </a:spcBef>
              <a:spcAft>
                <a:spcPts val="600"/>
              </a:spcAft>
            </a:pPr>
            <a:r>
              <a:rPr lang="en-GB" sz="2800" dirty="0"/>
              <a:t>Advice on implementation, transition plans, IT</a:t>
            </a:r>
          </a:p>
          <a:p>
            <a:pPr>
              <a:spcBef>
                <a:spcPts val="600"/>
              </a:spcBef>
              <a:spcAft>
                <a:spcPts val="600"/>
              </a:spcAft>
            </a:pPr>
            <a:r>
              <a:rPr lang="en-GB" sz="2800" dirty="0"/>
              <a:t>Accounting, reporting, assurance </a:t>
            </a:r>
          </a:p>
        </p:txBody>
      </p:sp>
      <p:sp>
        <p:nvSpPr>
          <p:cNvPr id="4" name="Slide Number Placeholder 3"/>
          <p:cNvSpPr>
            <a:spLocks noGrp="1"/>
          </p:cNvSpPr>
          <p:nvPr>
            <p:ph type="sldNum" sz="quarter" idx="12"/>
          </p:nvPr>
        </p:nvSpPr>
        <p:spPr/>
        <p:txBody>
          <a:bodyPr/>
          <a:lstStyle/>
          <a:p>
            <a:fld id="{5EB7B9F7-688B-4D22-8AA5-4F9577669134}" type="slidenum">
              <a:rPr lang="en-GB" smtClean="0"/>
              <a:pPr/>
              <a:t>8</a:t>
            </a:fld>
            <a:endParaRPr lang="en-GB"/>
          </a:p>
        </p:txBody>
      </p:sp>
    </p:spTree>
    <p:extLst>
      <p:ext uri="{BB962C8B-B14F-4D97-AF65-F5344CB8AC3E}">
        <p14:creationId xmlns:p14="http://schemas.microsoft.com/office/powerpoint/2010/main" val="1953899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DE" dirty="0" smtClean="0"/>
              <a:t>FEE‘s Public Sector Group</a:t>
            </a:r>
            <a:endParaRPr lang="de-DE" dirty="0"/>
          </a:p>
        </p:txBody>
      </p:sp>
      <p:sp>
        <p:nvSpPr>
          <p:cNvPr id="3" name="Content Placeholder 2"/>
          <p:cNvSpPr>
            <a:spLocks noGrp="1"/>
          </p:cNvSpPr>
          <p:nvPr>
            <p:ph idx="1"/>
          </p:nvPr>
        </p:nvSpPr>
        <p:spPr>
          <a:xfrm>
            <a:off x="471938" y="1338064"/>
            <a:ext cx="8229600" cy="5220135"/>
          </a:xfrm>
        </p:spPr>
        <p:txBody>
          <a:bodyPr/>
          <a:lstStyle/>
          <a:p>
            <a:r>
              <a:rPr lang="de-DE" dirty="0" smtClean="0"/>
              <a:t>26 members from 15 countries </a:t>
            </a:r>
            <a:r>
              <a:rPr lang="de-DE" sz="2000" dirty="0" smtClean="0"/>
              <a:t>(still expanding)</a:t>
            </a:r>
          </a:p>
          <a:p>
            <a:r>
              <a:rPr lang="de-DE" dirty="0" smtClean="0"/>
              <a:t>Priority areas and a range of important topics:</a:t>
            </a:r>
            <a:endParaRPr lang="de-DE" dirty="0"/>
          </a:p>
        </p:txBody>
      </p:sp>
      <p:sp>
        <p:nvSpPr>
          <p:cNvPr id="4" name="Slide Number Placeholder 3"/>
          <p:cNvSpPr>
            <a:spLocks noGrp="1"/>
          </p:cNvSpPr>
          <p:nvPr>
            <p:ph type="sldNum" sz="quarter" idx="12"/>
          </p:nvPr>
        </p:nvSpPr>
        <p:spPr/>
        <p:txBody>
          <a:bodyPr/>
          <a:lstStyle/>
          <a:p>
            <a:fld id="{5EB7B9F7-688B-4D22-8AA5-4F9577669134}" type="slidenum">
              <a:rPr lang="en-GB" smtClean="0"/>
              <a:pPr/>
              <a:t>9</a:t>
            </a:fld>
            <a:endParaRPr lang="en-GB"/>
          </a:p>
        </p:txBody>
      </p:sp>
      <p:pic>
        <p:nvPicPr>
          <p:cNvPr id="1026" name="Picture 2" descr="C:\Users\Petra\Desktop\FEE\EPSAS\phoca_thumb_m_gleamlight-fee220114-0031.jpg"/>
          <p:cNvPicPr>
            <a:picLocks noChangeAspect="1" noChangeArrowheads="1"/>
          </p:cNvPicPr>
          <p:nvPr/>
        </p:nvPicPr>
        <p:blipFill>
          <a:blip r:embed="rId3" cstate="print"/>
          <a:srcRect/>
          <a:stretch>
            <a:fillRect/>
          </a:stretch>
        </p:blipFill>
        <p:spPr bwMode="auto">
          <a:xfrm>
            <a:off x="7805936" y="0"/>
            <a:ext cx="1338064" cy="1338064"/>
          </a:xfrm>
          <a:prstGeom prst="rect">
            <a:avLst/>
          </a:prstGeom>
          <a:noFill/>
        </p:spPr>
      </p:pic>
      <p:graphicFrame>
        <p:nvGraphicFramePr>
          <p:cNvPr id="6" name="Diagram 5"/>
          <p:cNvGraphicFramePr/>
          <p:nvPr>
            <p:extLst>
              <p:ext uri="{D42A27DB-BD31-4B8C-83A1-F6EECF244321}">
                <p14:modId xmlns:p14="http://schemas.microsoft.com/office/powerpoint/2010/main" val="3232027787"/>
              </p:ext>
            </p:extLst>
          </p:nvPr>
        </p:nvGraphicFramePr>
        <p:xfrm>
          <a:off x="1331640" y="2831203"/>
          <a:ext cx="6096000" cy="3501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9197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EE PowerPoint template (October 2014)">
  <a:themeElements>
    <a:clrScheme name="FEE">
      <a:dk1>
        <a:srgbClr val="3F3F3F"/>
      </a:dk1>
      <a:lt1>
        <a:srgbClr val="FFFFFF"/>
      </a:lt1>
      <a:dk2>
        <a:srgbClr val="F7921E"/>
      </a:dk2>
      <a:lt2>
        <a:srgbClr val="24408F"/>
      </a:lt2>
      <a:accent1>
        <a:srgbClr val="24408F"/>
      </a:accent1>
      <a:accent2>
        <a:srgbClr val="F7921E"/>
      </a:accent2>
      <a:accent3>
        <a:srgbClr val="7691DC"/>
      </a:accent3>
      <a:accent4>
        <a:srgbClr val="24408F"/>
      </a:accent4>
      <a:accent5>
        <a:srgbClr val="F7921E"/>
      </a:accent5>
      <a:accent6>
        <a:srgbClr val="7691DC"/>
      </a:accent6>
      <a:hlink>
        <a:srgbClr val="24408F"/>
      </a:hlink>
      <a:folHlink>
        <a:srgbClr val="7691DC"/>
      </a:folHlink>
    </a:clrScheme>
    <a:fontScheme name="Calibri Light">
      <a:majorFont>
        <a:latin typeface="Calibri Light"/>
        <a:ea typeface=""/>
        <a:cs typeface=""/>
      </a:majorFont>
      <a:minorFont>
        <a:latin typeface="Calibri Light"/>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FEE PowerPoint template (October 2014)</Template>
  <TotalTime>0</TotalTime>
  <Words>1058</Words>
  <Application>Microsoft Office PowerPoint</Application>
  <PresentationFormat>On-screen Show (4:3)</PresentationFormat>
  <Paragraphs>172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FEE PowerPoint template (October 2014)</vt:lpstr>
      <vt:lpstr>CIPFA European Annual Seminar Key Challenges and Initiatives for FEE </vt:lpstr>
      <vt:lpstr>FEE federates professional institutes across Europe</vt:lpstr>
      <vt:lpstr>FEE adds value to Members</vt:lpstr>
      <vt:lpstr>FEE‘s challenges</vt:lpstr>
      <vt:lpstr>FEE’s work</vt:lpstr>
      <vt:lpstr>FEE’s strategic priorities</vt:lpstr>
      <vt:lpstr>Public finance</vt:lpstr>
      <vt:lpstr>Public Sector:  A strategic priority for FEE</vt:lpstr>
      <vt:lpstr>FEE‘s Public Sector Group</vt:lpstr>
      <vt:lpstr>EPSAS and IPSAS</vt:lpstr>
      <vt:lpstr>FEE‘s further initiatives in the  EPSAS debate</vt:lpstr>
      <vt:lpstr>PowerPoint Presentation</vt:lpstr>
      <vt:lpstr>Stay connected</vt:lpstr>
    </vt:vector>
  </TitlesOfParts>
  <Company>FEE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Madlen Brauer</dc:creator>
  <cp:lastModifiedBy>Home</cp:lastModifiedBy>
  <cp:revision>31</cp:revision>
  <dcterms:created xsi:type="dcterms:W3CDTF">2014-10-13T12:51:18Z</dcterms:created>
  <dcterms:modified xsi:type="dcterms:W3CDTF">2014-10-19T11:02:06Z</dcterms:modified>
</cp:coreProperties>
</file>