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524" r:id="rId2"/>
    <p:sldId id="542" r:id="rId3"/>
    <p:sldId id="540" r:id="rId4"/>
    <p:sldId id="541" r:id="rId5"/>
    <p:sldId id="526" r:id="rId6"/>
    <p:sldId id="546" r:id="rId7"/>
    <p:sldId id="547" r:id="rId8"/>
    <p:sldId id="548" r:id="rId9"/>
    <p:sldId id="549" r:id="rId10"/>
    <p:sldId id="550" r:id="rId11"/>
    <p:sldId id="551" r:id="rId12"/>
    <p:sldId id="552" r:id="rId13"/>
    <p:sldId id="527" r:id="rId14"/>
    <p:sldId id="529" r:id="rId15"/>
    <p:sldId id="528" r:id="rId16"/>
    <p:sldId id="531" r:id="rId17"/>
    <p:sldId id="530" r:id="rId18"/>
    <p:sldId id="532" r:id="rId19"/>
    <p:sldId id="538" r:id="rId20"/>
    <p:sldId id="544" r:id="rId21"/>
    <p:sldId id="545" r:id="rId22"/>
    <p:sldId id="535" r:id="rId23"/>
    <p:sldId id="536" r:id="rId24"/>
    <p:sldId id="537" r:id="rId25"/>
    <p:sldId id="543" r:id="rId26"/>
    <p:sldId id="554" r:id="rId27"/>
    <p:sldId id="553" r:id="rId28"/>
    <p:sldId id="555" r:id="rId29"/>
    <p:sldId id="539" r:id="rId30"/>
  </p:sldIdLst>
  <p:sldSz cx="9144000" cy="6858000" type="screen4x3"/>
  <p:notesSz cx="6797675" cy="9928225"/>
  <p:custDataLst>
    <p:tags r:id="rId33"/>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5pPr>
    <a:lvl6pPr marL="2286000" algn="l" defTabSz="914400" rtl="0" eaLnBrk="1" latinLnBrk="0" hangingPunct="1">
      <a:defRPr sz="2400" b="1" kern="1200">
        <a:solidFill>
          <a:schemeClr val="tx1"/>
        </a:solidFill>
        <a:latin typeface="Arial" charset="0"/>
        <a:ea typeface="ＭＳ Ｐゴシック" charset="-128"/>
        <a:cs typeface="+mn-cs"/>
      </a:defRPr>
    </a:lvl6pPr>
    <a:lvl7pPr marL="2743200" algn="l" defTabSz="914400" rtl="0" eaLnBrk="1" latinLnBrk="0" hangingPunct="1">
      <a:defRPr sz="2400" b="1" kern="1200">
        <a:solidFill>
          <a:schemeClr val="tx1"/>
        </a:solidFill>
        <a:latin typeface="Arial" charset="0"/>
        <a:ea typeface="ＭＳ Ｐゴシック" charset="-128"/>
        <a:cs typeface="+mn-cs"/>
      </a:defRPr>
    </a:lvl7pPr>
    <a:lvl8pPr marL="3200400" algn="l" defTabSz="914400" rtl="0" eaLnBrk="1" latinLnBrk="0" hangingPunct="1">
      <a:defRPr sz="2400" b="1" kern="1200">
        <a:solidFill>
          <a:schemeClr val="tx1"/>
        </a:solidFill>
        <a:latin typeface="Arial" charset="0"/>
        <a:ea typeface="ＭＳ Ｐゴシック" charset="-128"/>
        <a:cs typeface="+mn-cs"/>
      </a:defRPr>
    </a:lvl8pPr>
    <a:lvl9pPr marL="3657600" algn="l" defTabSz="914400" rtl="0" eaLnBrk="1" latinLnBrk="0" hangingPunct="1">
      <a:defRPr sz="24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66"/>
    <a:srgbClr val="660033"/>
    <a:srgbClr val="FFCC00"/>
    <a:srgbClr val="003366"/>
    <a:srgbClr val="FF9999"/>
    <a:srgbClr val="FFE19B"/>
    <a:srgbClr val="B4B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643" autoAdjust="0"/>
    <p:restoredTop sz="81922" autoAdjust="0"/>
  </p:normalViewPr>
  <p:slideViewPr>
    <p:cSldViewPr snapToGrid="0">
      <p:cViewPr>
        <p:scale>
          <a:sx n="80" d="100"/>
          <a:sy n="80" d="100"/>
        </p:scale>
        <p:origin x="-462" y="588"/>
      </p:cViewPr>
      <p:guideLst>
        <p:guide orient="horz" pos="638"/>
        <p:guide pos="7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136" y="-78"/>
      </p:cViewPr>
      <p:guideLst>
        <p:guide orient="horz" pos="608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675">
              <a:defRPr sz="1300" b="0">
                <a:effectLst/>
              </a:defRPr>
            </a:lvl1pPr>
          </a:lstStyle>
          <a:p>
            <a:pPr>
              <a:defRPr/>
            </a:pPr>
            <a:endParaRPr lang="en-GB"/>
          </a:p>
        </p:txBody>
      </p:sp>
      <p:sp>
        <p:nvSpPr>
          <p:cNvPr id="15363"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675">
              <a:defRPr sz="1300" b="0">
                <a:effectLst/>
              </a:defRPr>
            </a:lvl1pPr>
          </a:lstStyle>
          <a:p>
            <a:pPr>
              <a:defRPr/>
            </a:pPr>
            <a:fld id="{D8EBC9FC-C0E3-42FC-8F30-293CD3451FEF}" type="datetime1">
              <a:rPr lang="en-GB"/>
              <a:pPr>
                <a:defRPr/>
              </a:pPr>
              <a:t>19/10/2014</a:t>
            </a:fld>
            <a:endParaRPr lang="en-GB"/>
          </a:p>
        </p:txBody>
      </p:sp>
      <p:sp>
        <p:nvSpPr>
          <p:cNvPr id="15365" name="Rectangle 5"/>
          <p:cNvSpPr>
            <a:spLocks noGrp="1" noChangeArrowheads="1"/>
          </p:cNvSpPr>
          <p:nvPr>
            <p:ph type="sldNum" sz="quarter" idx="3"/>
          </p:nvPr>
        </p:nvSpPr>
        <p:spPr bwMode="auto">
          <a:xfrm>
            <a:off x="3849688"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675">
              <a:defRPr sz="1300" b="0">
                <a:effectLst/>
              </a:defRPr>
            </a:lvl1pPr>
          </a:lstStyle>
          <a:p>
            <a:pPr>
              <a:defRPr/>
            </a:pPr>
            <a:fld id="{73582A52-9927-4187-A6FE-8D776C709C2F}" type="slidenum">
              <a:rPr lang="en-GB"/>
              <a:pPr>
                <a:defRPr/>
              </a:pPr>
              <a:t>‹#›</a:t>
            </a:fld>
            <a:endParaRPr lang="en-GB"/>
          </a:p>
        </p:txBody>
      </p:sp>
    </p:spTree>
    <p:extLst>
      <p:ext uri="{BB962C8B-B14F-4D97-AF65-F5344CB8AC3E}">
        <p14:creationId xmlns:p14="http://schemas.microsoft.com/office/powerpoint/2010/main" val="1954803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71" tIns="47786" rIns="95571" bIns="477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4" name="Rectangle 10"/>
          <p:cNvSpPr>
            <a:spLocks noGrp="1" noChangeArrowheads="1"/>
          </p:cNvSpPr>
          <p:nvPr>
            <p:ph type="sldNum" sz="quarter" idx="5"/>
          </p:nvPr>
        </p:nvSpPr>
        <p:spPr bwMode="auto">
          <a:xfrm>
            <a:off x="3154363" y="9223375"/>
            <a:ext cx="4683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ctr" defTabSz="955675">
              <a:defRPr sz="1100" b="0">
                <a:effectLst/>
              </a:defRPr>
            </a:lvl1pPr>
          </a:lstStyle>
          <a:p>
            <a:pPr>
              <a:defRPr/>
            </a:pPr>
            <a:fld id="{7DCEC676-D294-42D4-A929-FBAC0F3D34DE}" type="slidenum">
              <a:rPr lang="en-GB"/>
              <a:pPr>
                <a:defRPr/>
              </a:pPr>
              <a:t>‹#›</a:t>
            </a:fld>
            <a:endParaRPr lang="en-GB"/>
          </a:p>
        </p:txBody>
      </p:sp>
    </p:spTree>
    <p:extLst>
      <p:ext uri="{BB962C8B-B14F-4D97-AF65-F5344CB8AC3E}">
        <p14:creationId xmlns:p14="http://schemas.microsoft.com/office/powerpoint/2010/main" val="32046426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2F520-544C-4D4A-B919-6D22154DE096}" type="slidenum">
              <a:rPr lang="en-GB" altLang="en-US"/>
              <a:pPr/>
              <a:t>5</a:t>
            </a:fld>
            <a:endParaRPr lang="en-GB" altLang="en-US"/>
          </a:p>
        </p:txBody>
      </p:sp>
      <p:sp>
        <p:nvSpPr>
          <p:cNvPr id="219138" name="Rectangle 2"/>
          <p:cNvSpPr>
            <a:spLocks noGrp="1" noRot="1" noChangeAspect="1" noChangeArrowheads="1" noTextEdit="1"/>
          </p:cNvSpPr>
          <p:nvPr>
            <p:ph type="sldImg"/>
          </p:nvPr>
        </p:nvSpPr>
        <p:spPr>
          <a:xfrm>
            <a:off x="987425" y="182563"/>
            <a:ext cx="4875213" cy="3656012"/>
          </a:xfrm>
          <a:ln/>
        </p:spPr>
      </p:sp>
      <p:sp>
        <p:nvSpPr>
          <p:cNvPr id="219139" name="Rectangle 3"/>
          <p:cNvSpPr>
            <a:spLocks noGrp="1" noChangeArrowheads="1"/>
          </p:cNvSpPr>
          <p:nvPr>
            <p:ph type="body" idx="1"/>
          </p:nvPr>
        </p:nvSpPr>
        <p:spPr>
          <a:xfrm>
            <a:off x="266700" y="3913188"/>
            <a:ext cx="6264275" cy="5651500"/>
          </a:xfrm>
          <a:noFill/>
        </p:spPr>
        <p:txBody>
          <a:bodyPr/>
          <a:lstStyle/>
          <a:p>
            <a:r>
              <a:rPr lang="en-GB" altLang="en-US"/>
              <a:t>ANS are a small part of aviation as you can see on the graph on the right.</a:t>
            </a:r>
          </a:p>
          <a:p>
            <a:r>
              <a:rPr lang="en-GB" altLang="en-US"/>
              <a:t>However, they have a strong influence on aviation performance. </a:t>
            </a:r>
          </a:p>
          <a:p>
            <a:r>
              <a:rPr lang="en-GB" altLang="en-US"/>
              <a:t>First, ANS must support the strong growth of aviation, 4-5% per annum, which is well above GDP growth, and an important element towards the Lisbon agenda. </a:t>
            </a:r>
          </a:p>
          <a:p>
            <a:r>
              <a:rPr lang="en-GB" altLang="en-US"/>
              <a:t>Next, ANS has a strong impact on aviation performance in many respects:</a:t>
            </a:r>
          </a:p>
          <a:p>
            <a:pPr lvl="1"/>
            <a:r>
              <a:rPr lang="en-GB" altLang="en-US"/>
              <a:t>ANS are essential to ensure aviation safety</a:t>
            </a:r>
          </a:p>
          <a:p>
            <a:pPr lvl="1"/>
            <a:r>
              <a:rPr lang="en-GB" altLang="en-US"/>
              <a:t>Their economic impact is high: €8 B of user charges in 2007, + several billions euro in indirect costs due to delays and non direct routes, all paid by airspace users. </a:t>
            </a:r>
          </a:p>
          <a:p>
            <a:pPr lvl="1"/>
            <a:r>
              <a:rPr lang="en-GB" altLang="en-US"/>
              <a:t>ANS have a non-negligible environmental impact, with an influence on 0.3% of global emissions. </a:t>
            </a:r>
          </a:p>
          <a:p>
            <a:pPr lvl="1"/>
            <a:r>
              <a:rPr lang="en-GB" altLang="en-US"/>
              <a:t>There is also a social dimension: 57000 people are working directly in ANS. </a:t>
            </a:r>
          </a:p>
          <a:p>
            <a:r>
              <a:rPr lang="en-GB" altLang="en-US"/>
              <a:t>It is important to decouple ANS impacts on performance from air traffic growth. In other terms, the risk of accident, costs, delays, environmental impact and also staff numbers should not grow in line with traffic to ensure a sustainable growth of aviation. </a:t>
            </a:r>
          </a:p>
          <a:p>
            <a:r>
              <a:rPr lang="en-GB" altLang="en-US"/>
              <a:t>Having set the scene, I will address ANS performance under the following KPA: safety, capacity/delays, flight-efficiency, environmental impact, and cost-effectiveness. </a:t>
            </a:r>
          </a:p>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7" descr="ppt_background_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ec-color-msoffic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25550" y="6051550"/>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863" y="6094413"/>
            <a:ext cx="9588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a:spLocks noChangeArrowheads="1"/>
          </p:cNvSpPr>
          <p:nvPr userDrawn="1"/>
        </p:nvSpPr>
        <p:spPr bwMode="auto">
          <a:xfrm>
            <a:off x="2019300" y="6080125"/>
            <a:ext cx="21415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solidFill>
                  <a:srgbClr val="B4BAC0"/>
                </a:solidFill>
              </a:rPr>
              <a:t>Performance Review Body</a:t>
            </a:r>
            <a:br>
              <a:rPr lang="en-GB" altLang="en-US" sz="1200">
                <a:solidFill>
                  <a:srgbClr val="B4BAC0"/>
                </a:solidFill>
              </a:rPr>
            </a:br>
            <a:r>
              <a:rPr lang="en-GB" altLang="en-US" sz="1200" b="0">
                <a:solidFill>
                  <a:srgbClr val="B4BAC0"/>
                </a:solidFill>
              </a:rPr>
              <a:t>designated by</a:t>
            </a:r>
            <a:br>
              <a:rPr lang="en-GB" altLang="en-US" sz="1200" b="0">
                <a:solidFill>
                  <a:srgbClr val="B4BAC0"/>
                </a:solidFill>
              </a:rPr>
            </a:br>
            <a:r>
              <a:rPr lang="en-GB" altLang="en-US" sz="1200" b="0">
                <a:solidFill>
                  <a:srgbClr val="B4BAC0"/>
                </a:solidFill>
              </a:rPr>
              <a:t>the European Commission</a:t>
            </a:r>
          </a:p>
        </p:txBody>
      </p:sp>
      <p:sp>
        <p:nvSpPr>
          <p:cNvPr id="11266" name="Rectangle 2"/>
          <p:cNvSpPr>
            <a:spLocks noGrp="1" noChangeArrowheads="1"/>
          </p:cNvSpPr>
          <p:nvPr>
            <p:ph type="ctrTitle"/>
          </p:nvPr>
        </p:nvSpPr>
        <p:spPr>
          <a:xfrm>
            <a:off x="250825" y="2014538"/>
            <a:ext cx="7772400" cy="936625"/>
          </a:xfrm>
        </p:spPr>
        <p:txBody>
          <a:bodyPr lIns="91440" tIns="45720" rIns="91440" bIns="45720" anchor="b"/>
          <a:lstStyle>
            <a:lvl1pPr>
              <a:defRPr>
                <a:solidFill>
                  <a:schemeClr val="bg1"/>
                </a:solidFill>
              </a:defRPr>
            </a:lvl1pPr>
          </a:lstStyle>
          <a:p>
            <a:pPr lvl="0"/>
            <a:r>
              <a:rPr lang="es-ES" noProof="0" smtClean="0"/>
              <a:t>Haga clic para modificar el estilo de título del patrón</a:t>
            </a:r>
            <a:endParaRPr lang="en-GB" noProof="0" smtClean="0"/>
          </a:p>
        </p:txBody>
      </p:sp>
      <p:sp>
        <p:nvSpPr>
          <p:cNvPr id="11267" name="Rectangle 3"/>
          <p:cNvSpPr>
            <a:spLocks noGrp="1" noChangeArrowheads="1"/>
          </p:cNvSpPr>
          <p:nvPr>
            <p:ph type="subTitle" idx="1"/>
          </p:nvPr>
        </p:nvSpPr>
        <p:spPr>
          <a:xfrm>
            <a:off x="250825" y="2951163"/>
            <a:ext cx="7777163" cy="622300"/>
          </a:xfrm>
        </p:spPr>
        <p:txBody>
          <a:bodyPr/>
          <a:lstStyle>
            <a:lvl1pPr marL="0" indent="0">
              <a:buFontTx/>
              <a:buNone/>
              <a:defRPr>
                <a:solidFill>
                  <a:schemeClr val="bg1"/>
                </a:solidFill>
              </a:defRPr>
            </a:lvl1pPr>
          </a:lstStyle>
          <a:p>
            <a:pPr lvl="0"/>
            <a:r>
              <a:rPr lang="es-ES" noProof="0" smtClean="0"/>
              <a:t>Haga clic para modificar el estilo de subtítulo del patrón</a:t>
            </a:r>
            <a:endParaRPr lang="en-GB" noProof="0" smtClean="0"/>
          </a:p>
        </p:txBody>
      </p:sp>
    </p:spTree>
    <p:extLst>
      <p:ext uri="{BB962C8B-B14F-4D97-AF65-F5344CB8AC3E}">
        <p14:creationId xmlns:p14="http://schemas.microsoft.com/office/powerpoint/2010/main" val="52834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FR"/>
          </a:p>
        </p:txBody>
      </p:sp>
      <p:sp>
        <p:nvSpPr>
          <p:cNvPr id="3" name="Espace réservé du texte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Tree>
    <p:extLst>
      <p:ext uri="{BB962C8B-B14F-4D97-AF65-F5344CB8AC3E}">
        <p14:creationId xmlns:p14="http://schemas.microsoft.com/office/powerpoint/2010/main" val="219496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1625" y="457200"/>
            <a:ext cx="1987550" cy="6048375"/>
          </a:xfrm>
        </p:spPr>
        <p:txBody>
          <a:bodyPr vert="eaVert"/>
          <a:lstStyle/>
          <a:p>
            <a:r>
              <a:rPr lang="es-ES" smtClean="0"/>
              <a:t>Haga clic para modificar el estilo de título del patrón</a:t>
            </a:r>
            <a:endParaRPr lang="fr-FR"/>
          </a:p>
        </p:txBody>
      </p:sp>
      <p:sp>
        <p:nvSpPr>
          <p:cNvPr id="3" name="Espace réservé du texte vertical 2"/>
          <p:cNvSpPr>
            <a:spLocks noGrp="1"/>
          </p:cNvSpPr>
          <p:nvPr>
            <p:ph type="body" orient="vert" idx="1"/>
          </p:nvPr>
        </p:nvSpPr>
        <p:spPr>
          <a:xfrm>
            <a:off x="685800" y="457200"/>
            <a:ext cx="5813425" cy="6048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Tree>
    <p:extLst>
      <p:ext uri="{BB962C8B-B14F-4D97-AF65-F5344CB8AC3E}">
        <p14:creationId xmlns:p14="http://schemas.microsoft.com/office/powerpoint/2010/main" val="376030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262063" y="457200"/>
            <a:ext cx="7377112" cy="1133475"/>
          </a:xfrm>
        </p:spPr>
        <p:txBody>
          <a:bodyPr/>
          <a:lstStyle/>
          <a:p>
            <a:r>
              <a:rPr lang="es-ES" smtClean="0"/>
              <a:t>Haga clic para modificar el estilo de título del patrón</a:t>
            </a:r>
            <a:endParaRPr lang="fr-FR"/>
          </a:p>
        </p:txBody>
      </p:sp>
      <p:sp>
        <p:nvSpPr>
          <p:cNvPr id="3" name="Espace réservé du tableau 2"/>
          <p:cNvSpPr>
            <a:spLocks noGrp="1"/>
          </p:cNvSpPr>
          <p:nvPr>
            <p:ph type="tbl" idx="1"/>
          </p:nvPr>
        </p:nvSpPr>
        <p:spPr>
          <a:xfrm>
            <a:off x="685800" y="1628775"/>
            <a:ext cx="7934325" cy="4876800"/>
          </a:xfrm>
        </p:spPr>
        <p:txBody>
          <a:bodyPr/>
          <a:lstStyle>
            <a:lvl1pPr>
              <a:defRPr sz="2400"/>
            </a:lvl1pPr>
          </a:lstStyle>
          <a:p>
            <a:pPr lvl="0"/>
            <a:r>
              <a:rPr lang="es-ES" noProof="0" smtClean="0"/>
              <a:t>Haga clic en el icono para agregar una tabla</a:t>
            </a:r>
            <a:endParaRPr lang="fr-FR" noProof="0" dirty="0"/>
          </a:p>
        </p:txBody>
      </p:sp>
    </p:spTree>
    <p:extLst>
      <p:ext uri="{BB962C8B-B14F-4D97-AF65-F5344CB8AC3E}">
        <p14:creationId xmlns:p14="http://schemas.microsoft.com/office/powerpoint/2010/main" val="3033004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lvl1pPr>
          </a:lstStyle>
          <a:p>
            <a:r>
              <a:rPr lang="es-ES" smtClean="0"/>
              <a:t>Haga clic para modificar el estilo de título del patrón</a:t>
            </a:r>
            <a:endParaRPr lang="fr-FR" dirty="0"/>
          </a:p>
        </p:txBody>
      </p:sp>
      <p:sp>
        <p:nvSpPr>
          <p:cNvPr id="3" name="Espace réservé du contenu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Tree>
    <p:extLst>
      <p:ext uri="{BB962C8B-B14F-4D97-AF65-F5344CB8AC3E}">
        <p14:creationId xmlns:p14="http://schemas.microsoft.com/office/powerpoint/2010/main" val="34558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32468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FR"/>
          </a:p>
        </p:txBody>
      </p:sp>
      <p:sp>
        <p:nvSpPr>
          <p:cNvPr id="3" name="Espace réservé du contenu 2"/>
          <p:cNvSpPr>
            <a:spLocks noGrp="1"/>
          </p:cNvSpPr>
          <p:nvPr>
            <p:ph sz="half" idx="1"/>
          </p:nvPr>
        </p:nvSpPr>
        <p:spPr>
          <a:xfrm>
            <a:off x="685800" y="1628775"/>
            <a:ext cx="3890963"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Espace réservé du contenu 3"/>
          <p:cNvSpPr>
            <a:spLocks noGrp="1"/>
          </p:cNvSpPr>
          <p:nvPr>
            <p:ph sz="half" idx="2"/>
          </p:nvPr>
        </p:nvSpPr>
        <p:spPr>
          <a:xfrm>
            <a:off x="4729163" y="1628775"/>
            <a:ext cx="3890962"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Tree>
    <p:extLst>
      <p:ext uri="{BB962C8B-B14F-4D97-AF65-F5344CB8AC3E}">
        <p14:creationId xmlns:p14="http://schemas.microsoft.com/office/powerpoint/2010/main" val="337007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Tree>
    <p:extLst>
      <p:ext uri="{BB962C8B-B14F-4D97-AF65-F5344CB8AC3E}">
        <p14:creationId xmlns:p14="http://schemas.microsoft.com/office/powerpoint/2010/main" val="311591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FR"/>
          </a:p>
        </p:txBody>
      </p:sp>
    </p:spTree>
    <p:extLst>
      <p:ext uri="{BB962C8B-B14F-4D97-AF65-F5344CB8AC3E}">
        <p14:creationId xmlns:p14="http://schemas.microsoft.com/office/powerpoint/2010/main" val="412935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32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64836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28577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62063" y="457200"/>
            <a:ext cx="7377112"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 tIns="28800" rIns="18000" bIns="28800" numCol="1" anchor="t" anchorCtr="0" compatLnSpc="1">
            <a:prstTxWarp prst="textNoShape">
              <a:avLst/>
            </a:prstTxWarp>
          </a:bodyPr>
          <a:lstStyle/>
          <a:p>
            <a:pPr lvl="0"/>
            <a:r>
              <a:rPr lang="es-ES" altLang="en-US" smtClean="0"/>
              <a:t>Haga clic para modificar el estilo de título del patrón</a:t>
            </a:r>
            <a:endParaRPr lang="en-US" altLang="en-US" smtClean="0"/>
          </a:p>
        </p:txBody>
      </p:sp>
      <p:sp>
        <p:nvSpPr>
          <p:cNvPr id="1027" name="Rectangle 3"/>
          <p:cNvSpPr>
            <a:spLocks noGrp="1" noChangeArrowheads="1"/>
          </p:cNvSpPr>
          <p:nvPr>
            <p:ph type="body" idx="1"/>
          </p:nvPr>
        </p:nvSpPr>
        <p:spPr bwMode="auto">
          <a:xfrm>
            <a:off x="685800" y="1628775"/>
            <a:ext cx="79343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pic>
        <p:nvPicPr>
          <p:cNvPr id="1028" name="Picture 7" descr="background_body_light"/>
          <p:cNvPicPr>
            <a:picLocks noChangeAspect="1" noChangeArrowheads="1"/>
          </p:cNvPicPr>
          <p:nvPr/>
        </p:nvPicPr>
        <p:blipFill>
          <a:blip r:embed="rId14">
            <a:extLst>
              <a:ext uri="{28A0092B-C50C-407E-A947-70E740481C1C}">
                <a14:useLocalDpi xmlns:a14="http://schemas.microsoft.com/office/drawing/2010/main" val="0"/>
              </a:ext>
            </a:extLst>
          </a:blip>
          <a:srcRect l="700" t="7083" r="5550" b="5417"/>
          <a:stretch>
            <a:fillRect/>
          </a:stretch>
        </p:blipFill>
        <p:spPr bwMode="auto">
          <a:xfrm>
            <a:off x="0" y="0"/>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673100" y="6527800"/>
            <a:ext cx="7974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en-US" altLang="en-US" sz="1200">
                <a:solidFill>
                  <a:srgbClr val="B4BAC0"/>
                </a:solidFill>
              </a:rPr>
              <a:t>Performance Review Body						</a:t>
            </a:r>
            <a:fld id="{8F5103C3-E513-41AD-B162-56C31DB271C8}" type="slidenum">
              <a:rPr lang="en-GB" altLang="en-US" sz="1200">
                <a:solidFill>
                  <a:srgbClr val="B4BAC0"/>
                </a:solidFill>
              </a:rPr>
              <a:pPr algn="ctr"/>
              <a:t>‹#›</a:t>
            </a:fld>
            <a:endParaRPr lang="en-GB" altLang="en-US" sz="1200">
              <a:solidFill>
                <a:srgbClr val="B4BAC0"/>
              </a:solidFill>
            </a:endParaRPr>
          </a:p>
        </p:txBody>
      </p:sp>
      <p:pic>
        <p:nvPicPr>
          <p:cNvPr id="1031" name="Picture 16" descr="ec-color-msoffic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3588" y="188913"/>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200" y="193675"/>
            <a:ext cx="6556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709" r:id="rId12"/>
  </p:sldLayoutIdLst>
  <p:txStyles>
    <p:titleStyle>
      <a:lvl1pPr algn="l" rtl="0" eaLnBrk="1" fontAlgn="base" hangingPunct="1">
        <a:spcBef>
          <a:spcPct val="0"/>
        </a:spcBef>
        <a:spcAft>
          <a:spcPct val="0"/>
        </a:spcAft>
        <a:defRPr sz="3400" b="1">
          <a:solidFill>
            <a:srgbClr val="993366"/>
          </a:solidFill>
          <a:latin typeface="+mj-lt"/>
          <a:ea typeface="+mj-ea"/>
          <a:cs typeface="+mj-cs"/>
        </a:defRPr>
      </a:lvl1pPr>
      <a:lvl2pPr algn="l" rtl="0" eaLnBrk="1" fontAlgn="base" hangingPunct="1">
        <a:spcBef>
          <a:spcPct val="0"/>
        </a:spcBef>
        <a:spcAft>
          <a:spcPct val="0"/>
        </a:spcAft>
        <a:defRPr sz="3400" b="1">
          <a:solidFill>
            <a:srgbClr val="993366"/>
          </a:solidFill>
          <a:latin typeface="Arial" charset="0"/>
          <a:ea typeface="ＭＳ Ｐゴシック" charset="-128"/>
        </a:defRPr>
      </a:lvl2pPr>
      <a:lvl3pPr algn="l" rtl="0" eaLnBrk="1" fontAlgn="base" hangingPunct="1">
        <a:spcBef>
          <a:spcPct val="0"/>
        </a:spcBef>
        <a:spcAft>
          <a:spcPct val="0"/>
        </a:spcAft>
        <a:defRPr sz="3400" b="1">
          <a:solidFill>
            <a:srgbClr val="993366"/>
          </a:solidFill>
          <a:latin typeface="Arial" charset="0"/>
          <a:ea typeface="ＭＳ Ｐゴシック" charset="-128"/>
        </a:defRPr>
      </a:lvl3pPr>
      <a:lvl4pPr algn="l" rtl="0" eaLnBrk="1" fontAlgn="base" hangingPunct="1">
        <a:spcBef>
          <a:spcPct val="0"/>
        </a:spcBef>
        <a:spcAft>
          <a:spcPct val="0"/>
        </a:spcAft>
        <a:defRPr sz="3400" b="1">
          <a:solidFill>
            <a:srgbClr val="993366"/>
          </a:solidFill>
          <a:latin typeface="Arial" charset="0"/>
          <a:ea typeface="ＭＳ Ｐゴシック" charset="-128"/>
        </a:defRPr>
      </a:lvl4pPr>
      <a:lvl5pPr algn="l" rtl="0" eaLnBrk="1" fontAlgn="base" hangingPunct="1">
        <a:spcBef>
          <a:spcPct val="0"/>
        </a:spcBef>
        <a:spcAft>
          <a:spcPct val="0"/>
        </a:spcAft>
        <a:defRPr sz="3400" b="1">
          <a:solidFill>
            <a:srgbClr val="993366"/>
          </a:solidFill>
          <a:latin typeface="Arial" charset="0"/>
          <a:ea typeface="ＭＳ Ｐゴシック" charset="-128"/>
        </a:defRPr>
      </a:lvl5pPr>
      <a:lvl6pPr marL="457200" algn="l" rtl="0" eaLnBrk="1" fontAlgn="base" hangingPunct="1">
        <a:spcBef>
          <a:spcPct val="0"/>
        </a:spcBef>
        <a:spcAft>
          <a:spcPct val="0"/>
        </a:spcAft>
        <a:defRPr sz="3400" b="1">
          <a:solidFill>
            <a:srgbClr val="993366"/>
          </a:solidFill>
          <a:latin typeface="Arial" charset="0"/>
          <a:ea typeface="ＭＳ Ｐゴシック" charset="-128"/>
        </a:defRPr>
      </a:lvl6pPr>
      <a:lvl7pPr marL="914400" algn="l" rtl="0" eaLnBrk="1" fontAlgn="base" hangingPunct="1">
        <a:spcBef>
          <a:spcPct val="0"/>
        </a:spcBef>
        <a:spcAft>
          <a:spcPct val="0"/>
        </a:spcAft>
        <a:defRPr sz="3400" b="1">
          <a:solidFill>
            <a:srgbClr val="993366"/>
          </a:solidFill>
          <a:latin typeface="Arial" charset="0"/>
          <a:ea typeface="ＭＳ Ｐゴシック" charset="-128"/>
        </a:defRPr>
      </a:lvl7pPr>
      <a:lvl8pPr marL="1371600" algn="l" rtl="0" eaLnBrk="1" fontAlgn="base" hangingPunct="1">
        <a:spcBef>
          <a:spcPct val="0"/>
        </a:spcBef>
        <a:spcAft>
          <a:spcPct val="0"/>
        </a:spcAft>
        <a:defRPr sz="3400" b="1">
          <a:solidFill>
            <a:srgbClr val="993366"/>
          </a:solidFill>
          <a:latin typeface="Arial" charset="0"/>
          <a:ea typeface="ＭＳ Ｐゴシック" charset="-128"/>
        </a:defRPr>
      </a:lvl8pPr>
      <a:lvl9pPr marL="1828800" algn="l" rtl="0" eaLnBrk="1" fontAlgn="base" hangingPunct="1">
        <a:spcBef>
          <a:spcPct val="0"/>
        </a:spcBef>
        <a:spcAft>
          <a:spcPct val="0"/>
        </a:spcAft>
        <a:defRPr sz="3400" b="1">
          <a:solidFill>
            <a:srgbClr val="993366"/>
          </a:solidFill>
          <a:latin typeface="Arial" charset="0"/>
          <a:ea typeface="ＭＳ Ｐゴシック" charset="-128"/>
        </a:defRPr>
      </a:lvl9pPr>
    </p:titleStyle>
    <p:bodyStyle>
      <a:lvl1pPr marL="342900" indent="-342900" algn="l" rtl="0" eaLnBrk="1" fontAlgn="base" hangingPunct="1">
        <a:spcBef>
          <a:spcPct val="20000"/>
        </a:spcBef>
        <a:spcAft>
          <a:spcPct val="20000"/>
        </a:spcAft>
        <a:buClr>
          <a:srgbClr val="003366"/>
        </a:buClr>
        <a:buSzPct val="130000"/>
        <a:buChar char="•"/>
        <a:defRPr sz="2800">
          <a:solidFill>
            <a:schemeClr val="tx1"/>
          </a:solidFill>
          <a:latin typeface="+mn-lt"/>
          <a:ea typeface="+mn-ea"/>
          <a:cs typeface="+mn-cs"/>
        </a:defRPr>
      </a:lvl1pPr>
      <a:lvl2pPr marL="742950" indent="-285750" algn="l" rtl="0" eaLnBrk="1" fontAlgn="base" hangingPunct="1">
        <a:spcBef>
          <a:spcPct val="20000"/>
        </a:spcBef>
        <a:spcAft>
          <a:spcPct val="20000"/>
        </a:spcAft>
        <a:buClr>
          <a:srgbClr val="003366"/>
        </a:buClr>
        <a:buFont typeface="Arial" charset="0"/>
        <a:buChar char="–"/>
        <a:defRPr sz="2600">
          <a:solidFill>
            <a:schemeClr val="tx1"/>
          </a:solidFill>
          <a:latin typeface="+mn-lt"/>
          <a:ea typeface="+mn-ea"/>
        </a:defRPr>
      </a:lvl2pPr>
      <a:lvl3pPr marL="1143000" indent="-228600" algn="l" rtl="0" eaLnBrk="1" fontAlgn="base" hangingPunct="1">
        <a:spcBef>
          <a:spcPct val="20000"/>
        </a:spcBef>
        <a:spcAft>
          <a:spcPct val="20000"/>
        </a:spcAft>
        <a:buClr>
          <a:srgbClr val="003366"/>
        </a:buClr>
        <a:buSzPct val="90000"/>
        <a:buFont typeface="Arial" charset="0"/>
        <a:buChar char="•"/>
        <a:defRPr sz="2400">
          <a:solidFill>
            <a:schemeClr val="tx1"/>
          </a:solidFill>
          <a:latin typeface="+mn-lt"/>
          <a:ea typeface="+mn-ea"/>
        </a:defRPr>
      </a:lvl3pPr>
      <a:lvl4pPr marL="1600200" indent="-228600" algn="l" rtl="0" eaLnBrk="1" fontAlgn="base" hangingPunct="1">
        <a:spcBef>
          <a:spcPct val="20000"/>
        </a:spcBef>
        <a:spcAft>
          <a:spcPct val="20000"/>
        </a:spcAft>
        <a:buSzPct val="80000"/>
        <a:buFont typeface="Arial" charset="0"/>
        <a:buChar char="–"/>
        <a:defRPr sz="2200">
          <a:solidFill>
            <a:schemeClr val="tx1"/>
          </a:solidFill>
          <a:latin typeface="+mn-lt"/>
          <a:ea typeface="+mn-ea"/>
        </a:defRPr>
      </a:lvl4pPr>
      <a:lvl5pPr marL="2057400" indent="-228600" algn="l" rtl="0" eaLnBrk="1" fontAlgn="base" hangingPunct="1">
        <a:spcBef>
          <a:spcPct val="20000"/>
        </a:spcBef>
        <a:spcAft>
          <a:spcPct val="20000"/>
        </a:spcAft>
        <a:buClr>
          <a:srgbClr val="003366"/>
        </a:buClr>
        <a:buSzPct val="70000"/>
        <a:buChar char="•"/>
        <a:defRPr sz="2000">
          <a:solidFill>
            <a:schemeClr val="tx1"/>
          </a:solidFill>
          <a:latin typeface="+mn-lt"/>
          <a:ea typeface="+mn-ea"/>
        </a:defRPr>
      </a:lvl5pPr>
      <a:lvl6pPr marL="2514600" indent="-228600" algn="l" rtl="0" eaLnBrk="1" fontAlgn="base" hangingPunct="1">
        <a:spcBef>
          <a:spcPct val="20000"/>
        </a:spcBef>
        <a:spcAft>
          <a:spcPct val="20000"/>
        </a:spcAft>
        <a:buClr>
          <a:srgbClr val="003366"/>
        </a:buClr>
        <a:buSzPct val="70000"/>
        <a:buChar char="•"/>
        <a:defRPr sz="2000">
          <a:solidFill>
            <a:schemeClr val="tx1"/>
          </a:solidFill>
          <a:latin typeface="+mn-lt"/>
          <a:ea typeface="+mn-ea"/>
        </a:defRPr>
      </a:lvl6pPr>
      <a:lvl7pPr marL="2971800" indent="-228600" algn="l" rtl="0" eaLnBrk="1" fontAlgn="base" hangingPunct="1">
        <a:spcBef>
          <a:spcPct val="20000"/>
        </a:spcBef>
        <a:spcAft>
          <a:spcPct val="20000"/>
        </a:spcAft>
        <a:buClr>
          <a:srgbClr val="003366"/>
        </a:buClr>
        <a:buSzPct val="70000"/>
        <a:buChar char="•"/>
        <a:defRPr sz="2000">
          <a:solidFill>
            <a:schemeClr val="tx1"/>
          </a:solidFill>
          <a:latin typeface="+mn-lt"/>
          <a:ea typeface="+mn-ea"/>
        </a:defRPr>
      </a:lvl7pPr>
      <a:lvl8pPr marL="3429000" indent="-228600" algn="l" rtl="0" eaLnBrk="1" fontAlgn="base" hangingPunct="1">
        <a:spcBef>
          <a:spcPct val="20000"/>
        </a:spcBef>
        <a:spcAft>
          <a:spcPct val="20000"/>
        </a:spcAft>
        <a:buClr>
          <a:srgbClr val="003366"/>
        </a:buClr>
        <a:buSzPct val="70000"/>
        <a:buChar char="•"/>
        <a:defRPr sz="2000">
          <a:solidFill>
            <a:schemeClr val="tx1"/>
          </a:solidFill>
          <a:latin typeface="+mn-lt"/>
          <a:ea typeface="+mn-ea"/>
        </a:defRPr>
      </a:lvl8pPr>
      <a:lvl9pPr marL="3886200" indent="-228600" algn="l" rtl="0" eaLnBrk="1" fontAlgn="base" hangingPunct="1">
        <a:spcBef>
          <a:spcPct val="20000"/>
        </a:spcBef>
        <a:spcAft>
          <a:spcPct val="20000"/>
        </a:spcAft>
        <a:buClr>
          <a:srgbClr val="003366"/>
        </a:buClr>
        <a:buSzPct val="70000"/>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idx="4294967295"/>
          </p:nvPr>
        </p:nvSpPr>
        <p:spPr>
          <a:xfrm>
            <a:off x="685800" y="1943100"/>
            <a:ext cx="7377113" cy="1133475"/>
          </a:xfrm>
        </p:spPr>
        <p:txBody>
          <a:bodyPr/>
          <a:lstStyle/>
          <a:p>
            <a:r>
              <a:rPr lang="es-ES" altLang="en-US" sz="2800" dirty="0" smtClean="0">
                <a:solidFill>
                  <a:schemeClr val="bg1"/>
                </a:solidFill>
              </a:rPr>
              <a:t>SES Performance </a:t>
            </a:r>
            <a:r>
              <a:rPr lang="es-ES" altLang="en-US" sz="2800" dirty="0" err="1" smtClean="0">
                <a:solidFill>
                  <a:schemeClr val="bg1"/>
                </a:solidFill>
              </a:rPr>
              <a:t>Scheme</a:t>
            </a:r>
            <a:r>
              <a:rPr lang="es-ES" altLang="en-US" sz="2800" dirty="0" smtClean="0">
                <a:solidFill>
                  <a:schemeClr val="bg1"/>
                </a:solidFill>
              </a:rPr>
              <a:t>: </a:t>
            </a:r>
            <a:r>
              <a:rPr lang="es-ES" altLang="en-US" sz="2800" dirty="0" err="1" smtClean="0">
                <a:solidFill>
                  <a:schemeClr val="bg1"/>
                </a:solidFill>
              </a:rPr>
              <a:t>Driving</a:t>
            </a:r>
            <a:r>
              <a:rPr lang="es-ES" altLang="en-US" sz="2800" dirty="0" smtClean="0">
                <a:solidFill>
                  <a:schemeClr val="bg1"/>
                </a:solidFill>
              </a:rPr>
              <a:t> Performance </a:t>
            </a:r>
            <a:r>
              <a:rPr lang="es-ES" altLang="en-US" sz="2800" dirty="0" err="1" smtClean="0">
                <a:solidFill>
                  <a:schemeClr val="bg1"/>
                </a:solidFill>
              </a:rPr>
              <a:t>Improvement</a:t>
            </a:r>
            <a:r>
              <a:rPr lang="es-ES" altLang="en-US" sz="2800" dirty="0" smtClean="0">
                <a:solidFill>
                  <a:schemeClr val="bg1"/>
                </a:solidFill>
              </a:rPr>
              <a:t> in </a:t>
            </a:r>
            <a:r>
              <a:rPr lang="es-ES" altLang="en-US" sz="2800" dirty="0" err="1" smtClean="0">
                <a:solidFill>
                  <a:schemeClr val="bg1"/>
                </a:solidFill>
              </a:rPr>
              <a:t>European</a:t>
            </a:r>
            <a:r>
              <a:rPr lang="es-ES" altLang="en-US" sz="2800" dirty="0" smtClean="0">
                <a:solidFill>
                  <a:schemeClr val="bg1"/>
                </a:solidFill>
              </a:rPr>
              <a:t> ATM /ANS  </a:t>
            </a:r>
            <a:endParaRPr lang="en-GB" altLang="en-US" sz="2800" dirty="0" smtClean="0">
              <a:solidFill>
                <a:schemeClr val="bg1"/>
              </a:solidFill>
            </a:endParaRPr>
          </a:p>
        </p:txBody>
      </p:sp>
      <p:sp>
        <p:nvSpPr>
          <p:cNvPr id="67589" name="Rectangle 5"/>
          <p:cNvSpPr>
            <a:spLocks noGrp="1" noChangeArrowheads="1"/>
          </p:cNvSpPr>
          <p:nvPr>
            <p:ph type="body" idx="4294967295"/>
          </p:nvPr>
        </p:nvSpPr>
        <p:spPr>
          <a:xfrm>
            <a:off x="685800" y="3457575"/>
            <a:ext cx="7934325" cy="1581150"/>
          </a:xfrm>
        </p:spPr>
        <p:txBody>
          <a:bodyPr/>
          <a:lstStyle/>
          <a:p>
            <a:pPr>
              <a:buFontTx/>
              <a:buNone/>
            </a:pPr>
            <a:r>
              <a:rPr lang="es-ES" altLang="en-US" sz="1600" dirty="0" smtClean="0">
                <a:solidFill>
                  <a:schemeClr val="bg1"/>
                </a:solidFill>
              </a:rPr>
              <a:t>CIPFA Meeting </a:t>
            </a:r>
            <a:endParaRPr lang="es-ES" altLang="en-US" dirty="0" smtClean="0">
              <a:solidFill>
                <a:schemeClr val="bg1"/>
              </a:solidFill>
            </a:endParaRPr>
          </a:p>
          <a:p>
            <a:pPr>
              <a:buFontTx/>
              <a:buNone/>
            </a:pPr>
            <a:r>
              <a:rPr lang="es-ES" altLang="en-US" dirty="0">
                <a:solidFill>
                  <a:schemeClr val="bg1"/>
                </a:solidFill>
              </a:rPr>
              <a:t> </a:t>
            </a:r>
            <a:r>
              <a:rPr lang="es-ES" altLang="en-US" dirty="0" smtClean="0">
                <a:solidFill>
                  <a:schemeClr val="bg1"/>
                </a:solidFill>
              </a:rPr>
              <a:t>                      </a:t>
            </a:r>
            <a:endParaRPr lang="en-GB" altLang="en-US" dirty="0" smtClean="0">
              <a:solidFill>
                <a:schemeClr val="bg1"/>
              </a:solidFill>
            </a:endParaRPr>
          </a:p>
        </p:txBody>
      </p:sp>
      <p:sp>
        <p:nvSpPr>
          <p:cNvPr id="4" name="Text Box 10"/>
          <p:cNvSpPr txBox="1">
            <a:spLocks noChangeArrowheads="1"/>
          </p:cNvSpPr>
          <p:nvPr/>
        </p:nvSpPr>
        <p:spPr bwMode="auto">
          <a:xfrm>
            <a:off x="4676454" y="4727111"/>
            <a:ext cx="4067175" cy="102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25000"/>
              </a:spcBef>
            </a:pPr>
            <a:r>
              <a:rPr lang="en-GB" altLang="en-US" sz="1800" dirty="0" smtClean="0">
                <a:solidFill>
                  <a:schemeClr val="bg1"/>
                </a:solidFill>
              </a:rPr>
              <a:t>Peter </a:t>
            </a:r>
            <a:r>
              <a:rPr lang="en-GB" altLang="en-US" sz="1800" dirty="0" err="1" smtClean="0">
                <a:solidFill>
                  <a:schemeClr val="bg1"/>
                </a:solidFill>
              </a:rPr>
              <a:t>Grififths</a:t>
            </a:r>
            <a:endParaRPr lang="en-GB" altLang="en-US" sz="1800" dirty="0" smtClean="0">
              <a:solidFill>
                <a:schemeClr val="bg1"/>
              </a:solidFill>
            </a:endParaRPr>
          </a:p>
          <a:p>
            <a:pPr algn="r">
              <a:spcBef>
                <a:spcPct val="25000"/>
              </a:spcBef>
            </a:pPr>
            <a:r>
              <a:rPr lang="en-GB" altLang="en-US" sz="1800" dirty="0" smtClean="0">
                <a:solidFill>
                  <a:schemeClr val="bg1"/>
                </a:solidFill>
              </a:rPr>
              <a:t>PRB Chairman</a:t>
            </a:r>
            <a:endParaRPr lang="en-GB" altLang="en-US" sz="1600" dirty="0">
              <a:solidFill>
                <a:srgbClr val="3399CC"/>
              </a:solidFill>
            </a:endParaRPr>
          </a:p>
          <a:p>
            <a:pPr algn="r">
              <a:spcBef>
                <a:spcPct val="25000"/>
              </a:spcBef>
            </a:pPr>
            <a:r>
              <a:rPr lang="en-GB" altLang="en-US" sz="1600" dirty="0" smtClean="0">
                <a:solidFill>
                  <a:schemeClr val="bg1"/>
                </a:solidFill>
              </a:rPr>
              <a:t>15/10/2014</a:t>
            </a:r>
            <a:endParaRPr lang="en-GB" alt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5" name="Content Placeholder 4" descr="risk model with corp reporting.jpg"/>
          <p:cNvPicPr>
            <a:picLocks noGrp="1" noChangeAspect="1"/>
          </p:cNvPicPr>
          <p:nvPr>
            <p:ph idx="4294967295"/>
          </p:nvPr>
        </p:nvPicPr>
        <p:blipFill>
          <a:blip r:embed="rId2"/>
          <a:srcRect t="-25130" b="-25130"/>
          <a:stretch>
            <a:fillRect/>
          </a:stretch>
        </p:blipFill>
        <p:spPr bwMode="auto">
          <a:xfrm>
            <a:off x="0" y="964407"/>
            <a:ext cx="9018984" cy="4525119"/>
          </a:xfrm>
          <a:prstGeom prst="rect">
            <a:avLst/>
          </a:prstGeom>
          <a:noFill/>
          <a:ln>
            <a:miter lim="800000"/>
            <a:headEnd/>
            <a:tailEnd/>
          </a:ln>
        </p:spPr>
      </p:pic>
    </p:spTree>
    <p:extLst>
      <p:ext uri="{BB962C8B-B14F-4D97-AF65-F5344CB8AC3E}">
        <p14:creationId xmlns:p14="http://schemas.microsoft.com/office/powerpoint/2010/main" val="323745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lstStyle/>
          <a:p>
            <a:pPr algn="r" eaLnBrk="1" hangingPunct="1"/>
            <a:r>
              <a:rPr lang="en-US" sz="2000"/>
              <a:t>At the same time others are making similar decisions all of which impact on others and you. Thus constant review is necessary to ensure that the original decisions are still correct.</a:t>
            </a:r>
          </a:p>
        </p:txBody>
      </p:sp>
      <p:pic>
        <p:nvPicPr>
          <p:cNvPr id="173060" name="Picture 4" descr="risk basic with lines and interactions.jpg"/>
          <p:cNvPicPr>
            <a:picLocks noChangeAspect="1"/>
          </p:cNvPicPr>
          <p:nvPr/>
        </p:nvPicPr>
        <p:blipFill>
          <a:blip r:embed="rId2"/>
          <a:srcRect/>
          <a:stretch>
            <a:fillRect/>
          </a:stretch>
        </p:blipFill>
        <p:spPr bwMode="auto">
          <a:xfrm>
            <a:off x="1571625" y="535781"/>
            <a:ext cx="7168307" cy="4585395"/>
          </a:xfrm>
          <a:prstGeom prst="rect">
            <a:avLst/>
          </a:prstGeom>
          <a:noFill/>
          <a:ln w="9525">
            <a:noFill/>
            <a:miter lim="800000"/>
            <a:headEnd/>
            <a:tailEnd/>
          </a:ln>
        </p:spPr>
      </p:pic>
      <p:pic>
        <p:nvPicPr>
          <p:cNvPr id="6" name="Picture 5" descr="risk basic form interactions.jpg"/>
          <p:cNvPicPr>
            <a:picLocks noChangeAspect="1"/>
          </p:cNvPicPr>
          <p:nvPr/>
        </p:nvPicPr>
        <p:blipFill>
          <a:blip r:embed="rId3"/>
          <a:srcRect/>
          <a:stretch>
            <a:fillRect/>
          </a:stretch>
        </p:blipFill>
        <p:spPr bwMode="auto">
          <a:xfrm>
            <a:off x="1250156" y="535781"/>
            <a:ext cx="7363644" cy="4768453"/>
          </a:xfrm>
          <a:prstGeom prst="rect">
            <a:avLst/>
          </a:prstGeom>
          <a:noFill/>
          <a:ln w="9525">
            <a:noFill/>
            <a:miter lim="800000"/>
            <a:headEnd/>
            <a:tailEnd/>
          </a:ln>
        </p:spPr>
      </p:pic>
    </p:spTree>
    <p:extLst>
      <p:ext uri="{BB962C8B-B14F-4D97-AF65-F5344CB8AC3E}">
        <p14:creationId xmlns:p14="http://schemas.microsoft.com/office/powerpoint/2010/main" val="418364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descr="unwanted event.jpg"/>
          <p:cNvPicPr>
            <a:picLocks noChangeAspect="1"/>
          </p:cNvPicPr>
          <p:nvPr/>
        </p:nvPicPr>
        <p:blipFill>
          <a:blip r:embed="rId2"/>
          <a:srcRect/>
          <a:stretch>
            <a:fillRect/>
          </a:stretch>
        </p:blipFill>
        <p:spPr bwMode="auto">
          <a:xfrm>
            <a:off x="2004219" y="1208485"/>
            <a:ext cx="6513091" cy="4875609"/>
          </a:xfrm>
          <a:prstGeom prst="rect">
            <a:avLst/>
          </a:prstGeom>
          <a:noFill/>
          <a:ln w="9525">
            <a:noFill/>
            <a:miter lim="800000"/>
            <a:headEnd/>
            <a:tailEnd/>
          </a:ln>
        </p:spPr>
      </p:pic>
      <p:sp>
        <p:nvSpPr>
          <p:cNvPr id="174085" name="Rectangle 3"/>
          <p:cNvSpPr>
            <a:spLocks/>
          </p:cNvSpPr>
          <p:nvPr/>
        </p:nvSpPr>
        <p:spPr bwMode="auto">
          <a:xfrm>
            <a:off x="4955977" y="6275338"/>
            <a:ext cx="3821906" cy="321469"/>
          </a:xfrm>
          <a:prstGeom prst="rect">
            <a:avLst/>
          </a:prstGeom>
          <a:noFill/>
          <a:ln w="12700">
            <a:noFill/>
            <a:miter lim="800000"/>
            <a:headEnd/>
            <a:tailEnd/>
          </a:ln>
        </p:spPr>
        <p:txBody>
          <a:bodyPr lIns="0" tIns="0" rIns="0" bIns="0" anchor="ctr">
            <a:prstTxWarp prst="textNoShape">
              <a:avLst/>
            </a:prstTxWarp>
          </a:bodyPr>
          <a:lstStyle/>
          <a:p>
            <a:pPr algn="l"/>
            <a:r>
              <a:rPr lang="en-US" sz="800">
                <a:ea typeface="Gill Sans" charset="0"/>
                <a:cs typeface="Gill Sans" charset="0"/>
              </a:rPr>
              <a:t>For further reading the reference text is: Reasons Accident Causation Model, Prof Jim Reason, University of Manchester email: </a:t>
            </a:r>
            <a:r>
              <a:rPr lang="en-US" sz="800"/>
              <a:t>reason@psy.man.ac.uk.</a:t>
            </a:r>
            <a:endParaRPr lang="en-US" sz="800">
              <a:ea typeface="Gill Sans" charset="0"/>
              <a:cs typeface="Gill Sans" charset="0"/>
            </a:endParaRPr>
          </a:p>
        </p:txBody>
      </p:sp>
      <p:sp>
        <p:nvSpPr>
          <p:cNvPr id="174086" name="TextBox 6"/>
          <p:cNvSpPr txBox="1">
            <a:spLocks noChangeArrowheads="1"/>
          </p:cNvSpPr>
          <p:nvPr/>
        </p:nvSpPr>
        <p:spPr bwMode="auto">
          <a:xfrm>
            <a:off x="6813352" y="6457281"/>
            <a:ext cx="129838" cy="434252"/>
          </a:xfrm>
          <a:prstGeom prst="rect">
            <a:avLst/>
          </a:prstGeom>
          <a:noFill/>
          <a:ln w="9525">
            <a:noFill/>
            <a:miter lim="800000"/>
            <a:headEnd/>
            <a:tailEnd/>
          </a:ln>
        </p:spPr>
        <p:txBody>
          <a:bodyPr wrap="none" lIns="64291" tIns="32146" rIns="64291" bIns="32146">
            <a:prstTxWarp prst="textNoShape">
              <a:avLst/>
            </a:prstTxWarp>
            <a:spAutoFit/>
          </a:bodyPr>
          <a:lstStyle/>
          <a:p>
            <a:endParaRPr lang="en-US"/>
          </a:p>
        </p:txBody>
      </p:sp>
      <p:sp>
        <p:nvSpPr>
          <p:cNvPr id="174083" name="Rectangle 2"/>
          <p:cNvSpPr>
            <a:spLocks noGrp="1" noChangeArrowheads="1"/>
          </p:cNvSpPr>
          <p:nvPr>
            <p:ph type="title"/>
          </p:nvPr>
        </p:nvSpPr>
        <p:spPr>
          <a:xfrm>
            <a:off x="171648" y="924719"/>
            <a:ext cx="5479852" cy="1980406"/>
          </a:xfrm>
        </p:spPr>
        <p:txBody>
          <a:bodyPr/>
          <a:lstStyle/>
          <a:p>
            <a:pPr eaLnBrk="1" hangingPunct="1"/>
            <a:r>
              <a:rPr lang="en-US" sz="1700" dirty="0"/>
              <a:t>Reasons causation (Swiss Cheese) model suggests when these events line up unwanted events occur. Along with the Adams model we can see how this would happen. His investigation into accidents holds true for other company internal or external situations</a:t>
            </a:r>
            <a:r>
              <a:rPr lang="en-US" sz="2200" dirty="0"/>
              <a:t>.</a:t>
            </a:r>
          </a:p>
        </p:txBody>
      </p:sp>
    </p:spTree>
    <p:extLst>
      <p:ext uri="{BB962C8B-B14F-4D97-AF65-F5344CB8AC3E}">
        <p14:creationId xmlns:p14="http://schemas.microsoft.com/office/powerpoint/2010/main" val="267864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262063" y="457200"/>
            <a:ext cx="7377112" cy="628561"/>
          </a:xfrm>
        </p:spPr>
        <p:txBody>
          <a:bodyPr/>
          <a:lstStyle/>
          <a:p>
            <a:r>
              <a:rPr lang="en-GB" altLang="en-US" sz="2800" dirty="0" smtClean="0"/>
              <a:t>ANS in Aviation context</a:t>
            </a:r>
            <a:br>
              <a:rPr lang="en-GB" altLang="en-US" sz="2800" dirty="0" smtClean="0"/>
            </a:br>
            <a:r>
              <a:rPr lang="en-GB" altLang="en-US" sz="2800" dirty="0" smtClean="0"/>
              <a:t/>
            </a:r>
            <a:br>
              <a:rPr lang="en-GB" altLang="en-US" sz="2800" dirty="0" smtClean="0"/>
            </a:br>
            <a:endParaRPr lang="en-GB" altLang="en-US" sz="2800" dirty="0"/>
          </a:p>
        </p:txBody>
      </p:sp>
      <p:sp>
        <p:nvSpPr>
          <p:cNvPr id="219139" name="Rectangle 3"/>
          <p:cNvSpPr>
            <a:spLocks noChangeArrowheads="1"/>
          </p:cNvSpPr>
          <p:nvPr/>
        </p:nvSpPr>
        <p:spPr bwMode="auto">
          <a:xfrm>
            <a:off x="3209924" y="1244349"/>
            <a:ext cx="5565941" cy="474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3399CC"/>
              </a:buClr>
              <a:buFont typeface="Wingdings" pitchFamily="2" charset="2"/>
              <a:buChar char="§"/>
              <a:defRPr sz="2000">
                <a:solidFill>
                  <a:schemeClr val="tx1"/>
                </a:solidFill>
                <a:latin typeface="Arial" pitchFamily="34" charset="0"/>
              </a:defRPr>
            </a:lvl1pPr>
            <a:lvl2pPr marL="742950" indent="-285750">
              <a:spcBef>
                <a:spcPct val="20000"/>
              </a:spcBef>
              <a:buClr>
                <a:srgbClr val="3399CC"/>
              </a:buClr>
              <a:buFont typeface="Wingdings" pitchFamily="2" charset="2"/>
              <a:buChar char="§"/>
              <a:defRPr>
                <a:solidFill>
                  <a:schemeClr val="tx1"/>
                </a:solidFill>
                <a:latin typeface="Arial" pitchFamily="34" charset="0"/>
              </a:defRPr>
            </a:lvl2pPr>
            <a:lvl3pPr marL="1143000" indent="-228600">
              <a:spcBef>
                <a:spcPct val="20000"/>
              </a:spcBef>
              <a:buClr>
                <a:srgbClr val="3399CC"/>
              </a:buClr>
              <a:buFont typeface="Wingdings" pitchFamily="2" charset="2"/>
              <a:buChar char="§"/>
              <a:defRPr sz="1600">
                <a:solidFill>
                  <a:schemeClr val="tx1"/>
                </a:solidFill>
                <a:latin typeface="Arial" pitchFamily="34" charset="0"/>
              </a:defRPr>
            </a:lvl3pPr>
            <a:lvl4pPr marL="1600200" indent="-228600">
              <a:spcBef>
                <a:spcPct val="20000"/>
              </a:spcBef>
              <a:buClr>
                <a:srgbClr val="3399CC"/>
              </a:buClr>
              <a:buFont typeface="Wingdings" pitchFamily="2" charset="2"/>
              <a:buChar char="§"/>
              <a:defRPr sz="1400">
                <a:solidFill>
                  <a:schemeClr val="tx1"/>
                </a:solidFill>
                <a:latin typeface="Arial" pitchFamily="34" charset="0"/>
              </a:defRPr>
            </a:lvl4pPr>
            <a:lvl5pPr marL="2057400" indent="-228600">
              <a:spcBef>
                <a:spcPct val="20000"/>
              </a:spcBef>
              <a:buClr>
                <a:srgbClr val="3399CC"/>
              </a:buClr>
              <a:buFont typeface="Wingdings" pitchFamily="2" charset="2"/>
              <a:buChar char="§"/>
              <a:defRPr sz="1200">
                <a:solidFill>
                  <a:schemeClr val="tx1"/>
                </a:solidFill>
                <a:latin typeface="Arial" pitchFamily="34" charset="0"/>
              </a:defRPr>
            </a:lvl5pPr>
            <a:lvl6pPr marL="2514600" indent="-228600" fontAlgn="base">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fontAlgn="base">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fontAlgn="base">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fontAlgn="base">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r>
              <a:rPr lang="en-GB" altLang="en-US" sz="1800" b="0" dirty="0" smtClean="0">
                <a:latin typeface="Calibri" pitchFamily="34" charset="0"/>
                <a:ea typeface="宋体" charset="-122"/>
              </a:rPr>
              <a:t>All </a:t>
            </a:r>
            <a:r>
              <a:rPr lang="en-GB" altLang="en-US" sz="1800" b="0" dirty="0">
                <a:latin typeface="Calibri" pitchFamily="34" charset="0"/>
                <a:ea typeface="宋体" charset="-122"/>
              </a:rPr>
              <a:t>KPAs but Safety </a:t>
            </a:r>
            <a:r>
              <a:rPr lang="en-GB" altLang="en-US" sz="1800" b="0" dirty="0" smtClean="0">
                <a:latin typeface="Calibri" pitchFamily="34" charset="0"/>
                <a:ea typeface="宋体" charset="-122"/>
              </a:rPr>
              <a:t>expressed in economic terms</a:t>
            </a:r>
          </a:p>
          <a:p>
            <a:r>
              <a:rPr lang="en-GB" altLang="en-US" sz="1800" b="0" dirty="0">
                <a:latin typeface="Calibri" pitchFamily="34" charset="0"/>
                <a:ea typeface="宋体" charset="-122"/>
              </a:rPr>
              <a:t>SES targets address all 3 KPAs (en-route) and Safety </a:t>
            </a:r>
          </a:p>
          <a:p>
            <a:r>
              <a:rPr lang="en-GB" altLang="en-US" sz="1800" b="0" dirty="0" smtClean="0">
                <a:latin typeface="Calibri" pitchFamily="34" charset="0"/>
                <a:ea typeface="宋体" charset="-122"/>
              </a:rPr>
              <a:t>Estimated TEC ≈ €10.5 B (SES area, 2012)</a:t>
            </a:r>
          </a:p>
          <a:p>
            <a:pPr lvl="1"/>
            <a:r>
              <a:rPr lang="en-GB" altLang="en-US" sz="1800" b="0" dirty="0" smtClean="0">
                <a:latin typeface="Calibri" pitchFamily="34" charset="0"/>
                <a:ea typeface="宋体" charset="-122"/>
              </a:rPr>
              <a:t>ANS-related Airborne equipment to be added </a:t>
            </a:r>
          </a:p>
          <a:p>
            <a:pPr lvl="1"/>
            <a:r>
              <a:rPr lang="en-GB" altLang="en-US" sz="1800" b="0" dirty="0" smtClean="0">
                <a:latin typeface="Calibri" pitchFamily="34" charset="0"/>
                <a:ea typeface="宋体" charset="-122"/>
              </a:rPr>
              <a:t>TEC fully borne </a:t>
            </a:r>
            <a:r>
              <a:rPr lang="en-GB" altLang="en-US" sz="1800" b="0" dirty="0">
                <a:latin typeface="Calibri" pitchFamily="34" charset="0"/>
                <a:ea typeface="宋体" charset="-122"/>
              </a:rPr>
              <a:t>by users of European airspace</a:t>
            </a:r>
          </a:p>
          <a:p>
            <a:r>
              <a:rPr lang="en-GB" altLang="en-US" sz="1800" b="0" dirty="0" smtClean="0">
                <a:latin typeface="Calibri" pitchFamily="34" charset="0"/>
                <a:ea typeface="宋体" charset="-122"/>
              </a:rPr>
              <a:t>Performance </a:t>
            </a:r>
            <a:r>
              <a:rPr lang="en-GB" altLang="en-US" sz="1800" b="0" dirty="0">
                <a:latin typeface="Calibri" pitchFamily="34" charset="0"/>
                <a:ea typeface="宋体" charset="-122"/>
              </a:rPr>
              <a:t>improvements, more accurate </a:t>
            </a:r>
            <a:r>
              <a:rPr lang="en-GB" altLang="en-US" sz="1800" b="0" dirty="0" smtClean="0">
                <a:latin typeface="Calibri" pitchFamily="34" charset="0"/>
                <a:ea typeface="宋体" charset="-122"/>
              </a:rPr>
              <a:t>data, different area (SES): lower TEC estimates</a:t>
            </a:r>
          </a:p>
          <a:p>
            <a:r>
              <a:rPr lang="en-GB" altLang="en-US" sz="1800" b="0" dirty="0" smtClean="0">
                <a:latin typeface="Calibri" pitchFamily="34" charset="0"/>
                <a:ea typeface="宋体" charset="-122"/>
              </a:rPr>
              <a:t>ATFM </a:t>
            </a:r>
            <a:r>
              <a:rPr lang="en-GB" altLang="en-US" sz="1800" b="0" dirty="0">
                <a:latin typeface="Calibri" pitchFamily="34" charset="0"/>
                <a:ea typeface="宋体" charset="-122"/>
              </a:rPr>
              <a:t>delay and flight-efficiency cost estimates  </a:t>
            </a:r>
            <a:r>
              <a:rPr lang="en-GB" altLang="en-US" sz="1800" b="0" dirty="0" smtClean="0">
                <a:latin typeface="Calibri" pitchFamily="34" charset="0"/>
                <a:ea typeface="宋体" charset="-122"/>
              </a:rPr>
              <a:t>must not be interpreted as ANS </a:t>
            </a:r>
            <a:r>
              <a:rPr lang="en-GB" altLang="en-US" sz="1800" b="0" dirty="0">
                <a:latin typeface="Calibri" pitchFamily="34" charset="0"/>
                <a:ea typeface="宋体" charset="-122"/>
              </a:rPr>
              <a:t>inefficiency</a:t>
            </a:r>
          </a:p>
          <a:p>
            <a:pPr lvl="1"/>
            <a:r>
              <a:rPr lang="en-GB" altLang="en-US" sz="1800" b="0" dirty="0">
                <a:latin typeface="Calibri" pitchFamily="34" charset="0"/>
                <a:ea typeface="宋体" charset="-122"/>
              </a:rPr>
              <a:t>Trade-offs between KPAs</a:t>
            </a:r>
          </a:p>
          <a:p>
            <a:pPr lvl="1"/>
            <a:r>
              <a:rPr lang="en-GB" altLang="en-US" sz="1800" b="0" dirty="0">
                <a:latin typeface="Calibri" pitchFamily="34" charset="0"/>
                <a:ea typeface="宋体" charset="-122"/>
              </a:rPr>
              <a:t>Optimum is not 0: Minimise TEC </a:t>
            </a:r>
            <a:br>
              <a:rPr lang="en-GB" altLang="en-US" sz="1800" b="0" dirty="0">
                <a:latin typeface="Calibri" pitchFamily="34" charset="0"/>
                <a:ea typeface="宋体" charset="-122"/>
              </a:rPr>
            </a:br>
            <a:r>
              <a:rPr lang="en-GB" altLang="en-US" sz="1800" b="0" dirty="0">
                <a:latin typeface="Calibri" pitchFamily="34" charset="0"/>
                <a:ea typeface="宋体" charset="-122"/>
              </a:rPr>
              <a:t>within acceptable bounds of safety and security </a:t>
            </a:r>
            <a:endParaRPr lang="en-GB" altLang="en-US" sz="1800" b="0" dirty="0" smtClean="0">
              <a:latin typeface="Calibri" pitchFamily="34" charset="0"/>
              <a:ea typeface="宋体" charset="-122"/>
            </a:endParaRPr>
          </a:p>
        </p:txBody>
      </p:sp>
      <p:grpSp>
        <p:nvGrpSpPr>
          <p:cNvPr id="4" name="Group 3"/>
          <p:cNvGrpSpPr/>
          <p:nvPr/>
        </p:nvGrpSpPr>
        <p:grpSpPr>
          <a:xfrm>
            <a:off x="38100" y="1085761"/>
            <a:ext cx="3433116" cy="5171890"/>
            <a:chOff x="38100" y="1297305"/>
            <a:chExt cx="3433116" cy="5171890"/>
          </a:xfrm>
        </p:grpSpPr>
        <p:sp>
          <p:nvSpPr>
            <p:cNvPr id="219140" name="Text Box 16"/>
            <p:cNvSpPr txBox="1">
              <a:spLocks noChangeArrowheads="1"/>
            </p:cNvSpPr>
            <p:nvPr/>
          </p:nvSpPr>
          <p:spPr bwMode="auto">
            <a:xfrm>
              <a:off x="2562410" y="2272757"/>
              <a:ext cx="378938" cy="64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GB" altLang="en-US" sz="1100" b="1" dirty="0" smtClean="0">
                  <a:ea typeface="ＭＳ Ｐゴシック" charset="-128"/>
                </a:rPr>
                <a:t>2.2 </a:t>
              </a:r>
              <a:r>
                <a:rPr lang="en-GB" altLang="en-US" sz="1100" b="1" dirty="0">
                  <a:ea typeface="ＭＳ Ｐゴシック" charset="-128"/>
                </a:rPr>
                <a:t>B</a:t>
              </a:r>
            </a:p>
          </p:txBody>
        </p:sp>
        <p:sp>
          <p:nvSpPr>
            <p:cNvPr id="219141" name="Text Box 17"/>
            <p:cNvSpPr txBox="1">
              <a:spLocks noChangeArrowheads="1"/>
            </p:cNvSpPr>
            <p:nvPr/>
          </p:nvSpPr>
          <p:spPr bwMode="auto">
            <a:xfrm>
              <a:off x="2562410" y="2986911"/>
              <a:ext cx="370193" cy="29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GB" altLang="en-US" sz="1100" b="1" dirty="0" smtClean="0">
                  <a:ea typeface="ＭＳ Ｐゴシック" charset="-128"/>
                </a:rPr>
                <a:t>0.8 </a:t>
              </a:r>
              <a:r>
                <a:rPr lang="en-GB" altLang="en-US" sz="1100" b="1" dirty="0">
                  <a:ea typeface="ＭＳ Ｐゴシック" charset="-128"/>
                </a:rPr>
                <a:t>B</a:t>
              </a:r>
            </a:p>
          </p:txBody>
        </p:sp>
        <p:sp>
          <p:nvSpPr>
            <p:cNvPr id="219142" name="Text Box 18"/>
            <p:cNvSpPr txBox="1">
              <a:spLocks noChangeArrowheads="1"/>
            </p:cNvSpPr>
            <p:nvPr/>
          </p:nvSpPr>
          <p:spPr bwMode="auto">
            <a:xfrm>
              <a:off x="2568240" y="3281623"/>
              <a:ext cx="438694" cy="71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GB" altLang="en-US" sz="1100" b="1" dirty="0" smtClean="0">
                  <a:ea typeface="ＭＳ Ｐゴシック" charset="-128"/>
                </a:rPr>
                <a:t>2.0 </a:t>
              </a:r>
              <a:r>
                <a:rPr lang="en-GB" altLang="en-US" sz="1100" b="1" dirty="0">
                  <a:ea typeface="ＭＳ Ｐゴシック" charset="-128"/>
                </a:rPr>
                <a:t>B</a:t>
              </a:r>
            </a:p>
          </p:txBody>
        </p:sp>
        <p:sp>
          <p:nvSpPr>
            <p:cNvPr id="219143" name="Text Box 19"/>
            <p:cNvSpPr txBox="1">
              <a:spLocks noChangeArrowheads="1"/>
            </p:cNvSpPr>
            <p:nvPr/>
          </p:nvSpPr>
          <p:spPr bwMode="auto">
            <a:xfrm>
              <a:off x="2582085" y="4042614"/>
              <a:ext cx="387683" cy="117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GB" altLang="en-US" sz="1100" b="1" dirty="0" smtClean="0">
                  <a:ea typeface="ＭＳ Ｐゴシック" charset="-128"/>
                </a:rPr>
                <a:t>3.5 </a:t>
              </a:r>
              <a:r>
                <a:rPr lang="en-GB" altLang="en-US" sz="1100" b="1" dirty="0">
                  <a:ea typeface="ＭＳ Ｐゴシック" charset="-128"/>
                </a:rPr>
                <a:t>B</a:t>
              </a:r>
            </a:p>
          </p:txBody>
        </p:sp>
        <p:sp>
          <p:nvSpPr>
            <p:cNvPr id="219144" name="Text Box 20"/>
            <p:cNvSpPr txBox="1">
              <a:spLocks noChangeArrowheads="1"/>
            </p:cNvSpPr>
            <p:nvPr/>
          </p:nvSpPr>
          <p:spPr bwMode="auto">
            <a:xfrm>
              <a:off x="2562410" y="5691922"/>
              <a:ext cx="427034" cy="28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GB" altLang="en-US" sz="1100" b="1" dirty="0" smtClean="0">
                  <a:ea typeface="ＭＳ Ｐゴシック" charset="-128"/>
                </a:rPr>
                <a:t>0.8 </a:t>
              </a:r>
              <a:r>
                <a:rPr lang="en-GB" altLang="en-US" sz="1100" b="1" dirty="0">
                  <a:ea typeface="ＭＳ Ｐゴシック" charset="-128"/>
                </a:rPr>
                <a:t>B</a:t>
              </a:r>
            </a:p>
          </p:txBody>
        </p:sp>
        <p:sp>
          <p:nvSpPr>
            <p:cNvPr id="219145" name="Line 21"/>
            <p:cNvSpPr>
              <a:spLocks noChangeShapeType="1"/>
            </p:cNvSpPr>
            <p:nvPr/>
          </p:nvSpPr>
          <p:spPr bwMode="auto">
            <a:xfrm>
              <a:off x="932977" y="3310569"/>
              <a:ext cx="5830" cy="2700661"/>
            </a:xfrm>
            <a:prstGeom prst="line">
              <a:avLst/>
            </a:prstGeom>
            <a:noFill/>
            <a:ln w="12700">
              <a:solidFill>
                <a:srgbClr val="000000"/>
              </a:solidFill>
              <a:round/>
              <a:headEnd type="triangle" w="lg" len="med"/>
              <a:tailEnd type="triangle" w="lg" len="med"/>
            </a:ln>
            <a:extLst>
              <a:ext uri="{909E8E84-426E-40DD-AFC4-6F175D3DCCD1}">
                <a14:hiddenFill xmlns:a14="http://schemas.microsoft.com/office/drawing/2010/main">
                  <a:noFill/>
                </a14:hiddenFill>
              </a:ext>
            </a:extLst>
          </p:spPr>
          <p:txBody>
            <a:bodyPr>
              <a:spAutoFit/>
            </a:bodyPr>
            <a:lstStyle/>
            <a:p>
              <a:endParaRPr lang="en-GB"/>
            </a:p>
          </p:txBody>
        </p:sp>
        <p:sp>
          <p:nvSpPr>
            <p:cNvPr id="219146" name="Line 22"/>
            <p:cNvSpPr>
              <a:spLocks noChangeShapeType="1"/>
            </p:cNvSpPr>
            <p:nvPr/>
          </p:nvSpPr>
          <p:spPr bwMode="auto">
            <a:xfrm>
              <a:off x="469506" y="2197288"/>
              <a:ext cx="2915" cy="3813941"/>
            </a:xfrm>
            <a:prstGeom prst="line">
              <a:avLst/>
            </a:prstGeom>
            <a:noFill/>
            <a:ln w="12700">
              <a:solidFill>
                <a:srgbClr val="000000"/>
              </a:solidFill>
              <a:round/>
              <a:headEnd type="triangle" w="lg" len="med"/>
              <a:tailEnd type="triangle" w="lg" len="med"/>
            </a:ln>
            <a:extLst>
              <a:ext uri="{909E8E84-426E-40DD-AFC4-6F175D3DCCD1}">
                <a14:hiddenFill xmlns:a14="http://schemas.microsoft.com/office/drawing/2010/main">
                  <a:noFill/>
                </a14:hiddenFill>
              </a:ext>
            </a:extLst>
          </p:spPr>
          <p:txBody>
            <a:bodyPr wrap="square">
              <a:spAutoFit/>
            </a:bodyPr>
            <a:lstStyle/>
            <a:p>
              <a:endParaRPr lang="en-GB"/>
            </a:p>
          </p:txBody>
        </p:sp>
        <p:sp>
          <p:nvSpPr>
            <p:cNvPr id="219147" name="Text Box 25"/>
            <p:cNvSpPr txBox="1">
              <a:spLocks noChangeArrowheads="1"/>
            </p:cNvSpPr>
            <p:nvPr/>
          </p:nvSpPr>
          <p:spPr bwMode="auto">
            <a:xfrm>
              <a:off x="38100" y="3447438"/>
              <a:ext cx="862813" cy="90216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GB" altLang="en-US" sz="1100" b="1" dirty="0">
                  <a:ea typeface="ＭＳ Ｐゴシック" charset="-128"/>
                </a:rPr>
                <a:t>Total</a:t>
              </a:r>
              <a:br>
                <a:rPr lang="en-GB" altLang="en-US" sz="1100" b="1" dirty="0">
                  <a:ea typeface="ＭＳ Ｐゴシック" charset="-128"/>
                </a:rPr>
              </a:br>
              <a:r>
                <a:rPr lang="en-GB" altLang="en-US" sz="1100" b="1" dirty="0">
                  <a:ea typeface="ＭＳ Ｐゴシック" charset="-128"/>
                </a:rPr>
                <a:t>User cost</a:t>
              </a:r>
              <a:br>
                <a:rPr lang="en-GB" altLang="en-US" sz="1100" b="1" dirty="0">
                  <a:ea typeface="ＭＳ Ｐゴシック" charset="-128"/>
                </a:rPr>
              </a:br>
              <a:r>
                <a:rPr lang="en-GB" altLang="en-US" sz="1100" b="1" dirty="0">
                  <a:ea typeface="ＭＳ Ｐゴシック" charset="-128"/>
                </a:rPr>
                <a:t>(ground)</a:t>
              </a:r>
            </a:p>
            <a:p>
              <a:pPr algn="ctr" eaLnBrk="0" hangingPunct="0">
                <a:spcBef>
                  <a:spcPct val="50000"/>
                </a:spcBef>
              </a:pPr>
              <a:r>
                <a:rPr lang="en-GB" altLang="en-US" sz="1100" b="1" dirty="0">
                  <a:ea typeface="ＭＳ Ｐゴシック" charset="-128"/>
                </a:rPr>
                <a:t>€ </a:t>
              </a:r>
              <a:r>
                <a:rPr lang="en-GB" altLang="en-US" sz="1100" b="1" dirty="0" smtClean="0">
                  <a:ea typeface="ＭＳ Ｐゴシック" charset="-128"/>
                </a:rPr>
                <a:t>10.5 </a:t>
              </a:r>
              <a:r>
                <a:rPr lang="en-GB" altLang="en-US" sz="1100" b="1" dirty="0">
                  <a:ea typeface="ＭＳ Ｐゴシック" charset="-128"/>
                </a:rPr>
                <a:t>B</a:t>
              </a:r>
            </a:p>
          </p:txBody>
        </p:sp>
        <p:sp>
          <p:nvSpPr>
            <p:cNvPr id="219148" name="Text Box 26"/>
            <p:cNvSpPr txBox="1">
              <a:spLocks noChangeArrowheads="1"/>
            </p:cNvSpPr>
            <p:nvPr/>
          </p:nvSpPr>
          <p:spPr bwMode="auto">
            <a:xfrm>
              <a:off x="1358553" y="2197290"/>
              <a:ext cx="1074144" cy="792000"/>
            </a:xfrm>
            <a:prstGeom prst="rect">
              <a:avLst/>
            </a:prstGeom>
            <a:solidFill>
              <a:srgbClr val="FFFF99"/>
            </a:solidFill>
            <a:ln w="12700">
              <a:solidFill>
                <a:srgbClr val="000000"/>
              </a:solid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GB" altLang="en-US" sz="1100" b="1" dirty="0">
                  <a:ea typeface="ＭＳ Ｐゴシック" charset="-128"/>
                </a:rPr>
                <a:t>Flight-efficiency</a:t>
              </a:r>
            </a:p>
            <a:p>
              <a:pPr algn="ctr" eaLnBrk="0" hangingPunct="0">
                <a:spcBef>
                  <a:spcPts val="0"/>
                </a:spcBef>
              </a:pPr>
              <a:r>
                <a:rPr lang="en-GB" altLang="en-US" sz="1000" b="0" dirty="0">
                  <a:ea typeface="ＭＳ Ｐゴシック" charset="-128"/>
                </a:rPr>
                <a:t>En-route: </a:t>
              </a:r>
              <a:r>
                <a:rPr lang="en-GB" altLang="en-US" sz="1000" b="0" dirty="0" smtClean="0">
                  <a:ea typeface="ＭＳ Ｐゴシック" charset="-128"/>
                </a:rPr>
                <a:t>1.0 B</a:t>
              </a:r>
            </a:p>
            <a:p>
              <a:pPr algn="ctr" eaLnBrk="0" hangingPunct="0">
                <a:spcBef>
                  <a:spcPts val="0"/>
                </a:spcBef>
              </a:pPr>
              <a:r>
                <a:rPr lang="en-GB" altLang="en-US" sz="1000" b="0" dirty="0" smtClean="0">
                  <a:ea typeface="ＭＳ Ｐゴシック" charset="-128"/>
                </a:rPr>
                <a:t>TMA</a:t>
              </a:r>
              <a:r>
                <a:rPr lang="en-GB" altLang="en-US" sz="1000" b="0" dirty="0">
                  <a:ea typeface="ＭＳ Ｐゴシック" charset="-128"/>
                </a:rPr>
                <a:t>, taxi: </a:t>
              </a:r>
              <a:r>
                <a:rPr lang="en-GB" altLang="en-US" sz="1000" b="0" dirty="0" smtClean="0">
                  <a:ea typeface="ＭＳ Ｐゴシック" charset="-128"/>
                </a:rPr>
                <a:t>1.2 </a:t>
              </a:r>
              <a:r>
                <a:rPr lang="en-GB" altLang="en-US" sz="1000" b="0" dirty="0">
                  <a:ea typeface="ＭＳ Ｐゴシック" charset="-128"/>
                </a:rPr>
                <a:t>B</a:t>
              </a:r>
            </a:p>
          </p:txBody>
        </p:sp>
        <p:sp>
          <p:nvSpPr>
            <p:cNvPr id="219149" name="Text Box 27"/>
            <p:cNvSpPr txBox="1">
              <a:spLocks noChangeArrowheads="1"/>
            </p:cNvSpPr>
            <p:nvPr/>
          </p:nvSpPr>
          <p:spPr bwMode="auto">
            <a:xfrm>
              <a:off x="1358553" y="2991860"/>
              <a:ext cx="1074144" cy="288000"/>
            </a:xfrm>
            <a:prstGeom prst="rect">
              <a:avLst/>
            </a:prstGeom>
            <a:solidFill>
              <a:srgbClr val="FF0000">
                <a:alpha val="38039"/>
              </a:srgbClr>
            </a:solidFill>
            <a:ln w="12700">
              <a:solidFill>
                <a:srgbClr val="000000"/>
              </a:solid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GB" altLang="en-US" sz="1100" b="1" dirty="0">
                  <a:ea typeface="ＭＳ Ｐゴシック" charset="-128"/>
                </a:rPr>
                <a:t>ATFM Delays</a:t>
              </a:r>
            </a:p>
            <a:p>
              <a:pPr algn="ctr" eaLnBrk="0" hangingPunct="0">
                <a:spcBef>
                  <a:spcPts val="0"/>
                </a:spcBef>
              </a:pPr>
              <a:r>
                <a:rPr lang="en-GB" altLang="en-US" sz="900" b="0" dirty="0">
                  <a:ea typeface="ＭＳ Ｐゴシック" charset="-128"/>
                </a:rPr>
                <a:t>ER: </a:t>
              </a:r>
              <a:r>
                <a:rPr lang="en-GB" altLang="en-US" sz="900" b="0" dirty="0" smtClean="0">
                  <a:ea typeface="ＭＳ Ｐゴシック" charset="-128"/>
                </a:rPr>
                <a:t>0.5, </a:t>
              </a:r>
              <a:r>
                <a:rPr lang="en-GB" altLang="en-US" sz="900" b="0" dirty="0">
                  <a:ea typeface="ＭＳ Ｐゴシック" charset="-128"/>
                </a:rPr>
                <a:t>Apt: </a:t>
              </a:r>
              <a:r>
                <a:rPr lang="en-GB" altLang="en-US" sz="900" b="0" dirty="0" smtClean="0">
                  <a:ea typeface="ＭＳ Ｐゴシック" charset="-128"/>
                </a:rPr>
                <a:t>0.3</a:t>
              </a:r>
              <a:endParaRPr lang="en-GB" altLang="en-US" sz="900" b="0" dirty="0">
                <a:ea typeface="ＭＳ Ｐゴシック" charset="-128"/>
              </a:endParaRPr>
            </a:p>
          </p:txBody>
        </p:sp>
        <p:sp>
          <p:nvSpPr>
            <p:cNvPr id="219150" name="Text Box 28"/>
            <p:cNvSpPr txBox="1">
              <a:spLocks noChangeArrowheads="1"/>
            </p:cNvSpPr>
            <p:nvPr/>
          </p:nvSpPr>
          <p:spPr bwMode="auto">
            <a:xfrm>
              <a:off x="1358553" y="3281351"/>
              <a:ext cx="1074144" cy="720000"/>
            </a:xfrm>
            <a:prstGeom prst="rect">
              <a:avLst/>
            </a:prstGeom>
            <a:solidFill>
              <a:srgbClr val="00CCFF">
                <a:alpha val="16862"/>
              </a:srgbClr>
            </a:solidFill>
            <a:ln w="12700">
              <a:solidFill>
                <a:schemeClr val="tx1"/>
              </a:solid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GB" altLang="en-US" sz="1100" b="1" dirty="0">
                  <a:ea typeface="ＭＳ Ｐゴシック" charset="-128"/>
                </a:rPr>
                <a:t>ATCO</a:t>
              </a:r>
            </a:p>
          </p:txBody>
        </p:sp>
        <p:sp>
          <p:nvSpPr>
            <p:cNvPr id="219151" name="Text Box 30"/>
            <p:cNvSpPr txBox="1">
              <a:spLocks noChangeArrowheads="1"/>
            </p:cNvSpPr>
            <p:nvPr/>
          </p:nvSpPr>
          <p:spPr bwMode="auto">
            <a:xfrm>
              <a:off x="1358553" y="5691923"/>
              <a:ext cx="1074144" cy="288000"/>
            </a:xfrm>
            <a:prstGeom prst="rect">
              <a:avLst/>
            </a:prstGeom>
            <a:solidFill>
              <a:srgbClr val="00CCFF">
                <a:alpha val="50980"/>
              </a:srgbClr>
            </a:solidFill>
            <a:ln w="12700">
              <a:solidFill>
                <a:schemeClr val="tx1"/>
              </a:solid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GB" altLang="en-US" sz="1100" b="1" dirty="0">
                  <a:ea typeface="ＭＳ Ｐゴシック" charset="-128"/>
                </a:rPr>
                <a:t>Other costs</a:t>
              </a:r>
            </a:p>
            <a:p>
              <a:pPr algn="ctr" eaLnBrk="0" hangingPunct="0">
                <a:spcBef>
                  <a:spcPts val="0"/>
                </a:spcBef>
              </a:pPr>
              <a:r>
                <a:rPr lang="en-GB" altLang="en-US" sz="800" b="0" dirty="0" smtClean="0">
                  <a:ea typeface="ＭＳ Ｐゴシック" charset="-128"/>
                </a:rPr>
                <a:t>ECTL, MET, NSA</a:t>
              </a:r>
              <a:endParaRPr lang="en-GB" altLang="en-US" sz="900" b="0" dirty="0">
                <a:ea typeface="ＭＳ Ｐゴシック" charset="-128"/>
              </a:endParaRPr>
            </a:p>
          </p:txBody>
        </p:sp>
        <p:sp>
          <p:nvSpPr>
            <p:cNvPr id="219152" name="Text Box 16"/>
            <p:cNvSpPr txBox="1">
              <a:spLocks noChangeArrowheads="1"/>
            </p:cNvSpPr>
            <p:nvPr/>
          </p:nvSpPr>
          <p:spPr bwMode="auto">
            <a:xfrm>
              <a:off x="597762" y="4392000"/>
              <a:ext cx="679173" cy="827834"/>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spcBef>
                  <a:spcPct val="50000"/>
                </a:spcBef>
              </a:pPr>
              <a:r>
                <a:rPr lang="en-GB" altLang="en-US" sz="1100" b="1" dirty="0">
                  <a:solidFill>
                    <a:schemeClr val="accent2"/>
                  </a:solidFill>
                  <a:ea typeface="ＭＳ Ｐゴシック" charset="-128"/>
                </a:rPr>
                <a:t> User</a:t>
              </a:r>
              <a:br>
                <a:rPr lang="en-GB" altLang="en-US" sz="1100" b="1" dirty="0">
                  <a:solidFill>
                    <a:schemeClr val="accent2"/>
                  </a:solidFill>
                  <a:ea typeface="ＭＳ Ｐゴシック" charset="-128"/>
                </a:rPr>
              </a:br>
              <a:r>
                <a:rPr lang="en-GB" altLang="en-US" sz="1100" b="1" dirty="0">
                  <a:solidFill>
                    <a:schemeClr val="accent2"/>
                  </a:solidFill>
                  <a:ea typeface="ＭＳ Ｐゴシック" charset="-128"/>
                </a:rPr>
                <a:t>Charges</a:t>
              </a:r>
            </a:p>
            <a:p>
              <a:pPr algn="ctr" eaLnBrk="0" hangingPunct="0">
                <a:spcBef>
                  <a:spcPct val="50000"/>
                </a:spcBef>
              </a:pPr>
              <a:r>
                <a:rPr lang="en-GB" altLang="en-US" sz="1100" b="1" dirty="0" smtClean="0">
                  <a:solidFill>
                    <a:schemeClr val="accent2"/>
                  </a:solidFill>
                  <a:ea typeface="ＭＳ Ｐゴシック" charset="-128"/>
                </a:rPr>
                <a:t>€7.5 B</a:t>
              </a:r>
              <a:endParaRPr lang="en-GB" altLang="en-US" sz="1100" b="1" dirty="0">
                <a:solidFill>
                  <a:schemeClr val="accent2"/>
                </a:solidFill>
                <a:ea typeface="ＭＳ Ｐゴシック" charset="-128"/>
              </a:endParaRPr>
            </a:p>
          </p:txBody>
        </p:sp>
        <p:sp>
          <p:nvSpPr>
            <p:cNvPr id="219154" name="Text Box 18"/>
            <p:cNvSpPr txBox="1">
              <a:spLocks noChangeArrowheads="1"/>
            </p:cNvSpPr>
            <p:nvPr/>
          </p:nvSpPr>
          <p:spPr bwMode="auto">
            <a:xfrm>
              <a:off x="401145" y="6099863"/>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0" dirty="0" smtClean="0"/>
                <a:t>Estimated TEC 2012 (SES)</a:t>
              </a:r>
              <a:endParaRPr lang="en-GB" altLang="en-US" sz="1800" b="0" dirty="0"/>
            </a:p>
          </p:txBody>
        </p:sp>
        <p:sp>
          <p:nvSpPr>
            <p:cNvPr id="219155" name="Text Box 28"/>
            <p:cNvSpPr txBox="1">
              <a:spLocks noChangeArrowheads="1"/>
            </p:cNvSpPr>
            <p:nvPr/>
          </p:nvSpPr>
          <p:spPr bwMode="auto">
            <a:xfrm>
              <a:off x="1358553" y="4001350"/>
              <a:ext cx="1074144" cy="1260000"/>
            </a:xfrm>
            <a:prstGeom prst="rect">
              <a:avLst/>
            </a:prstGeom>
            <a:solidFill>
              <a:srgbClr val="00CCFF">
                <a:alpha val="16862"/>
              </a:srgbClr>
            </a:solidFill>
            <a:ln w="12700">
              <a:solidFill>
                <a:schemeClr val="tx1"/>
              </a:solid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GB" altLang="en-US" sz="1100" b="1" dirty="0">
                  <a:ea typeface="ＭＳ Ｐゴシック" charset="-128"/>
                </a:rPr>
                <a:t>Support </a:t>
              </a:r>
              <a:r>
                <a:rPr lang="en-GB" altLang="en-US" sz="1100" b="1" dirty="0" smtClean="0">
                  <a:ea typeface="ＭＳ Ｐゴシック" charset="-128"/>
                </a:rPr>
                <a:t>costs</a:t>
              </a:r>
            </a:p>
            <a:p>
              <a:pPr algn="ctr" eaLnBrk="0" hangingPunct="0">
                <a:spcBef>
                  <a:spcPts val="0"/>
                </a:spcBef>
              </a:pPr>
              <a:r>
                <a:rPr lang="en-GB" altLang="en-US" sz="1000" b="0" dirty="0" smtClean="0">
                  <a:ea typeface="ＭＳ Ｐゴシック" charset="-128"/>
                </a:rPr>
                <a:t>Other staff</a:t>
              </a:r>
            </a:p>
            <a:p>
              <a:pPr algn="ctr" eaLnBrk="0" hangingPunct="0">
                <a:spcBef>
                  <a:spcPts val="0"/>
                </a:spcBef>
              </a:pPr>
              <a:r>
                <a:rPr lang="en-GB" altLang="en-US" sz="1000" b="0" dirty="0" smtClean="0">
                  <a:ea typeface="ＭＳ Ｐゴシック" charset="-128"/>
                </a:rPr>
                <a:t>Other operating</a:t>
              </a:r>
              <a:endParaRPr lang="en-GB" altLang="en-US" sz="1000" b="0" dirty="0">
                <a:ea typeface="ＭＳ Ｐゴシック" charset="-128"/>
              </a:endParaRPr>
            </a:p>
          </p:txBody>
        </p:sp>
        <p:sp>
          <p:nvSpPr>
            <p:cNvPr id="219156" name="Text Box 28"/>
            <p:cNvSpPr txBox="1">
              <a:spLocks noChangeArrowheads="1"/>
            </p:cNvSpPr>
            <p:nvPr/>
          </p:nvSpPr>
          <p:spPr bwMode="auto">
            <a:xfrm>
              <a:off x="1358553" y="5260459"/>
              <a:ext cx="1074144" cy="432000"/>
            </a:xfrm>
            <a:prstGeom prst="rect">
              <a:avLst/>
            </a:prstGeom>
            <a:solidFill>
              <a:srgbClr val="00CCFF">
                <a:alpha val="16862"/>
              </a:srgbClr>
            </a:solidFill>
            <a:ln w="12700">
              <a:solidFill>
                <a:schemeClr val="tx1"/>
              </a:solidFill>
              <a:miter lim="800000"/>
              <a:headEnd/>
              <a:tailEnd/>
            </a:ln>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ts val="0"/>
                </a:spcBef>
              </a:pPr>
              <a:r>
                <a:rPr lang="en-GB" altLang="en-US" sz="1100" b="1" dirty="0" smtClean="0">
                  <a:ea typeface="ＭＳ Ｐゴシック" charset="-128"/>
                </a:rPr>
                <a:t>CAPEX</a:t>
              </a:r>
            </a:p>
            <a:p>
              <a:pPr algn="ctr" eaLnBrk="0" hangingPunct="0">
                <a:spcBef>
                  <a:spcPts val="0"/>
                </a:spcBef>
              </a:pPr>
              <a:r>
                <a:rPr lang="en-GB" altLang="en-US" sz="900" b="0" dirty="0" smtClean="0">
                  <a:ea typeface="ＭＳ Ｐゴシック" charset="-128"/>
                </a:rPr>
                <a:t>Depreciation </a:t>
              </a:r>
              <a:br>
                <a:rPr lang="en-GB" altLang="en-US" sz="900" b="0" dirty="0" smtClean="0">
                  <a:ea typeface="ＭＳ Ｐゴシック" charset="-128"/>
                </a:rPr>
              </a:br>
              <a:r>
                <a:rPr lang="en-GB" altLang="en-US" sz="900" b="0" dirty="0" smtClean="0">
                  <a:ea typeface="ＭＳ Ｐゴシック" charset="-128"/>
                </a:rPr>
                <a:t>Cost </a:t>
              </a:r>
              <a:r>
                <a:rPr lang="en-GB" altLang="en-US" sz="900" b="0" dirty="0">
                  <a:ea typeface="ＭＳ Ｐゴシック" charset="-128"/>
                </a:rPr>
                <a:t>of capital</a:t>
              </a:r>
            </a:p>
          </p:txBody>
        </p:sp>
        <p:sp>
          <p:nvSpPr>
            <p:cNvPr id="219157" name="Text Box 20"/>
            <p:cNvSpPr txBox="1">
              <a:spLocks noChangeArrowheads="1"/>
            </p:cNvSpPr>
            <p:nvPr/>
          </p:nvSpPr>
          <p:spPr bwMode="auto">
            <a:xfrm>
              <a:off x="2568240" y="5189160"/>
              <a:ext cx="427034" cy="57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GB" altLang="en-US" sz="1100" b="1" dirty="0" smtClean="0">
                  <a:ea typeface="ＭＳ Ｐゴシック" charset="-128"/>
                </a:rPr>
                <a:t>1.2 </a:t>
              </a:r>
              <a:r>
                <a:rPr lang="en-GB" altLang="en-US" sz="1100" b="1" dirty="0">
                  <a:ea typeface="ＭＳ Ｐゴシック" charset="-128"/>
                </a:rPr>
                <a:t>B</a:t>
              </a:r>
            </a:p>
          </p:txBody>
        </p:sp>
        <p:sp>
          <p:nvSpPr>
            <p:cNvPr id="23" name="Text Box 28"/>
            <p:cNvSpPr txBox="1">
              <a:spLocks noChangeArrowheads="1"/>
            </p:cNvSpPr>
            <p:nvPr/>
          </p:nvSpPr>
          <p:spPr bwMode="auto">
            <a:xfrm>
              <a:off x="1358553" y="1297305"/>
              <a:ext cx="1074144" cy="900000"/>
            </a:xfrm>
            <a:prstGeom prst="rect">
              <a:avLst/>
            </a:prstGeom>
            <a:pattFill prst="pct20">
              <a:fgClr>
                <a:srgbClr val="92D050"/>
              </a:fgClr>
              <a:bgClr>
                <a:schemeClr val="bg1"/>
              </a:bgClr>
            </a:pattFill>
            <a:ln w="12700">
              <a:noFill/>
              <a:prstDash val="dash"/>
              <a:miter lim="800000"/>
              <a:headEnd/>
              <a:tailEnd/>
            </a:ln>
            <a:effectLst/>
          </p:spPr>
          <p:txBody>
            <a:bodyPr lIns="0" tIns="0" rIns="0" b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GB" altLang="en-US" sz="1100" b="1" dirty="0" smtClean="0">
                  <a:ea typeface="ＭＳ Ｐゴシック" charset="-128"/>
                </a:rPr>
                <a:t>Airborne ANS</a:t>
              </a:r>
              <a:endParaRPr lang="en-GB" altLang="en-US" sz="1100" b="1" dirty="0">
                <a:ea typeface="ＭＳ Ｐゴシック" charset="-128"/>
              </a:endParaRPr>
            </a:p>
          </p:txBody>
        </p:sp>
      </p:grpSp>
    </p:spTree>
    <p:extLst>
      <p:ext uri="{BB962C8B-B14F-4D97-AF65-F5344CB8AC3E}">
        <p14:creationId xmlns:p14="http://schemas.microsoft.com/office/powerpoint/2010/main" val="229613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idx="4294967295"/>
          </p:nvPr>
        </p:nvSpPr>
        <p:spPr>
          <a:xfrm>
            <a:off x="1766888" y="457200"/>
            <a:ext cx="7377112" cy="1133475"/>
          </a:xfrm>
        </p:spPr>
        <p:txBody>
          <a:bodyPr/>
          <a:lstStyle/>
          <a:p>
            <a:r>
              <a:rPr lang="en-US" altLang="en-US" sz="2500" dirty="0"/>
              <a:t> </a:t>
            </a:r>
            <a:r>
              <a:rPr lang="en-US" altLang="en-US" sz="2500" dirty="0" smtClean="0"/>
              <a:t>Performance Plans</a:t>
            </a:r>
            <a:endParaRPr lang="en-GB" altLang="en-US" sz="2500" dirty="0"/>
          </a:p>
        </p:txBody>
      </p:sp>
      <p:grpSp>
        <p:nvGrpSpPr>
          <p:cNvPr id="144390" name="Group 6"/>
          <p:cNvGrpSpPr>
            <a:grpSpLocks/>
          </p:cNvGrpSpPr>
          <p:nvPr/>
        </p:nvGrpSpPr>
        <p:grpSpPr bwMode="auto">
          <a:xfrm>
            <a:off x="552450" y="1368425"/>
            <a:ext cx="7831138" cy="5043488"/>
            <a:chOff x="348" y="862"/>
            <a:chExt cx="4933" cy="3177"/>
          </a:xfrm>
        </p:grpSpPr>
        <p:pic>
          <p:nvPicPr>
            <p:cNvPr id="144387"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 y="862"/>
              <a:ext cx="4722" cy="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Line 4"/>
            <p:cNvSpPr>
              <a:spLocks noChangeShapeType="1"/>
            </p:cNvSpPr>
            <p:nvPr/>
          </p:nvSpPr>
          <p:spPr bwMode="auto">
            <a:xfrm>
              <a:off x="2619" y="3771"/>
              <a:ext cx="2662"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4389" name="Text Box 5"/>
            <p:cNvSpPr txBox="1">
              <a:spLocks noChangeArrowheads="1"/>
            </p:cNvSpPr>
            <p:nvPr/>
          </p:nvSpPr>
          <p:spPr bwMode="auto">
            <a:xfrm>
              <a:off x="3580" y="3748"/>
              <a:ext cx="11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Monitoring</a:t>
              </a:r>
            </a:p>
          </p:txBody>
        </p:sp>
      </p:grpSp>
      <p:sp>
        <p:nvSpPr>
          <p:cNvPr id="2" name="Rectangle 1"/>
          <p:cNvSpPr/>
          <p:nvPr/>
        </p:nvSpPr>
        <p:spPr>
          <a:xfrm>
            <a:off x="7117308" y="2783090"/>
            <a:ext cx="1548390" cy="1815882"/>
          </a:xfrm>
          <a:prstGeom prst="rect">
            <a:avLst/>
          </a:prstGeom>
        </p:spPr>
        <p:txBody>
          <a:bodyPr wrap="square">
            <a:spAutoFit/>
          </a:bodyPr>
          <a:lstStyle/>
          <a:p>
            <a:r>
              <a:rPr lang="en-GB" altLang="en-US" sz="1600" b="0" dirty="0">
                <a:latin typeface="Calibri" pitchFamily="34" charset="0"/>
                <a:ea typeface="宋体" charset="-122"/>
              </a:rPr>
              <a:t>SES targets for all 4 KPAs in RP2</a:t>
            </a:r>
          </a:p>
          <a:p>
            <a:r>
              <a:rPr lang="en-GB" altLang="en-US" sz="1600" b="0" dirty="0" smtClean="0">
                <a:latin typeface="Calibri" pitchFamily="34" charset="0"/>
                <a:ea typeface="宋体" charset="-122"/>
              </a:rPr>
              <a:t>(En-route)</a:t>
            </a:r>
          </a:p>
          <a:p>
            <a:endParaRPr lang="en-GB" altLang="en-US" sz="1600" b="0" dirty="0" smtClean="0">
              <a:latin typeface="Calibri" pitchFamily="34" charset="0"/>
              <a:ea typeface="宋体" charset="-122"/>
            </a:endParaRPr>
          </a:p>
          <a:p>
            <a:r>
              <a:rPr lang="en-GB" altLang="en-US" sz="1600" b="0" dirty="0" smtClean="0">
                <a:latin typeface="Calibri" pitchFamily="34" charset="0"/>
                <a:ea typeface="宋体" charset="-122"/>
              </a:rPr>
              <a:t>Performance also monitored in TMA</a:t>
            </a:r>
            <a:endParaRPr lang="en-GB" altLang="en-US" sz="1600" b="0" dirty="0">
              <a:latin typeface="Calibri" pitchFamily="34" charset="0"/>
              <a:ea typeface="宋体" charset="-122"/>
            </a:endParaRPr>
          </a:p>
        </p:txBody>
      </p:sp>
    </p:spTree>
    <p:extLst>
      <p:ext uri="{BB962C8B-B14F-4D97-AF65-F5344CB8AC3E}">
        <p14:creationId xmlns:p14="http://schemas.microsoft.com/office/powerpoint/2010/main" val="418129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p:txBody>
          <a:bodyPr/>
          <a:lstStyle/>
          <a:p>
            <a:r>
              <a:rPr lang="en-GB" altLang="en-US" sz="2800" dirty="0" smtClean="0"/>
              <a:t> Performance Plans</a:t>
            </a:r>
            <a:endParaRPr lang="en-GB" altLang="en-US" sz="2800" dirty="0"/>
          </a:p>
        </p:txBody>
      </p:sp>
      <p:sp>
        <p:nvSpPr>
          <p:cNvPr id="7" name="Content Placeholder 2"/>
          <p:cNvSpPr txBox="1">
            <a:spLocks/>
          </p:cNvSpPr>
          <p:nvPr/>
        </p:nvSpPr>
        <p:spPr>
          <a:xfrm>
            <a:off x="470848" y="4921577"/>
            <a:ext cx="8379725" cy="1453395"/>
          </a:xfrm>
          <a:prstGeom prst="rect">
            <a:avLst/>
          </a:prstGeom>
        </p:spPr>
        <p:txBody>
          <a:bodyPr/>
          <a:lstStyle>
            <a:lvl1pPr marL="342900" indent="-342900" algn="l" rtl="0" fontAlgn="base">
              <a:spcBef>
                <a:spcPct val="20000"/>
              </a:spcBef>
              <a:spcAft>
                <a:spcPct val="0"/>
              </a:spcAft>
              <a:buClr>
                <a:srgbClr val="3399CC"/>
              </a:buClr>
              <a:buFont typeface="Wingdings" pitchFamily="2" charset="2"/>
              <a:buChar char="§"/>
              <a:defRPr sz="2000">
                <a:solidFill>
                  <a:schemeClr val="tx1"/>
                </a:solidFill>
                <a:latin typeface="+mn-lt"/>
                <a:ea typeface="+mn-ea"/>
                <a:cs typeface="+mn-cs"/>
              </a:defRPr>
            </a:lvl1pPr>
            <a:lvl2pPr marL="742950" indent="-285750" algn="l" rtl="0" fontAlgn="base">
              <a:spcBef>
                <a:spcPct val="20000"/>
              </a:spcBef>
              <a:spcAft>
                <a:spcPct val="0"/>
              </a:spcAft>
              <a:buClr>
                <a:srgbClr val="3399CC"/>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rgbClr val="3399CC"/>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rgbClr val="3399CC"/>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9pPr>
          </a:lstStyle>
          <a:p>
            <a:r>
              <a:rPr lang="en-GB" altLang="en-US" sz="1400" b="0" kern="0" dirty="0"/>
              <a:t>Reactive policy in the 90’s: delays going up while costs going down, and vice-versa</a:t>
            </a:r>
          </a:p>
          <a:p>
            <a:r>
              <a:rPr lang="en-GB" altLang="en-US" sz="1400" b="0" kern="0" dirty="0"/>
              <a:t>Balanced performance-oriented </a:t>
            </a:r>
            <a:r>
              <a:rPr lang="en-GB" altLang="en-US" sz="1400" b="0" kern="0" dirty="0" smtClean="0"/>
              <a:t>approach; </a:t>
            </a:r>
            <a:r>
              <a:rPr lang="en-GB" altLang="en-US" sz="1400" b="0" kern="0" dirty="0"/>
              <a:t>both delays and unit costs </a:t>
            </a:r>
            <a:r>
              <a:rPr lang="en-GB" altLang="en-US" sz="1400" b="0" kern="0" dirty="0" smtClean="0"/>
              <a:t>down since 2000</a:t>
            </a:r>
            <a:endParaRPr lang="en-GB" altLang="en-US" sz="1400" b="0" kern="0" dirty="0"/>
          </a:p>
          <a:p>
            <a:r>
              <a:rPr lang="en-GB" altLang="en-US" sz="1400" b="0" kern="0" dirty="0"/>
              <a:t>Enforceable SES targets apply from 2012 onwards</a:t>
            </a:r>
          </a:p>
          <a:p>
            <a:r>
              <a:rPr lang="en-GB" altLang="en-US" sz="1400" b="0" kern="0" dirty="0" smtClean="0"/>
              <a:t>Fast </a:t>
            </a:r>
            <a:r>
              <a:rPr lang="en-GB" altLang="en-US" sz="1400" b="0" kern="0" dirty="0"/>
              <a:t>traffic growth until </a:t>
            </a:r>
            <a:r>
              <a:rPr lang="en-GB" altLang="en-US" sz="1400" b="0" kern="0" dirty="0" smtClean="0"/>
              <a:t>2008: challenge for capacity, but helps cost-efficiency</a:t>
            </a:r>
          </a:p>
          <a:p>
            <a:pPr lvl="1"/>
            <a:r>
              <a:rPr lang="en-GB" altLang="en-US" sz="1400" b="0" kern="0" dirty="0" smtClean="0"/>
              <a:t>Traffic growth much lower now, </a:t>
            </a:r>
            <a:r>
              <a:rPr lang="en-GB" altLang="en-US" sz="1400" b="0" kern="0" dirty="0"/>
              <a:t>even </a:t>
            </a:r>
            <a:r>
              <a:rPr lang="en-GB" altLang="en-US" sz="1400" b="0" kern="0" dirty="0" smtClean="0"/>
              <a:t>negative: Easier for capacity, harder for cost-efficiency</a:t>
            </a:r>
            <a:endParaRPr lang="en-GB" altLang="en-US" sz="1400" b="0" kern="0" dirty="0"/>
          </a:p>
          <a:p>
            <a:endParaRPr lang="en-GB" altLang="en-US" sz="1600" kern="0" dirty="0"/>
          </a:p>
        </p:txBody>
      </p:sp>
      <p:pic>
        <p:nvPicPr>
          <p:cNvPr id="141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055" y="1213723"/>
            <a:ext cx="604352" cy="181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7616352" y="1723904"/>
            <a:ext cx="172529" cy="493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305" y="1014575"/>
            <a:ext cx="5216573" cy="385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122" y="3078507"/>
            <a:ext cx="3159451" cy="1786380"/>
          </a:xfrm>
          <a:prstGeom prst="rect">
            <a:avLst/>
          </a:prstGeom>
          <a:noFill/>
          <a:ln>
            <a:noFill/>
          </a:ln>
        </p:spPr>
      </p:pic>
    </p:spTree>
    <p:extLst>
      <p:ext uri="{BB962C8B-B14F-4D97-AF65-F5344CB8AC3E}">
        <p14:creationId xmlns:p14="http://schemas.microsoft.com/office/powerpoint/2010/main" val="1925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262063" y="457200"/>
            <a:ext cx="7377112" cy="611945"/>
          </a:xfrm>
        </p:spPr>
        <p:txBody>
          <a:bodyPr/>
          <a:lstStyle/>
          <a:p>
            <a:r>
              <a:rPr lang="en-GB" altLang="en-US" sz="2800" dirty="0" smtClean="0"/>
              <a:t> Performance plans</a:t>
            </a:r>
          </a:p>
        </p:txBody>
      </p:sp>
      <p:sp>
        <p:nvSpPr>
          <p:cNvPr id="7" name="Content Placeholder 2"/>
          <p:cNvSpPr txBox="1">
            <a:spLocks/>
          </p:cNvSpPr>
          <p:nvPr/>
        </p:nvSpPr>
        <p:spPr>
          <a:xfrm>
            <a:off x="590550" y="5357719"/>
            <a:ext cx="8029575" cy="1213676"/>
          </a:xfrm>
          <a:prstGeom prst="rect">
            <a:avLst/>
          </a:prstGeom>
        </p:spPr>
        <p:txBody>
          <a:bodyPr/>
          <a:lstStyle>
            <a:lvl1pPr marL="342900" indent="-342900" algn="l" rtl="0" fontAlgn="base">
              <a:spcBef>
                <a:spcPct val="20000"/>
              </a:spcBef>
              <a:spcAft>
                <a:spcPct val="0"/>
              </a:spcAft>
              <a:buClr>
                <a:srgbClr val="3399CC"/>
              </a:buClr>
              <a:buFont typeface="Wingdings" pitchFamily="2" charset="2"/>
              <a:buChar char="§"/>
              <a:defRPr sz="2000">
                <a:solidFill>
                  <a:schemeClr val="tx1"/>
                </a:solidFill>
                <a:latin typeface="+mn-lt"/>
                <a:ea typeface="+mn-ea"/>
                <a:cs typeface="+mn-cs"/>
              </a:defRPr>
            </a:lvl1pPr>
            <a:lvl2pPr marL="742950" indent="-285750" algn="l" rtl="0" fontAlgn="base">
              <a:spcBef>
                <a:spcPct val="20000"/>
              </a:spcBef>
              <a:spcAft>
                <a:spcPct val="0"/>
              </a:spcAft>
              <a:buClr>
                <a:srgbClr val="3399CC"/>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rgbClr val="3399CC"/>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rgbClr val="3399CC"/>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9pPr>
          </a:lstStyle>
          <a:p>
            <a:r>
              <a:rPr lang="en-GB" altLang="en-US" sz="1600" b="0" kern="0" dirty="0"/>
              <a:t>Challenging SES </a:t>
            </a:r>
            <a:r>
              <a:rPr lang="en-GB" altLang="en-US" sz="1600" b="0" kern="0" dirty="0" smtClean="0"/>
              <a:t>targets for 2012-2013 were met and even exceeded</a:t>
            </a:r>
          </a:p>
          <a:p>
            <a:r>
              <a:rPr lang="en-GB" altLang="en-US" sz="1600" b="0" kern="0" dirty="0" smtClean="0"/>
              <a:t>Best level ever achieved in ATFM delays!</a:t>
            </a:r>
          </a:p>
          <a:p>
            <a:r>
              <a:rPr lang="en-GB" altLang="en-US" sz="1600" b="0" kern="0" dirty="0" smtClean="0"/>
              <a:t>Challenging target for 2014 and beyond (0.5 min/flight), close to optimum</a:t>
            </a:r>
          </a:p>
        </p:txBody>
      </p:sp>
      <p:grpSp>
        <p:nvGrpSpPr>
          <p:cNvPr id="4" name="Group 3"/>
          <p:cNvGrpSpPr/>
          <p:nvPr/>
        </p:nvGrpSpPr>
        <p:grpSpPr>
          <a:xfrm>
            <a:off x="756346" y="1189464"/>
            <a:ext cx="7426734" cy="4023981"/>
            <a:chOff x="756346" y="1189464"/>
            <a:chExt cx="7426734" cy="4023981"/>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46" y="1189464"/>
              <a:ext cx="6153337" cy="402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6147546" y="4280866"/>
              <a:ext cx="203553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85624" y="1976884"/>
              <a:ext cx="1364476" cy="369332"/>
            </a:xfrm>
            <a:prstGeom prst="rect">
              <a:avLst/>
            </a:prstGeom>
            <a:noFill/>
          </p:spPr>
          <p:txBody>
            <a:bodyPr wrap="none" rtlCol="0">
              <a:spAutoFit/>
            </a:bodyPr>
            <a:lstStyle/>
            <a:p>
              <a:r>
                <a:rPr lang="en-GB" dirty="0" smtClean="0"/>
                <a:t>SES States</a:t>
              </a:r>
              <a:endParaRPr lang="en-GB" dirty="0"/>
            </a:p>
          </p:txBody>
        </p:sp>
      </p:grpSp>
      <p:grpSp>
        <p:nvGrpSpPr>
          <p:cNvPr id="2" name="Group 1"/>
          <p:cNvGrpSpPr/>
          <p:nvPr/>
        </p:nvGrpSpPr>
        <p:grpSpPr>
          <a:xfrm>
            <a:off x="7548113" y="1213723"/>
            <a:ext cx="950294" cy="1814149"/>
            <a:chOff x="7548113" y="1213723"/>
            <a:chExt cx="950294" cy="1814149"/>
          </a:xfrm>
        </p:grpSpPr>
        <p:pic>
          <p:nvPicPr>
            <p:cNvPr id="141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055" y="1213723"/>
              <a:ext cx="604352" cy="181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7548113" y="1682151"/>
              <a:ext cx="172529" cy="13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6176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t> Performance Plans</a:t>
            </a:r>
          </a:p>
        </p:txBody>
      </p:sp>
      <p:sp>
        <p:nvSpPr>
          <p:cNvPr id="11267" name="Content Placeholder 2"/>
          <p:cNvSpPr>
            <a:spLocks noGrp="1"/>
          </p:cNvSpPr>
          <p:nvPr>
            <p:ph idx="1"/>
          </p:nvPr>
        </p:nvSpPr>
        <p:spPr>
          <a:xfrm>
            <a:off x="465660" y="3745758"/>
            <a:ext cx="7853363" cy="2725379"/>
          </a:xfrm>
        </p:spPr>
        <p:txBody>
          <a:bodyPr/>
          <a:lstStyle/>
          <a:p>
            <a:pPr marL="342900" lvl="1" indent="-342900">
              <a:buSzPct val="130000"/>
              <a:buChar char="•"/>
            </a:pPr>
            <a:r>
              <a:rPr lang="en-GB" altLang="en-US" sz="1400" dirty="0">
                <a:cs typeface="+mn-cs"/>
              </a:rPr>
              <a:t>Excellent routing efficiency of ANS, certainly best of all transport modes (~ 3%)</a:t>
            </a:r>
          </a:p>
          <a:p>
            <a:pPr lvl="1"/>
            <a:r>
              <a:rPr lang="en-GB" altLang="en-US" sz="1400" dirty="0" smtClean="0"/>
              <a:t>Yet significant economic impact (fuel burn, flight time)</a:t>
            </a:r>
          </a:p>
          <a:p>
            <a:pPr lvl="1"/>
            <a:r>
              <a:rPr lang="en-GB" altLang="en-US" sz="1400" dirty="0"/>
              <a:t>Impossible to reach 0% with full civil-military traffic load</a:t>
            </a:r>
          </a:p>
          <a:p>
            <a:r>
              <a:rPr lang="en-GB" altLang="en-US" sz="1400" dirty="0" smtClean="0"/>
              <a:t>Improvement </a:t>
            </a:r>
            <a:r>
              <a:rPr lang="en-GB" altLang="en-US" sz="1400" dirty="0"/>
              <a:t>in KEA compensates traffic </a:t>
            </a:r>
            <a:r>
              <a:rPr lang="en-GB" altLang="en-US" sz="1400" dirty="0" smtClean="0"/>
              <a:t>growth (-21% from 2011 to 2019)</a:t>
            </a:r>
            <a:endParaRPr lang="en-GB" altLang="en-US" sz="1400" dirty="0"/>
          </a:p>
          <a:p>
            <a:pPr marL="742950" lvl="2" indent="-342900"/>
            <a:r>
              <a:rPr lang="en-GB" altLang="en-US" sz="1400" dirty="0"/>
              <a:t>Carbon-neutral growth of aviation (IATA goal due in 2020) already being met by ANS! </a:t>
            </a:r>
          </a:p>
          <a:p>
            <a:r>
              <a:rPr lang="en-GB" altLang="en-US" sz="1400" dirty="0" smtClean="0"/>
              <a:t>Network </a:t>
            </a:r>
            <a:r>
              <a:rPr lang="en-GB" altLang="en-US" sz="1400" dirty="0"/>
              <a:t>Manager’s flight-efficiency </a:t>
            </a:r>
            <a:r>
              <a:rPr lang="en-GB" altLang="en-US" sz="1400" dirty="0" smtClean="0"/>
              <a:t>initiative, aimed </a:t>
            </a:r>
            <a:r>
              <a:rPr lang="en-GB" altLang="en-US" sz="1400" dirty="0"/>
              <a:t>at reaching SES </a:t>
            </a:r>
            <a:r>
              <a:rPr lang="en-GB" altLang="en-US" sz="1400" dirty="0" smtClean="0"/>
              <a:t>targets</a:t>
            </a:r>
          </a:p>
          <a:p>
            <a:pPr lvl="1"/>
            <a:r>
              <a:rPr lang="en-GB" altLang="en-US" sz="1400" dirty="0"/>
              <a:t>R</a:t>
            </a:r>
            <a:r>
              <a:rPr lang="en-GB" altLang="en-US" sz="1400" dirty="0" smtClean="0"/>
              <a:t>ole of airlines in closing gap between FPL and actual route (predictability)</a:t>
            </a:r>
            <a:endParaRPr lang="en-GB" altLang="en-US" sz="1400" dirty="0"/>
          </a:p>
          <a:p>
            <a:r>
              <a:rPr lang="en-GB" altLang="en-US" sz="1400" dirty="0" smtClean="0"/>
              <a:t>Further environmental indicators needed (Vertical, CO</a:t>
            </a:r>
            <a:r>
              <a:rPr lang="en-GB" altLang="en-US" sz="1400" baseline="-25000" dirty="0" smtClean="0"/>
              <a:t>2</a:t>
            </a:r>
            <a:r>
              <a:rPr lang="en-GB" altLang="en-US" sz="1400" dirty="0" smtClean="0"/>
              <a:t> efficiency…)</a:t>
            </a:r>
          </a:p>
          <a:p>
            <a:pPr lvl="1"/>
            <a:r>
              <a:rPr lang="en-GB" altLang="en-US" sz="1400" dirty="0" smtClean="0"/>
              <a:t>Would require inputs on optimum flight from AOC</a:t>
            </a:r>
          </a:p>
        </p:txBody>
      </p:sp>
      <p:sp>
        <p:nvSpPr>
          <p:cNvPr id="11271" name="TextBox 5"/>
          <p:cNvSpPr txBox="1">
            <a:spLocks noChangeArrowheads="1"/>
          </p:cNvSpPr>
          <p:nvPr/>
        </p:nvSpPr>
        <p:spPr bwMode="auto">
          <a:xfrm>
            <a:off x="724486" y="3372733"/>
            <a:ext cx="42047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GB" altLang="en-US" sz="1400" b="0" dirty="0" smtClean="0"/>
              <a:t>  Great Circle broken up using Achieved distance</a:t>
            </a:r>
            <a:endParaRPr lang="en-GB" altLang="en-US" sz="1400" b="0" dirty="0"/>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9023" y="4396216"/>
            <a:ext cx="604352" cy="181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8078871" y="4443090"/>
            <a:ext cx="172529" cy="203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486" y="1034950"/>
            <a:ext cx="3638241" cy="2380358"/>
          </a:xfrm>
          <a:prstGeom prst="rect">
            <a:avLst/>
          </a:prstGeom>
          <a:noFill/>
          <a:ln>
            <a:noFill/>
          </a:ln>
        </p:spPr>
      </p:pic>
      <p:grpSp>
        <p:nvGrpSpPr>
          <p:cNvPr id="4" name="Group 3"/>
          <p:cNvGrpSpPr/>
          <p:nvPr/>
        </p:nvGrpSpPr>
        <p:grpSpPr>
          <a:xfrm>
            <a:off x="5373858" y="1109382"/>
            <a:ext cx="3578298" cy="2537839"/>
            <a:chOff x="5026513" y="1109382"/>
            <a:chExt cx="4045407" cy="2845617"/>
          </a:xfrm>
        </p:grpSpPr>
        <p:grpSp>
          <p:nvGrpSpPr>
            <p:cNvPr id="3" name="Group 2"/>
            <p:cNvGrpSpPr>
              <a:grpSpLocks noChangeAspect="1"/>
            </p:cNvGrpSpPr>
            <p:nvPr/>
          </p:nvGrpSpPr>
          <p:grpSpPr>
            <a:xfrm>
              <a:off x="5026514" y="1109382"/>
              <a:ext cx="3594686" cy="2491947"/>
              <a:chOff x="812204" y="1004240"/>
              <a:chExt cx="3071028" cy="2101395"/>
            </a:xfrm>
          </p:grpSpPr>
          <p:pic>
            <p:nvPicPr>
              <p:cNvPr id="9"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31" b="7279"/>
              <a:stretch/>
            </p:blipFill>
            <p:spPr bwMode="auto">
              <a:xfrm>
                <a:off x="812204" y="1004240"/>
                <a:ext cx="3071028" cy="210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08052" y="2485704"/>
                <a:ext cx="627095" cy="215444"/>
              </a:xfrm>
              <a:prstGeom prst="rect">
                <a:avLst/>
              </a:prstGeom>
              <a:noFill/>
            </p:spPr>
            <p:txBody>
              <a:bodyPr wrap="none" rtlCol="0">
                <a:spAutoFit/>
              </a:bodyPr>
              <a:lstStyle/>
              <a:p>
                <a:r>
                  <a:rPr lang="en-GB" sz="800" dirty="0" smtClean="0"/>
                  <a:t>SES area</a:t>
                </a:r>
                <a:endParaRPr lang="en-GB" sz="800" dirty="0"/>
              </a:p>
            </p:txBody>
          </p:sp>
        </p:grpSp>
        <p:sp>
          <p:nvSpPr>
            <p:cNvPr id="15" name="TextBox 5"/>
            <p:cNvSpPr txBox="1">
              <a:spLocks noChangeArrowheads="1"/>
            </p:cNvSpPr>
            <p:nvPr/>
          </p:nvSpPr>
          <p:spPr bwMode="auto">
            <a:xfrm>
              <a:off x="5026513" y="3647222"/>
              <a:ext cx="40454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en-GB" altLang="en-US" sz="1400" b="0" dirty="0" smtClean="0"/>
                <a:t>KEP (FPL) and KEA (actual) vs great circle</a:t>
              </a:r>
              <a:r>
                <a:rPr lang="en-GB" altLang="en-US" sz="1400" b="0" dirty="0"/>
                <a:t>	</a:t>
              </a:r>
            </a:p>
          </p:txBody>
        </p:sp>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8746" y="1034950"/>
            <a:ext cx="2483461" cy="107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49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483" y="1446940"/>
            <a:ext cx="7626492" cy="395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1527175" y="282575"/>
            <a:ext cx="7604125" cy="469900"/>
          </a:xfrm>
        </p:spPr>
        <p:txBody>
          <a:bodyPr/>
          <a:lstStyle/>
          <a:p>
            <a:r>
              <a:rPr lang="en-GB" altLang="en-US" dirty="0" smtClean="0">
                <a:latin typeface="Calibri" pitchFamily="34" charset="0"/>
              </a:rPr>
              <a:t> Performance Plans</a:t>
            </a:r>
          </a:p>
        </p:txBody>
      </p:sp>
      <p:sp>
        <p:nvSpPr>
          <p:cNvPr id="5126" name="TextBox 7"/>
          <p:cNvSpPr>
            <a:spLocks noChangeArrowheads="1"/>
          </p:cNvSpPr>
          <p:nvPr/>
        </p:nvSpPr>
        <p:spPr bwMode="auto">
          <a:xfrm>
            <a:off x="3002367" y="943383"/>
            <a:ext cx="2531802" cy="851297"/>
          </a:xfrm>
          <a:prstGeom prst="roundRect">
            <a:avLst>
              <a:gd name="adj" fmla="val 16667"/>
            </a:avLst>
          </a:prstGeom>
          <a:solidFill>
            <a:schemeClr val="accent2">
              <a:lumMod val="20000"/>
              <a:lumOff val="80000"/>
            </a:schemeClr>
          </a:solidFill>
          <a:ln>
            <a:noFill/>
          </a:ln>
        </p:spPr>
        <p:txBody>
          <a:bodyPr wrap="square">
            <a:spAutoFit/>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charset="0"/>
                <a:ea typeface="MS PGothic" pitchFamily="34" charset="-128"/>
              </a:defRPr>
            </a:lvl9pPr>
          </a:lstStyle>
          <a:p>
            <a:pPr algn="just" eaLnBrk="1" hangingPunct="1">
              <a:defRPr/>
            </a:pPr>
            <a:r>
              <a:rPr lang="en-GB" altLang="en-US" sz="1100" b="0" dirty="0" smtClean="0">
                <a:latin typeface="Calibri" pitchFamily="34" charset="0"/>
                <a:cs typeface="Calibri" pitchFamily="34" charset="0"/>
              </a:rPr>
              <a:t>Higher DUC </a:t>
            </a:r>
            <a:r>
              <a:rPr lang="en-GB" altLang="en-US" sz="1100" b="0" dirty="0">
                <a:latin typeface="Calibri" pitchFamily="34" charset="0"/>
                <a:cs typeface="Calibri" pitchFamily="34" charset="0"/>
              </a:rPr>
              <a:t>starting point </a:t>
            </a:r>
            <a:r>
              <a:rPr lang="en-GB" altLang="en-US" sz="1100" b="0" dirty="0" smtClean="0">
                <a:latin typeface="Calibri" pitchFamily="34" charset="0"/>
                <a:cs typeface="Calibri" pitchFamily="34" charset="0"/>
              </a:rPr>
              <a:t>(€58.1) than DUR arising from aggregated RP1 plans (€54.9</a:t>
            </a:r>
            <a:r>
              <a:rPr lang="en-GB" altLang="en-US" sz="1100" b="0" dirty="0">
                <a:latin typeface="Calibri" pitchFamily="34" charset="0"/>
                <a:cs typeface="Calibri" pitchFamily="34" charset="0"/>
              </a:rPr>
              <a:t>) in </a:t>
            </a:r>
            <a:r>
              <a:rPr lang="en-GB" altLang="en-US" sz="1100" b="0" dirty="0" smtClean="0">
                <a:latin typeface="Calibri" pitchFamily="34" charset="0"/>
                <a:cs typeface="Calibri" pitchFamily="34" charset="0"/>
              </a:rPr>
              <a:t>2014, mainly due to traffic being significantly lower than planned. </a:t>
            </a:r>
          </a:p>
        </p:txBody>
      </p:sp>
      <p:sp>
        <p:nvSpPr>
          <p:cNvPr id="2" name="Down Arrow 1"/>
          <p:cNvSpPr/>
          <p:nvPr/>
        </p:nvSpPr>
        <p:spPr bwMode="auto">
          <a:xfrm rot="20292581">
            <a:off x="5039890" y="1802248"/>
            <a:ext cx="111148" cy="365621"/>
          </a:xfrm>
          <a:prstGeom prst="downArrow">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a:lstStyle/>
          <a:p>
            <a:pPr eaLnBrk="0" hangingPunct="0">
              <a:defRPr/>
            </a:pPr>
            <a:endParaRPr lang="en-GB">
              <a:effectLst>
                <a:outerShdw blurRad="38100" dist="38100" dir="2700000" algn="tl">
                  <a:srgbClr val="000000">
                    <a:alpha val="43137"/>
                  </a:srgbClr>
                </a:outerShdw>
              </a:effectLst>
              <a:latin typeface="Arial" charset="0"/>
            </a:endParaRP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702" y="1094374"/>
            <a:ext cx="2738437"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9975" y="2080547"/>
            <a:ext cx="383309" cy="115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8350193" y="2524836"/>
            <a:ext cx="172529" cy="627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590550" y="5500048"/>
            <a:ext cx="8029575" cy="941695"/>
          </a:xfrm>
          <a:prstGeom prst="rect">
            <a:avLst/>
          </a:prstGeom>
        </p:spPr>
        <p:txBody>
          <a:bodyPr/>
          <a:lstStyle>
            <a:lvl1pPr marL="342900" indent="-342900" algn="l" rtl="0" fontAlgn="base">
              <a:spcBef>
                <a:spcPct val="20000"/>
              </a:spcBef>
              <a:spcAft>
                <a:spcPct val="0"/>
              </a:spcAft>
              <a:buClr>
                <a:srgbClr val="3399CC"/>
              </a:buClr>
              <a:buFont typeface="Wingdings" pitchFamily="2" charset="2"/>
              <a:buChar char="§"/>
              <a:defRPr sz="2000">
                <a:solidFill>
                  <a:schemeClr val="tx1"/>
                </a:solidFill>
                <a:latin typeface="+mn-lt"/>
                <a:ea typeface="+mn-ea"/>
                <a:cs typeface="+mn-cs"/>
              </a:defRPr>
            </a:lvl1pPr>
            <a:lvl2pPr marL="742950" indent="-285750" algn="l" rtl="0" fontAlgn="base">
              <a:spcBef>
                <a:spcPct val="20000"/>
              </a:spcBef>
              <a:spcAft>
                <a:spcPct val="0"/>
              </a:spcAft>
              <a:buClr>
                <a:srgbClr val="3399CC"/>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rgbClr val="3399CC"/>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rgbClr val="3399CC"/>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fontAlgn="base">
              <a:spcBef>
                <a:spcPct val="20000"/>
              </a:spcBef>
              <a:spcAft>
                <a:spcPct val="0"/>
              </a:spcAft>
              <a:buClr>
                <a:srgbClr val="3399CC"/>
              </a:buClr>
              <a:buFont typeface="Wingdings" pitchFamily="2" charset="2"/>
              <a:buChar char="§"/>
              <a:defRPr sz="1200">
                <a:solidFill>
                  <a:schemeClr val="tx1"/>
                </a:solidFill>
                <a:latin typeface="+mn-lt"/>
              </a:defRPr>
            </a:lvl9pPr>
          </a:lstStyle>
          <a:p>
            <a:r>
              <a:rPr lang="en-GB" altLang="en-US" sz="1600" b="0" kern="0" dirty="0" smtClean="0"/>
              <a:t>Significant improvement under binding SES cost-efficiency targets</a:t>
            </a:r>
          </a:p>
          <a:p>
            <a:r>
              <a:rPr lang="en-GB" altLang="en-US" sz="1600" b="0" kern="0" dirty="0" smtClean="0"/>
              <a:t>Spain played a large role in improvements from 2009 to 2012</a:t>
            </a:r>
          </a:p>
          <a:p>
            <a:endParaRPr lang="en-GB" altLang="en-US" sz="1600" kern="0" dirty="0" smtClean="0"/>
          </a:p>
        </p:txBody>
      </p:sp>
    </p:spTree>
    <p:extLst>
      <p:ext uri="{BB962C8B-B14F-4D97-AF65-F5344CB8AC3E}">
        <p14:creationId xmlns:p14="http://schemas.microsoft.com/office/powerpoint/2010/main" val="287573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62063" y="457201"/>
            <a:ext cx="7377112" cy="640080"/>
          </a:xfrm>
        </p:spPr>
        <p:txBody>
          <a:bodyPr/>
          <a:lstStyle/>
          <a:p>
            <a:r>
              <a:rPr lang="en-GB" altLang="en-US" dirty="0" smtClean="0"/>
              <a:t> Performance plans</a:t>
            </a:r>
            <a:endParaRPr lang="en-GB" altLang="en-US" dirty="0"/>
          </a:p>
        </p:txBody>
      </p:sp>
      <p:sp>
        <p:nvSpPr>
          <p:cNvPr id="12291" name="Content Placeholder 2"/>
          <p:cNvSpPr>
            <a:spLocks noGrp="1"/>
          </p:cNvSpPr>
          <p:nvPr>
            <p:ph idx="1"/>
          </p:nvPr>
        </p:nvSpPr>
        <p:spPr>
          <a:xfrm>
            <a:off x="805943" y="5192973"/>
            <a:ext cx="7647509" cy="852985"/>
          </a:xfrm>
        </p:spPr>
        <p:txBody>
          <a:bodyPr/>
          <a:lstStyle/>
          <a:p>
            <a:pPr marL="0" indent="0" algn="ctr">
              <a:buNone/>
            </a:pPr>
            <a:r>
              <a:rPr lang="en-GB" altLang="en-US" sz="1800" dirty="0" smtClean="0"/>
              <a:t>Major savings from RP1-2 targets: </a:t>
            </a:r>
          </a:p>
          <a:p>
            <a:pPr marL="0" indent="0" algn="ctr">
              <a:buNone/>
            </a:pPr>
            <a:r>
              <a:rPr lang="en-GB" altLang="en-US" sz="2000" dirty="0" smtClean="0"/>
              <a:t>Some </a:t>
            </a:r>
            <a:r>
              <a:rPr lang="en-GB" altLang="en-US" sz="2000" dirty="0"/>
              <a:t>€ 7.6B vs. 2012 baseline over </a:t>
            </a:r>
            <a:r>
              <a:rPr lang="en-GB" altLang="en-US" sz="2000" dirty="0" smtClean="0"/>
              <a:t>RP2</a:t>
            </a:r>
            <a:endParaRPr lang="en-GB" altLang="en-US" sz="2000" dirty="0"/>
          </a:p>
        </p:txBody>
      </p:sp>
      <p:pic>
        <p:nvPicPr>
          <p:cNvPr id="140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560" y="1212003"/>
            <a:ext cx="4934276" cy="369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6575" y="2483163"/>
            <a:ext cx="696710" cy="209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Arrow 24"/>
          <p:cNvSpPr/>
          <p:nvPr/>
        </p:nvSpPr>
        <p:spPr>
          <a:xfrm>
            <a:off x="7990764" y="2640842"/>
            <a:ext cx="156950"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a:off x="3521122" y="2217761"/>
            <a:ext cx="3254991" cy="6824"/>
          </a:xfrm>
          <a:prstGeom prst="line">
            <a:avLst/>
          </a:prstGeom>
          <a:ln>
            <a:solidFill>
              <a:srgbClr val="FA9106"/>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920018" y="2217761"/>
            <a:ext cx="0" cy="723332"/>
          </a:xfrm>
          <a:prstGeom prst="line">
            <a:avLst/>
          </a:prstGeom>
          <a:ln>
            <a:solidFill>
              <a:srgbClr val="FA9106"/>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776113" y="2224585"/>
            <a:ext cx="0" cy="1733266"/>
          </a:xfrm>
          <a:prstGeom prst="line">
            <a:avLst/>
          </a:prstGeom>
          <a:ln>
            <a:solidFill>
              <a:srgbClr val="FA9106"/>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641317" y="2551289"/>
            <a:ext cx="1099981" cy="461665"/>
          </a:xfrm>
          <a:prstGeom prst="rect">
            <a:avLst/>
          </a:prstGeom>
          <a:solidFill>
            <a:schemeClr val="bg1"/>
          </a:solidFill>
        </p:spPr>
        <p:txBody>
          <a:bodyPr wrap="none">
            <a:spAutoFit/>
          </a:bodyPr>
          <a:lstStyle/>
          <a:p>
            <a:r>
              <a:rPr lang="en-GB" altLang="en-US" b="0" dirty="0" smtClean="0"/>
              <a:t>~ 7.6B</a:t>
            </a:r>
            <a:endParaRPr lang="en-GB" b="0" dirty="0"/>
          </a:p>
        </p:txBody>
      </p:sp>
    </p:spTree>
    <p:extLst>
      <p:ext uri="{BB962C8B-B14F-4D97-AF65-F5344CB8AC3E}">
        <p14:creationId xmlns:p14="http://schemas.microsoft.com/office/powerpoint/2010/main" val="361481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Content of the presentation</a:t>
            </a:r>
            <a:endParaRPr lang="en-GB" dirty="0"/>
          </a:p>
        </p:txBody>
      </p:sp>
      <p:sp>
        <p:nvSpPr>
          <p:cNvPr id="3" name="2 Marcador de contenido"/>
          <p:cNvSpPr>
            <a:spLocks noGrp="1"/>
          </p:cNvSpPr>
          <p:nvPr>
            <p:ph idx="1"/>
          </p:nvPr>
        </p:nvSpPr>
        <p:spPr>
          <a:xfrm>
            <a:off x="685800" y="1238250"/>
            <a:ext cx="7934325" cy="5267325"/>
          </a:xfrm>
        </p:spPr>
        <p:txBody>
          <a:bodyPr/>
          <a:lstStyle/>
          <a:p>
            <a:r>
              <a:rPr lang="en-GB" dirty="0" smtClean="0"/>
              <a:t>The Performance Scheme (PS)</a:t>
            </a:r>
          </a:p>
          <a:p>
            <a:r>
              <a:rPr lang="en-GB" dirty="0" smtClean="0"/>
              <a:t>The Performance Review Body (PRB)</a:t>
            </a:r>
          </a:p>
          <a:p>
            <a:r>
              <a:rPr lang="en-GB" dirty="0" smtClean="0"/>
              <a:t>The Theory</a:t>
            </a:r>
          </a:p>
          <a:p>
            <a:r>
              <a:rPr lang="en-GB" dirty="0" smtClean="0"/>
              <a:t>ANS in  aviation context</a:t>
            </a:r>
          </a:p>
          <a:p>
            <a:r>
              <a:rPr lang="en-GB" dirty="0" smtClean="0"/>
              <a:t>Performance Plans</a:t>
            </a:r>
          </a:p>
          <a:p>
            <a:r>
              <a:rPr lang="en-GB" dirty="0" smtClean="0"/>
              <a:t>US- EU OPS Comparison</a:t>
            </a:r>
          </a:p>
          <a:p>
            <a:r>
              <a:rPr lang="en-GB" dirty="0" smtClean="0"/>
              <a:t>Future  performance improvements</a:t>
            </a:r>
          </a:p>
          <a:p>
            <a:r>
              <a:rPr lang="en-GB" dirty="0" smtClean="0"/>
              <a:t>Human Factor</a:t>
            </a:r>
          </a:p>
          <a:p>
            <a:r>
              <a:rPr lang="en-GB" dirty="0" smtClean="0"/>
              <a:t>Conclusions</a:t>
            </a:r>
          </a:p>
          <a:p>
            <a:endParaRPr lang="en-GB" dirty="0"/>
          </a:p>
        </p:txBody>
      </p:sp>
    </p:spTree>
    <p:extLst>
      <p:ext uri="{BB962C8B-B14F-4D97-AF65-F5344CB8AC3E}">
        <p14:creationId xmlns:p14="http://schemas.microsoft.com/office/powerpoint/2010/main" val="529811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US-EU OPS comparison</a:t>
            </a:r>
            <a:endParaRPr lang="en-GB" dirty="0"/>
          </a:p>
        </p:txBody>
      </p:sp>
      <p:pic>
        <p:nvPicPr>
          <p:cNvPr id="1026"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685800" y="1639508"/>
            <a:ext cx="7934325" cy="485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707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 US-EU OPS comparison</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394930"/>
            <a:ext cx="7934325" cy="334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73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262063" y="457201"/>
            <a:ext cx="7377112" cy="552450"/>
          </a:xfrm>
        </p:spPr>
        <p:txBody>
          <a:bodyPr/>
          <a:lstStyle/>
          <a:p>
            <a:r>
              <a:rPr lang="en-US" altLang="en-US" sz="2800" dirty="0"/>
              <a:t> </a:t>
            </a:r>
            <a:r>
              <a:rPr lang="en-US" altLang="en-US" sz="2800" dirty="0" smtClean="0"/>
              <a:t>US-EU OPS comparison</a:t>
            </a:r>
            <a:endParaRPr lang="en-GB" altLang="en-US" sz="2800" dirty="0" smtClean="0"/>
          </a:p>
        </p:txBody>
      </p:sp>
      <p:sp>
        <p:nvSpPr>
          <p:cNvPr id="210947" name="Rectangle 3"/>
          <p:cNvSpPr>
            <a:spLocks noChangeArrowheads="1"/>
          </p:cNvSpPr>
          <p:nvPr/>
        </p:nvSpPr>
        <p:spPr bwMode="auto">
          <a:xfrm>
            <a:off x="677863" y="1222375"/>
            <a:ext cx="78374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a:spcBef>
                <a:spcPts val="0"/>
              </a:spcBef>
              <a:spcAft>
                <a:spcPts val="600"/>
              </a:spcAft>
              <a:buFont typeface="Arial" panose="020B0604020202020204" pitchFamily="34" charset="0"/>
              <a:buChar char="•"/>
            </a:pPr>
            <a:r>
              <a:rPr lang="en-GB" altLang="en-US" sz="2000" b="0" dirty="0" smtClean="0">
                <a:latin typeface="Calibri" pitchFamily="34" charset="0"/>
                <a:ea typeface="宋体" charset="-122"/>
              </a:rPr>
              <a:t>European unit costs decreased -13% over 2002-2011</a:t>
            </a:r>
          </a:p>
          <a:p>
            <a:pPr marL="342900" lvl="1" indent="-342900">
              <a:spcBef>
                <a:spcPts val="0"/>
              </a:spcBef>
              <a:spcAft>
                <a:spcPts val="600"/>
              </a:spcAft>
              <a:buFont typeface="Arial" panose="020B0604020202020204" pitchFamily="34" charset="0"/>
              <a:buChar char="•"/>
            </a:pPr>
            <a:r>
              <a:rPr lang="en-GB" altLang="en-US" sz="2000" b="0" dirty="0" smtClean="0">
                <a:latin typeface="Calibri" pitchFamily="34" charset="0"/>
                <a:ea typeface="宋体" charset="-122"/>
              </a:rPr>
              <a:t>But still some 50% above US in absolute terms (US 34% below Europe)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940" y="2391927"/>
            <a:ext cx="5597022" cy="419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6970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590864" y="1452512"/>
            <a:ext cx="1420585" cy="575593"/>
          </a:xfrm>
          <a:prstGeom prst="rect">
            <a:avLst/>
          </a:prstGeom>
          <a:solidFill>
            <a:srgbClr val="C4BD97">
              <a:alpha val="40000"/>
            </a:srgbClr>
          </a:solidFill>
          <a:ln w="9525">
            <a:solidFill>
              <a:schemeClr val="tx1"/>
            </a:solidFill>
            <a:miter lim="800000"/>
            <a:headEnd/>
            <a:tailEnd/>
          </a:ln>
          <a:effectLst/>
          <a:scene3d>
            <a:camera prst="orthographicFront"/>
            <a:lightRig rig="threePt" dir="t"/>
          </a:scene3d>
          <a:sp3d>
            <a:bevelT/>
          </a:sp3d>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defRPr/>
            </a:pPr>
            <a:r>
              <a:rPr lang="en-GB" sz="1200" b="1" dirty="0" smtClean="0">
                <a:latin typeface="Calibri" pitchFamily="34" charset="0"/>
                <a:cs typeface="Calibri" pitchFamily="34" charset="0"/>
              </a:rPr>
              <a:t>Flight-hours controlled</a:t>
            </a:r>
          </a:p>
        </p:txBody>
      </p:sp>
      <p:sp>
        <p:nvSpPr>
          <p:cNvPr id="4101" name="Text Box 5"/>
          <p:cNvSpPr txBox="1">
            <a:spLocks noChangeArrowheads="1"/>
          </p:cNvSpPr>
          <p:nvPr/>
        </p:nvSpPr>
        <p:spPr bwMode="auto">
          <a:xfrm>
            <a:off x="4117942" y="5072747"/>
            <a:ext cx="2138951" cy="1104900"/>
          </a:xfrm>
          <a:prstGeom prst="rect">
            <a:avLst/>
          </a:prstGeom>
          <a:solidFill>
            <a:srgbClr val="C4BD97">
              <a:alpha val="40000"/>
            </a:srgbClr>
          </a:solidFill>
          <a:ln w="9525">
            <a:solidFill>
              <a:schemeClr val="tx1"/>
            </a:solidFill>
            <a:miter lim="800000"/>
            <a:headEnd/>
            <a:tailEnd/>
          </a:ln>
          <a:effectLst/>
          <a:scene3d>
            <a:camera prst="orthographicFront"/>
            <a:lightRig rig="threePt" dir="t"/>
          </a:scene3d>
          <a:sp3d>
            <a:bevelT/>
          </a:sp3d>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defRPr/>
            </a:pPr>
            <a:r>
              <a:rPr lang="en-GB" sz="1200" b="1" dirty="0" smtClean="0">
                <a:latin typeface="Calibri" pitchFamily="34" charset="0"/>
                <a:cs typeface="Calibri" pitchFamily="34" charset="0"/>
              </a:rPr>
              <a:t>ATM/CNS </a:t>
            </a:r>
          </a:p>
          <a:p>
            <a:pPr algn="ctr">
              <a:spcBef>
                <a:spcPct val="10000"/>
              </a:spcBef>
              <a:defRPr/>
            </a:pPr>
            <a:r>
              <a:rPr lang="en-GB" sz="1200" b="1" dirty="0" smtClean="0">
                <a:latin typeface="Calibri" pitchFamily="34" charset="0"/>
                <a:cs typeface="Calibri" pitchFamily="34" charset="0"/>
              </a:rPr>
              <a:t>provision costs</a:t>
            </a:r>
          </a:p>
        </p:txBody>
      </p:sp>
      <p:sp>
        <p:nvSpPr>
          <p:cNvPr id="4104" name="AutoShape 9"/>
          <p:cNvSpPr>
            <a:spLocks noChangeArrowheads="1"/>
          </p:cNvSpPr>
          <p:nvPr/>
        </p:nvSpPr>
        <p:spPr bwMode="auto">
          <a:xfrm>
            <a:off x="7335613" y="2265521"/>
            <a:ext cx="1397056" cy="941957"/>
          </a:xfrm>
          <a:prstGeom prst="roundRect">
            <a:avLst>
              <a:gd name="adj" fmla="val 16667"/>
            </a:avLst>
          </a:prstGeom>
          <a:solidFill>
            <a:schemeClr val="bg1">
              <a:alpha val="80000"/>
            </a:schemeClr>
          </a:solidFill>
          <a:ln w="9525">
            <a:solidFill>
              <a:schemeClr val="tx1"/>
            </a:solidFill>
            <a:miter lim="800000"/>
            <a:headEnd/>
            <a:tailEnd/>
          </a:ln>
          <a:effectLst/>
        </p:spPr>
        <p:txBody>
          <a:bodyPr tIns="36000" bIns="36000" anchor="ctr" anchorCtr="1"/>
          <a:lstStyle/>
          <a:p>
            <a:pPr algn="ctr" eaLnBrk="0" hangingPunct="0">
              <a:spcBef>
                <a:spcPts val="0"/>
              </a:spcBef>
              <a:defRPr/>
            </a:pPr>
            <a:r>
              <a:rPr lang="en-GB" sz="1400" b="1" dirty="0">
                <a:latin typeface="Calibri" pitchFamily="34" charset="0"/>
                <a:cs typeface="Calibri" pitchFamily="34" charset="0"/>
              </a:rPr>
              <a:t>Unit ATM/CNS </a:t>
            </a:r>
          </a:p>
          <a:p>
            <a:pPr algn="ctr" eaLnBrk="0" hangingPunct="0">
              <a:spcBef>
                <a:spcPts val="0"/>
              </a:spcBef>
              <a:defRPr/>
            </a:pPr>
            <a:r>
              <a:rPr lang="en-GB" sz="1400" b="1" dirty="0">
                <a:latin typeface="Calibri" pitchFamily="34" charset="0"/>
                <a:cs typeface="Calibri" pitchFamily="34" charset="0"/>
              </a:rPr>
              <a:t>provision costs</a:t>
            </a:r>
          </a:p>
          <a:p>
            <a:pPr algn="ctr" eaLnBrk="0" hangingPunct="0">
              <a:spcBef>
                <a:spcPts val="0"/>
              </a:spcBef>
              <a:defRPr/>
            </a:pPr>
            <a:endParaRPr lang="en-US" sz="100" b="1" dirty="0">
              <a:latin typeface="Calibri" pitchFamily="34" charset="0"/>
              <a:cs typeface="Calibri" pitchFamily="34" charset="0"/>
            </a:endParaRPr>
          </a:p>
          <a:p>
            <a:pPr algn="ctr" eaLnBrk="0" hangingPunct="0">
              <a:spcBef>
                <a:spcPts val="0"/>
              </a:spcBef>
              <a:defRPr/>
            </a:pPr>
            <a:r>
              <a:rPr lang="en-US" sz="1600" b="1" dirty="0" smtClean="0">
                <a:solidFill>
                  <a:srgbClr val="FF0000"/>
                </a:solidFill>
                <a:latin typeface="Calibri" pitchFamily="34" charset="0"/>
                <a:cs typeface="Calibri" pitchFamily="34" charset="0"/>
              </a:rPr>
              <a:t>- 34% in </a:t>
            </a:r>
            <a:r>
              <a:rPr lang="en-US" sz="1600" b="1" dirty="0">
                <a:solidFill>
                  <a:srgbClr val="FF0000"/>
                </a:solidFill>
                <a:latin typeface="Calibri" pitchFamily="34" charset="0"/>
                <a:cs typeface="Calibri" pitchFamily="34" charset="0"/>
              </a:rPr>
              <a:t>US</a:t>
            </a:r>
            <a:endParaRPr lang="en-GB" sz="1600" b="1" dirty="0">
              <a:solidFill>
                <a:srgbClr val="FF0000"/>
              </a:solidFill>
              <a:latin typeface="Calibri" pitchFamily="34" charset="0"/>
              <a:cs typeface="Calibri" pitchFamily="34" charset="0"/>
            </a:endParaRPr>
          </a:p>
        </p:txBody>
      </p:sp>
      <p:sp>
        <p:nvSpPr>
          <p:cNvPr id="5141" name="Text Box 16"/>
          <p:cNvSpPr txBox="1">
            <a:spLocks noChangeArrowheads="1"/>
          </p:cNvSpPr>
          <p:nvPr/>
        </p:nvSpPr>
        <p:spPr bwMode="auto">
          <a:xfrm>
            <a:off x="6880832" y="5869870"/>
            <a:ext cx="20002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GB" altLang="en-US" sz="1400" b="1" i="1" dirty="0">
                <a:solidFill>
                  <a:schemeClr val="bg2"/>
                </a:solidFill>
                <a:latin typeface="Calibri" pitchFamily="34" charset="0"/>
              </a:rPr>
              <a:t>EUROCONTROL/PRU</a:t>
            </a:r>
          </a:p>
        </p:txBody>
      </p:sp>
      <p:cxnSp>
        <p:nvCxnSpPr>
          <p:cNvPr id="12" name="Elbow Connector 11"/>
          <p:cNvCxnSpPr>
            <a:stCxn id="4101" idx="3"/>
            <a:endCxn id="4104" idx="2"/>
          </p:cNvCxnSpPr>
          <p:nvPr/>
        </p:nvCxnSpPr>
        <p:spPr>
          <a:xfrm flipV="1">
            <a:off x="6256893" y="3207478"/>
            <a:ext cx="1777248" cy="2417719"/>
          </a:xfrm>
          <a:prstGeom prst="bentConnector2">
            <a:avLst/>
          </a:prstGeom>
          <a:ln w="44450" cap="flat">
            <a:solidFill>
              <a:schemeClr val="bg2">
                <a:lumMod val="7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 idx="3"/>
            <a:endCxn id="4104" idx="0"/>
          </p:cNvCxnSpPr>
          <p:nvPr/>
        </p:nvCxnSpPr>
        <p:spPr>
          <a:xfrm>
            <a:off x="3011449" y="1740309"/>
            <a:ext cx="5022692" cy="525212"/>
          </a:xfrm>
          <a:prstGeom prst="bentConnector2">
            <a:avLst/>
          </a:prstGeom>
          <a:ln w="44450" cap="flat">
            <a:solidFill>
              <a:schemeClr val="bg2">
                <a:lumMod val="7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4124" name="Group 4123"/>
          <p:cNvGrpSpPr/>
          <p:nvPr/>
        </p:nvGrpSpPr>
        <p:grpSpPr>
          <a:xfrm>
            <a:off x="1590864" y="1740309"/>
            <a:ext cx="2639073" cy="1387658"/>
            <a:chOff x="1047426" y="1740309"/>
            <a:chExt cx="2639073" cy="1387658"/>
          </a:xfrm>
        </p:grpSpPr>
        <p:sp>
          <p:nvSpPr>
            <p:cNvPr id="4100" name="Text Box 4"/>
            <p:cNvSpPr txBox="1">
              <a:spLocks noChangeArrowheads="1"/>
            </p:cNvSpPr>
            <p:nvPr/>
          </p:nvSpPr>
          <p:spPr bwMode="auto">
            <a:xfrm>
              <a:off x="1047426" y="2426582"/>
              <a:ext cx="1420585" cy="701385"/>
            </a:xfrm>
            <a:prstGeom prst="rect">
              <a:avLst/>
            </a:prstGeom>
            <a:solidFill>
              <a:srgbClr val="C4BD97">
                <a:alpha val="40000"/>
              </a:srgbClr>
            </a:solidFill>
            <a:ln w="9525">
              <a:solidFill>
                <a:schemeClr val="tx1"/>
              </a:solidFill>
              <a:miter lim="800000"/>
              <a:headEnd/>
              <a:tailEnd/>
            </a:ln>
            <a:effectLst/>
            <a:scene3d>
              <a:camera prst="orthographicFront"/>
              <a:lightRig rig="threePt" dir="t"/>
            </a:scene3d>
            <a:sp3d>
              <a:bevelT/>
            </a:sp3d>
          </p:spPr>
          <p:txBody>
            <a:bodyPr tIns="36000" bIns="3600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0"/>
                </a:spcBef>
                <a:defRPr/>
              </a:pPr>
              <a:r>
                <a:rPr lang="en-GB" sz="1200" b="1" dirty="0" smtClean="0">
                  <a:latin typeface="Calibri" pitchFamily="34" charset="0"/>
                  <a:cs typeface="Calibri" pitchFamily="34" charset="0"/>
                </a:rPr>
                <a:t>ATCOs in OPS working hours  </a:t>
              </a:r>
              <a:endParaRPr lang="en-GB" sz="1200" b="1" dirty="0" smtClean="0">
                <a:solidFill>
                  <a:srgbClr val="C00000"/>
                </a:solidFill>
                <a:latin typeface="Calibri" pitchFamily="34" charset="0"/>
                <a:cs typeface="Calibri" pitchFamily="34" charset="0"/>
              </a:endParaRPr>
            </a:p>
          </p:txBody>
        </p:sp>
        <p:sp>
          <p:nvSpPr>
            <p:cNvPr id="5136" name="AutoShape 7"/>
            <p:cNvSpPr>
              <a:spLocks noChangeArrowheads="1"/>
            </p:cNvSpPr>
            <p:nvPr/>
          </p:nvSpPr>
          <p:spPr bwMode="auto">
            <a:xfrm>
              <a:off x="2559597" y="1894473"/>
              <a:ext cx="1126902" cy="708475"/>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2000" tIns="36000" rIns="72000" bIns="36000" anchor="ctr" anchorCtr="1"/>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200" i="1" dirty="0">
                  <a:latin typeface="Calibri" pitchFamily="34" charset="0"/>
                </a:rPr>
                <a:t>ATCO-hour </a:t>
              </a:r>
              <a:endParaRPr lang="en-GB" altLang="en-US" sz="1200" i="1" dirty="0" smtClean="0">
                <a:latin typeface="Calibri" pitchFamily="34" charset="0"/>
              </a:endParaRPr>
            </a:p>
            <a:p>
              <a:pPr algn="ctr">
                <a:spcBef>
                  <a:spcPct val="0"/>
                </a:spcBef>
                <a:buFontTx/>
                <a:buNone/>
              </a:pPr>
              <a:r>
                <a:rPr lang="en-GB" altLang="en-US" sz="1200" i="1" dirty="0" smtClean="0">
                  <a:latin typeface="Calibri" pitchFamily="34" charset="0"/>
                </a:rPr>
                <a:t>productivity</a:t>
              </a:r>
              <a:endParaRPr lang="en-GB" altLang="en-US" sz="1200" i="1" dirty="0">
                <a:latin typeface="Calibri" pitchFamily="34" charset="0"/>
              </a:endParaRPr>
            </a:p>
            <a:p>
              <a:pPr algn="ctr">
                <a:spcBef>
                  <a:spcPct val="0"/>
                </a:spcBef>
                <a:buFontTx/>
                <a:buNone/>
              </a:pPr>
              <a:r>
                <a:rPr lang="en-US" altLang="en-US" sz="1600" b="1" dirty="0" smtClean="0">
                  <a:solidFill>
                    <a:srgbClr val="FF0000"/>
                  </a:solidFill>
                  <a:latin typeface="Calibri" pitchFamily="34" charset="0"/>
                </a:rPr>
                <a:t>+55</a:t>
              </a:r>
              <a:r>
                <a:rPr lang="en-US" altLang="en-US" sz="1600" b="1" dirty="0">
                  <a:solidFill>
                    <a:srgbClr val="FF0000"/>
                  </a:solidFill>
                  <a:latin typeface="Calibri" pitchFamily="34" charset="0"/>
                </a:rPr>
                <a:t>% </a:t>
              </a:r>
              <a:r>
                <a:rPr lang="en-US" altLang="en-US" sz="1600" b="1" dirty="0" smtClean="0">
                  <a:solidFill>
                    <a:srgbClr val="FF0000"/>
                  </a:solidFill>
                  <a:latin typeface="Calibri" pitchFamily="34" charset="0"/>
                </a:rPr>
                <a:t>in </a:t>
              </a:r>
              <a:r>
                <a:rPr lang="en-US" altLang="en-US" sz="1600" b="1" dirty="0">
                  <a:solidFill>
                    <a:srgbClr val="FF0000"/>
                  </a:solidFill>
                  <a:latin typeface="Calibri" pitchFamily="34" charset="0"/>
                </a:rPr>
                <a:t>US</a:t>
              </a:r>
              <a:endParaRPr lang="en-GB" altLang="en-US" sz="1600" b="1" dirty="0">
                <a:solidFill>
                  <a:srgbClr val="FF0000"/>
                </a:solidFill>
                <a:latin typeface="Calibri" pitchFamily="34" charset="0"/>
              </a:endParaRPr>
            </a:p>
          </p:txBody>
        </p:sp>
        <p:cxnSp>
          <p:nvCxnSpPr>
            <p:cNvPr id="50" name="Elbow Connector 49"/>
            <p:cNvCxnSpPr>
              <a:stCxn id="4100" idx="3"/>
              <a:endCxn id="5136" idx="2"/>
            </p:cNvCxnSpPr>
            <p:nvPr/>
          </p:nvCxnSpPr>
          <p:spPr>
            <a:xfrm flipV="1">
              <a:off x="2468011" y="2602948"/>
              <a:ext cx="655037" cy="174327"/>
            </a:xfrm>
            <a:prstGeom prst="bentConnector2">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3" idx="3"/>
              <a:endCxn id="5136" idx="0"/>
            </p:cNvCxnSpPr>
            <p:nvPr/>
          </p:nvCxnSpPr>
          <p:spPr>
            <a:xfrm>
              <a:off x="2476637" y="1740309"/>
              <a:ext cx="646411" cy="154164"/>
            </a:xfrm>
            <a:prstGeom prst="bentConnector2">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4125" name="Group 4124"/>
          <p:cNvGrpSpPr/>
          <p:nvPr/>
        </p:nvGrpSpPr>
        <p:grpSpPr>
          <a:xfrm>
            <a:off x="3018553" y="1740309"/>
            <a:ext cx="2557286" cy="2988804"/>
            <a:chOff x="2475115" y="1740309"/>
            <a:chExt cx="2557286" cy="2988804"/>
          </a:xfrm>
        </p:grpSpPr>
        <p:sp>
          <p:nvSpPr>
            <p:cNvPr id="2" name="Text Box 2"/>
            <p:cNvSpPr txBox="1">
              <a:spLocks noChangeArrowheads="1"/>
            </p:cNvSpPr>
            <p:nvPr/>
          </p:nvSpPr>
          <p:spPr bwMode="auto">
            <a:xfrm>
              <a:off x="3047689" y="4076652"/>
              <a:ext cx="1277619" cy="652461"/>
            </a:xfrm>
            <a:prstGeom prst="rect">
              <a:avLst/>
            </a:prstGeom>
            <a:solidFill>
              <a:srgbClr val="C4BD97">
                <a:alpha val="40000"/>
              </a:srgbClr>
            </a:solidFill>
            <a:ln w="9525">
              <a:solidFill>
                <a:schemeClr val="tx1"/>
              </a:solidFill>
              <a:miter lim="800000"/>
              <a:headEnd/>
              <a:tailEnd/>
            </a:ln>
            <a:effectLst/>
            <a:scene3d>
              <a:camera prst="orthographicFront"/>
              <a:lightRig rig="threePt" dir="t"/>
            </a:scene3d>
            <a:sp3d>
              <a:bevelT/>
            </a:sp3d>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10000"/>
                </a:spcBef>
                <a:defRPr/>
              </a:pPr>
              <a:r>
                <a:rPr lang="en-GB" sz="1200" b="1" dirty="0" smtClean="0">
                  <a:latin typeface="Calibri" pitchFamily="34" charset="0"/>
                  <a:cs typeface="Calibri" pitchFamily="34" charset="0"/>
                </a:rPr>
                <a:t>ATCOs </a:t>
              </a:r>
              <a:r>
                <a:rPr lang="en-GB" sz="1200" b="1" dirty="0">
                  <a:latin typeface="Calibri" pitchFamily="34" charset="0"/>
                  <a:cs typeface="Calibri" pitchFamily="34" charset="0"/>
                </a:rPr>
                <a:t>in </a:t>
              </a:r>
              <a:r>
                <a:rPr lang="en-GB" sz="1200" b="1" dirty="0" smtClean="0">
                  <a:latin typeface="Calibri" pitchFamily="34" charset="0"/>
                  <a:cs typeface="Calibri" pitchFamily="34" charset="0"/>
                </a:rPr>
                <a:t>OPS</a:t>
              </a:r>
            </a:p>
            <a:p>
              <a:pPr algn="ctr">
                <a:spcBef>
                  <a:spcPct val="10000"/>
                </a:spcBef>
                <a:defRPr/>
              </a:pPr>
              <a:r>
                <a:rPr lang="en-GB" sz="1200" b="1" dirty="0" smtClean="0">
                  <a:latin typeface="Calibri" pitchFamily="34" charset="0"/>
                  <a:cs typeface="Calibri" pitchFamily="34" charset="0"/>
                </a:rPr>
                <a:t>Employment costs</a:t>
              </a:r>
              <a:endParaRPr lang="en-GB" sz="1200" b="1" dirty="0" smtClean="0">
                <a:solidFill>
                  <a:srgbClr val="C00000"/>
                </a:solidFill>
                <a:latin typeface="Calibri" pitchFamily="34" charset="0"/>
                <a:cs typeface="Calibri" pitchFamily="34" charset="0"/>
              </a:endParaRPr>
            </a:p>
          </p:txBody>
        </p:sp>
        <p:sp>
          <p:nvSpPr>
            <p:cNvPr id="5146" name="AutoShape 21"/>
            <p:cNvSpPr>
              <a:spLocks noChangeArrowheads="1"/>
            </p:cNvSpPr>
            <p:nvPr/>
          </p:nvSpPr>
          <p:spPr bwMode="auto">
            <a:xfrm>
              <a:off x="3808265" y="2343678"/>
              <a:ext cx="1224136" cy="86994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2000" tIns="36000" rIns="72000" bIns="36000" anchor="ctr" anchorCtr="1"/>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200" i="1" dirty="0">
                  <a:latin typeface="Calibri" pitchFamily="34" charset="0"/>
                </a:rPr>
                <a:t>ATCOs </a:t>
              </a:r>
              <a:endParaRPr lang="en-GB" altLang="en-US" sz="1200" i="1" dirty="0" smtClean="0">
                <a:latin typeface="Calibri" pitchFamily="34" charset="0"/>
              </a:endParaRPr>
            </a:p>
            <a:p>
              <a:pPr algn="ctr">
                <a:spcBef>
                  <a:spcPct val="0"/>
                </a:spcBef>
                <a:buFontTx/>
                <a:buNone/>
              </a:pPr>
              <a:r>
                <a:rPr lang="en-GB" altLang="en-US" sz="1200" i="1" dirty="0" smtClean="0">
                  <a:latin typeface="Calibri" pitchFamily="34" charset="0"/>
                </a:rPr>
                <a:t>employment </a:t>
              </a:r>
              <a:endParaRPr lang="en-GB" altLang="en-US" sz="1200" i="1" dirty="0">
                <a:latin typeface="Calibri" pitchFamily="34" charset="0"/>
              </a:endParaRPr>
            </a:p>
            <a:p>
              <a:pPr algn="ctr">
                <a:spcBef>
                  <a:spcPct val="0"/>
                </a:spcBef>
                <a:buFontTx/>
                <a:buNone/>
              </a:pPr>
              <a:r>
                <a:rPr lang="en-GB" altLang="en-US" sz="1200" i="1" dirty="0" smtClean="0">
                  <a:latin typeface="Calibri" pitchFamily="34" charset="0"/>
                </a:rPr>
                <a:t>Cost / flight-hour</a:t>
              </a:r>
              <a:endParaRPr lang="en-GB" altLang="en-US" sz="1200" i="1" dirty="0">
                <a:latin typeface="Calibri" pitchFamily="34" charset="0"/>
              </a:endParaRPr>
            </a:p>
            <a:p>
              <a:pPr algn="ctr">
                <a:spcBef>
                  <a:spcPct val="0"/>
                </a:spcBef>
                <a:buFontTx/>
                <a:buNone/>
              </a:pPr>
              <a:r>
                <a:rPr lang="en-GB" altLang="en-US" sz="1600" b="1" dirty="0" smtClean="0">
                  <a:solidFill>
                    <a:srgbClr val="FF0000"/>
                  </a:solidFill>
                  <a:latin typeface="Calibri" pitchFamily="34" charset="0"/>
                </a:rPr>
                <a:t>- 48% in </a:t>
              </a:r>
              <a:r>
                <a:rPr lang="en-GB" altLang="en-US" sz="1600" b="1" dirty="0">
                  <a:solidFill>
                    <a:srgbClr val="FF0000"/>
                  </a:solidFill>
                  <a:latin typeface="Calibri" pitchFamily="34" charset="0"/>
                </a:rPr>
                <a:t>US</a:t>
              </a:r>
            </a:p>
          </p:txBody>
        </p:sp>
        <p:cxnSp>
          <p:nvCxnSpPr>
            <p:cNvPr id="43" name="Elbow Connector 42"/>
            <p:cNvCxnSpPr>
              <a:stCxn id="2" idx="0"/>
              <a:endCxn id="5146" idx="2"/>
            </p:cNvCxnSpPr>
            <p:nvPr/>
          </p:nvCxnSpPr>
          <p:spPr>
            <a:xfrm rot="5400000" flipH="1" flipV="1">
              <a:off x="3621904" y="3278223"/>
              <a:ext cx="863025" cy="733834"/>
            </a:xfrm>
            <a:prstGeom prst="bentConnector3">
              <a:avLst>
                <a:gd name="adj1" fmla="val 25719"/>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3" idx="3"/>
              <a:endCxn id="5146" idx="0"/>
            </p:cNvCxnSpPr>
            <p:nvPr/>
          </p:nvCxnSpPr>
          <p:spPr>
            <a:xfrm>
              <a:off x="2476637" y="1740309"/>
              <a:ext cx="1943696" cy="603369"/>
            </a:xfrm>
            <a:prstGeom prst="bentConnector2">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0" name="AutoShape 7"/>
            <p:cNvSpPr>
              <a:spLocks noChangeArrowheads="1"/>
            </p:cNvSpPr>
            <p:nvPr/>
          </p:nvSpPr>
          <p:spPr bwMode="auto">
            <a:xfrm>
              <a:off x="2559597" y="2914468"/>
              <a:ext cx="1126902" cy="708475"/>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2000" tIns="36000" rIns="72000" bIns="36000" anchor="ctr" anchorCtr="1"/>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200" i="1" dirty="0" smtClean="0">
                  <a:latin typeface="Calibri" pitchFamily="34" charset="0"/>
                </a:rPr>
                <a:t>ATCO in OPS </a:t>
              </a:r>
            </a:p>
            <a:p>
              <a:pPr algn="ctr">
                <a:spcBef>
                  <a:spcPct val="0"/>
                </a:spcBef>
                <a:buFontTx/>
                <a:buNone/>
              </a:pPr>
              <a:r>
                <a:rPr lang="en-GB" altLang="en-US" sz="1200" i="1" dirty="0" smtClean="0">
                  <a:latin typeface="Calibri" pitchFamily="34" charset="0"/>
                </a:rPr>
                <a:t>cost / ATCO-hour</a:t>
              </a:r>
            </a:p>
            <a:p>
              <a:pPr algn="ctr">
                <a:spcBef>
                  <a:spcPct val="0"/>
                </a:spcBef>
                <a:buNone/>
              </a:pPr>
              <a:r>
                <a:rPr lang="en-US" altLang="en-US" sz="1400" b="1" dirty="0" smtClean="0">
                  <a:solidFill>
                    <a:srgbClr val="FF0000"/>
                  </a:solidFill>
                  <a:latin typeface="Calibri" pitchFamily="34" charset="0"/>
                </a:rPr>
                <a:t>-25</a:t>
              </a:r>
              <a:r>
                <a:rPr lang="en-US" altLang="en-US" sz="1400" b="1" dirty="0">
                  <a:solidFill>
                    <a:srgbClr val="FF0000"/>
                  </a:solidFill>
                  <a:latin typeface="Calibri" pitchFamily="34" charset="0"/>
                </a:rPr>
                <a:t>% in </a:t>
              </a:r>
              <a:r>
                <a:rPr lang="en-US" altLang="en-US" sz="1400" b="1" dirty="0" smtClean="0">
                  <a:solidFill>
                    <a:srgbClr val="FF0000"/>
                  </a:solidFill>
                  <a:latin typeface="Calibri" pitchFamily="34" charset="0"/>
                </a:rPr>
                <a:t>US</a:t>
              </a:r>
              <a:endParaRPr lang="en-GB" altLang="en-US" sz="1400" b="1" dirty="0">
                <a:solidFill>
                  <a:srgbClr val="FF0000"/>
                </a:solidFill>
                <a:latin typeface="Calibri" pitchFamily="34" charset="0"/>
              </a:endParaRPr>
            </a:p>
          </p:txBody>
        </p:sp>
        <p:cxnSp>
          <p:nvCxnSpPr>
            <p:cNvPr id="21" name="Elbow Connector 20"/>
            <p:cNvCxnSpPr>
              <a:endCxn id="20" idx="0"/>
            </p:cNvCxnSpPr>
            <p:nvPr/>
          </p:nvCxnSpPr>
          <p:spPr>
            <a:xfrm>
              <a:off x="2475115" y="2748700"/>
              <a:ext cx="647933" cy="165768"/>
            </a:xfrm>
            <a:prstGeom prst="bentConnector2">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 idx="0"/>
              <a:endCxn id="20" idx="2"/>
            </p:cNvCxnSpPr>
            <p:nvPr/>
          </p:nvCxnSpPr>
          <p:spPr>
            <a:xfrm rot="16200000" flipV="1">
              <a:off x="3177920" y="3568072"/>
              <a:ext cx="453709" cy="563451"/>
            </a:xfrm>
            <a:prstGeom prst="bentConnector3">
              <a:avLst>
                <a:gd name="adj1" fmla="val 48099"/>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877918" y="3310390"/>
              <a:ext cx="1154483" cy="338554"/>
            </a:xfrm>
            <a:prstGeom prst="rect">
              <a:avLst/>
            </a:prstGeom>
            <a:noFill/>
          </p:spPr>
          <p:txBody>
            <a:bodyPr wrap="none" rtlCol="0">
              <a:spAutoFit/>
            </a:bodyPr>
            <a:lstStyle/>
            <a:p>
              <a:r>
                <a:rPr lang="en-GB" sz="1600" dirty="0" smtClean="0">
                  <a:solidFill>
                    <a:srgbClr val="FF0000"/>
                  </a:solidFill>
                </a:rPr>
                <a:t>€85   </a:t>
              </a:r>
              <a:r>
                <a:rPr lang="en-GB" sz="1600" dirty="0" smtClean="0"/>
                <a:t>€163</a:t>
              </a:r>
              <a:endParaRPr lang="en-GB" sz="1600" dirty="0"/>
            </a:p>
          </p:txBody>
        </p:sp>
      </p:grpSp>
      <p:sp>
        <p:nvSpPr>
          <p:cNvPr id="82" name="TextBox 81"/>
          <p:cNvSpPr txBox="1"/>
          <p:nvPr/>
        </p:nvSpPr>
        <p:spPr>
          <a:xfrm>
            <a:off x="7386400" y="3310390"/>
            <a:ext cx="1253035" cy="338554"/>
          </a:xfrm>
          <a:prstGeom prst="rect">
            <a:avLst/>
          </a:prstGeom>
          <a:noFill/>
        </p:spPr>
        <p:txBody>
          <a:bodyPr wrap="none" rtlCol="0">
            <a:spAutoFit/>
          </a:bodyPr>
          <a:lstStyle/>
          <a:p>
            <a:r>
              <a:rPr lang="en-GB" sz="1600" dirty="0" smtClean="0">
                <a:solidFill>
                  <a:srgbClr val="FF0000"/>
                </a:solidFill>
              </a:rPr>
              <a:t>€354   </a:t>
            </a:r>
            <a:r>
              <a:rPr lang="en-GB" sz="1600" dirty="0" smtClean="0"/>
              <a:t>€511</a:t>
            </a:r>
            <a:endParaRPr lang="en-GB" sz="1600" dirty="0"/>
          </a:p>
        </p:txBody>
      </p:sp>
      <p:grpSp>
        <p:nvGrpSpPr>
          <p:cNvPr id="4126" name="Group 4125"/>
          <p:cNvGrpSpPr/>
          <p:nvPr/>
        </p:nvGrpSpPr>
        <p:grpSpPr>
          <a:xfrm>
            <a:off x="3020075" y="1740309"/>
            <a:ext cx="4250638" cy="3332438"/>
            <a:chOff x="2476637" y="1740309"/>
            <a:chExt cx="4250638" cy="3332438"/>
          </a:xfrm>
        </p:grpSpPr>
        <p:sp>
          <p:nvSpPr>
            <p:cNvPr id="5145" name="AutoShape 20"/>
            <p:cNvSpPr>
              <a:spLocks noChangeArrowheads="1"/>
            </p:cNvSpPr>
            <p:nvPr/>
          </p:nvSpPr>
          <p:spPr bwMode="auto">
            <a:xfrm>
              <a:off x="5218798" y="2432026"/>
              <a:ext cx="1274240" cy="703263"/>
            </a:xfrm>
            <a:prstGeom prst="roundRect">
              <a:avLst>
                <a:gd name="adj" fmla="val 16667"/>
              </a:avLst>
            </a:prstGeom>
            <a:solidFill>
              <a:schemeClr val="bg1">
                <a:alpha val="30980"/>
              </a:schemeClr>
            </a:solidFill>
            <a:ln w="9525">
              <a:solidFill>
                <a:schemeClr val="tx1"/>
              </a:solidFill>
              <a:round/>
              <a:headEnd/>
              <a:tailEnd/>
            </a:ln>
          </p:spPr>
          <p:txBody>
            <a:bodyPr wrap="none" lIns="72000" tIns="36000" rIns="72000" bIns="36000" anchor="ctr" anchorCtr="1"/>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200" i="1" dirty="0">
                  <a:latin typeface="Calibri" pitchFamily="34" charset="0"/>
                </a:rPr>
                <a:t>Support costs </a:t>
              </a:r>
              <a:endParaRPr lang="en-GB" altLang="en-US" sz="1200" i="1" dirty="0" smtClean="0">
                <a:latin typeface="Calibri" pitchFamily="34" charset="0"/>
              </a:endParaRPr>
            </a:p>
            <a:p>
              <a:pPr algn="ctr">
                <a:spcBef>
                  <a:spcPct val="0"/>
                </a:spcBef>
                <a:buFontTx/>
                <a:buNone/>
              </a:pPr>
              <a:r>
                <a:rPr lang="en-GB" altLang="en-US" sz="1200" i="1" dirty="0" smtClean="0">
                  <a:latin typeface="Calibri" pitchFamily="34" charset="0"/>
                </a:rPr>
                <a:t>per flight-hour</a:t>
              </a:r>
              <a:endParaRPr lang="en-GB" altLang="en-US" sz="1200" i="1" dirty="0">
                <a:latin typeface="Calibri" pitchFamily="34" charset="0"/>
              </a:endParaRPr>
            </a:p>
            <a:p>
              <a:pPr algn="ctr">
                <a:spcBef>
                  <a:spcPct val="0"/>
                </a:spcBef>
                <a:buFontTx/>
                <a:buNone/>
              </a:pPr>
              <a:r>
                <a:rPr lang="en-US" altLang="en-US" sz="1600" b="1" dirty="0" smtClean="0">
                  <a:solidFill>
                    <a:srgbClr val="FF0000"/>
                  </a:solidFill>
                  <a:latin typeface="Calibri" pitchFamily="34" charset="0"/>
                </a:rPr>
                <a:t>- 25% in </a:t>
              </a:r>
              <a:r>
                <a:rPr lang="en-US" altLang="en-US" sz="1600" b="1" dirty="0">
                  <a:solidFill>
                    <a:srgbClr val="FF0000"/>
                  </a:solidFill>
                  <a:latin typeface="Calibri" pitchFamily="34" charset="0"/>
                </a:rPr>
                <a:t>US</a:t>
              </a:r>
              <a:endParaRPr lang="en-GB" altLang="en-US" sz="1600" b="1" dirty="0">
                <a:solidFill>
                  <a:srgbClr val="FF0000"/>
                </a:solidFill>
                <a:latin typeface="Calibri" pitchFamily="34" charset="0"/>
              </a:endParaRPr>
            </a:p>
          </p:txBody>
        </p:sp>
        <p:cxnSp>
          <p:nvCxnSpPr>
            <p:cNvPr id="53" name="Elbow Connector 52"/>
            <p:cNvCxnSpPr>
              <a:stCxn id="3" idx="3"/>
              <a:endCxn id="5145" idx="0"/>
            </p:cNvCxnSpPr>
            <p:nvPr/>
          </p:nvCxnSpPr>
          <p:spPr>
            <a:xfrm>
              <a:off x="2476637" y="1740309"/>
              <a:ext cx="3379281" cy="691717"/>
            </a:xfrm>
            <a:prstGeom prst="bentConnector2">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66" idx="0"/>
              <a:endCxn id="5145" idx="2"/>
            </p:cNvCxnSpPr>
            <p:nvPr/>
          </p:nvCxnSpPr>
          <p:spPr>
            <a:xfrm rot="16200000" flipV="1">
              <a:off x="5503426" y="3487781"/>
              <a:ext cx="714510" cy="9525"/>
            </a:xfrm>
            <a:prstGeom prst="bentConnector3">
              <a:avLst>
                <a:gd name="adj1" fmla="val 50000"/>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6" name="Text Box 5"/>
            <p:cNvSpPr txBox="1">
              <a:spLocks noChangeArrowheads="1"/>
            </p:cNvSpPr>
            <p:nvPr/>
          </p:nvSpPr>
          <p:spPr bwMode="auto">
            <a:xfrm>
              <a:off x="5003610" y="3849799"/>
              <a:ext cx="1723665" cy="1099784"/>
            </a:xfrm>
            <a:prstGeom prst="rect">
              <a:avLst/>
            </a:prstGeom>
            <a:solidFill>
              <a:srgbClr val="C4BD97">
                <a:alpha val="40000"/>
              </a:srgbClr>
            </a:solidFill>
            <a:ln w="9525">
              <a:solidFill>
                <a:schemeClr val="tx1"/>
              </a:solidFill>
              <a:miter lim="800000"/>
              <a:headEnd/>
              <a:tailEnd/>
            </a:ln>
            <a:effectLst/>
            <a:scene3d>
              <a:camera prst="orthographicFront"/>
              <a:lightRig rig="threePt" dir="t"/>
            </a:scene3d>
            <a:sp3d>
              <a:bevelT/>
            </a:sp3d>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defRPr/>
              </a:pPr>
              <a:r>
                <a:rPr lang="en-GB" sz="1200" b="1" dirty="0" smtClean="0">
                  <a:latin typeface="Calibri" pitchFamily="34" charset="0"/>
                  <a:cs typeface="Calibri" pitchFamily="34" charset="0"/>
                </a:rPr>
                <a:t>Support </a:t>
              </a:r>
            </a:p>
            <a:p>
              <a:pPr algn="ctr">
                <a:spcBef>
                  <a:spcPct val="10000"/>
                </a:spcBef>
                <a:defRPr/>
              </a:pPr>
              <a:r>
                <a:rPr lang="en-GB" sz="1200" b="1" dirty="0" smtClean="0">
                  <a:latin typeface="Calibri" pitchFamily="34" charset="0"/>
                  <a:cs typeface="Calibri" pitchFamily="34" charset="0"/>
                </a:rPr>
                <a:t>costs</a:t>
              </a:r>
            </a:p>
          </p:txBody>
        </p:sp>
        <p:sp>
          <p:nvSpPr>
            <p:cNvPr id="33" name="TextBox 32"/>
            <p:cNvSpPr txBox="1"/>
            <p:nvPr/>
          </p:nvSpPr>
          <p:spPr>
            <a:xfrm>
              <a:off x="5241099" y="3316367"/>
              <a:ext cx="1210588" cy="338554"/>
            </a:xfrm>
            <a:prstGeom prst="rect">
              <a:avLst/>
            </a:prstGeom>
            <a:noFill/>
          </p:spPr>
          <p:txBody>
            <a:bodyPr wrap="none" rtlCol="0">
              <a:spAutoFit/>
            </a:bodyPr>
            <a:lstStyle/>
            <a:p>
              <a:r>
                <a:rPr lang="en-GB" sz="1600" dirty="0" smtClean="0">
                  <a:solidFill>
                    <a:srgbClr val="FF0000"/>
                  </a:solidFill>
                </a:rPr>
                <a:t>€269  </a:t>
              </a:r>
              <a:r>
                <a:rPr lang="en-GB" sz="1600" dirty="0" smtClean="0"/>
                <a:t>€348</a:t>
              </a:r>
              <a:endParaRPr lang="en-GB" sz="1600" dirty="0"/>
            </a:p>
          </p:txBody>
        </p:sp>
        <p:cxnSp>
          <p:nvCxnSpPr>
            <p:cNvPr id="49" name="Elbow Connector 48"/>
            <p:cNvCxnSpPr>
              <a:stCxn id="66" idx="1"/>
              <a:endCxn id="4101" idx="0"/>
            </p:cNvCxnSpPr>
            <p:nvPr/>
          </p:nvCxnSpPr>
          <p:spPr>
            <a:xfrm rot="10800000" flipV="1">
              <a:off x="4643980" y="4399691"/>
              <a:ext cx="359630" cy="673056"/>
            </a:xfrm>
            <a:prstGeom prst="bentConnector2">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2" idx="3"/>
              <a:endCxn id="4101" idx="0"/>
            </p:cNvCxnSpPr>
            <p:nvPr/>
          </p:nvCxnSpPr>
          <p:spPr>
            <a:xfrm>
              <a:off x="4325308" y="4402883"/>
              <a:ext cx="318672" cy="669864"/>
            </a:xfrm>
            <a:prstGeom prst="bentConnector2">
              <a:avLst/>
            </a:prstGeom>
            <a:ln w="28575" cap="flat">
              <a:solidFill>
                <a:schemeClr val="bg1">
                  <a:lumMod val="65000"/>
                </a:schemeClr>
              </a:solidFill>
              <a:tailEnd type="triangle"/>
            </a:ln>
            <a:effectLst>
              <a:glow rad="12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107" name="TextBox 4106"/>
            <p:cNvSpPr txBox="1"/>
            <p:nvPr/>
          </p:nvSpPr>
          <p:spPr>
            <a:xfrm>
              <a:off x="4474212" y="4076653"/>
              <a:ext cx="364202" cy="461665"/>
            </a:xfrm>
            <a:prstGeom prst="rect">
              <a:avLst/>
            </a:prstGeom>
            <a:noFill/>
          </p:spPr>
          <p:txBody>
            <a:bodyPr wrap="none" rtlCol="0">
              <a:spAutoFit/>
            </a:bodyPr>
            <a:lstStyle/>
            <a:p>
              <a:r>
                <a:rPr lang="en-GB" dirty="0" smtClean="0"/>
                <a:t>+</a:t>
              </a:r>
              <a:endParaRPr lang="en-GB" dirty="0"/>
            </a:p>
          </p:txBody>
        </p:sp>
      </p:grpSp>
      <p:sp>
        <p:nvSpPr>
          <p:cNvPr id="32" name="Rectangle 2"/>
          <p:cNvSpPr txBox="1">
            <a:spLocks noChangeArrowheads="1"/>
          </p:cNvSpPr>
          <p:nvPr/>
        </p:nvSpPr>
        <p:spPr>
          <a:xfrm>
            <a:off x="1262063" y="457201"/>
            <a:ext cx="7377112" cy="552450"/>
          </a:xfrm>
          <a:prstGeom prst="rect">
            <a:avLst/>
          </a:prstGeom>
        </p:spPr>
        <p:txBody>
          <a:bodyPr/>
          <a:lstStyle>
            <a:lvl1pPr algn="l" rtl="0" fontAlgn="base">
              <a:spcBef>
                <a:spcPct val="0"/>
              </a:spcBef>
              <a:spcAft>
                <a:spcPct val="0"/>
              </a:spcAft>
              <a:defRPr sz="2400">
                <a:solidFill>
                  <a:srgbClr val="003366"/>
                </a:solidFill>
                <a:latin typeface="+mj-lt"/>
                <a:ea typeface="+mj-ea"/>
                <a:cs typeface="+mj-cs"/>
              </a:defRPr>
            </a:lvl1pPr>
            <a:lvl2pPr algn="l" rtl="0" fontAlgn="base">
              <a:spcBef>
                <a:spcPct val="0"/>
              </a:spcBef>
              <a:spcAft>
                <a:spcPct val="0"/>
              </a:spcAft>
              <a:defRPr sz="2400">
                <a:solidFill>
                  <a:srgbClr val="003366"/>
                </a:solidFill>
                <a:latin typeface="Arial" charset="0"/>
              </a:defRPr>
            </a:lvl2pPr>
            <a:lvl3pPr algn="l" rtl="0" fontAlgn="base">
              <a:spcBef>
                <a:spcPct val="0"/>
              </a:spcBef>
              <a:spcAft>
                <a:spcPct val="0"/>
              </a:spcAft>
              <a:defRPr sz="2400">
                <a:solidFill>
                  <a:srgbClr val="003366"/>
                </a:solidFill>
                <a:latin typeface="Arial" charset="0"/>
              </a:defRPr>
            </a:lvl3pPr>
            <a:lvl4pPr algn="l" rtl="0" fontAlgn="base">
              <a:spcBef>
                <a:spcPct val="0"/>
              </a:spcBef>
              <a:spcAft>
                <a:spcPct val="0"/>
              </a:spcAft>
              <a:defRPr sz="2400">
                <a:solidFill>
                  <a:srgbClr val="003366"/>
                </a:solidFill>
                <a:latin typeface="Arial" charset="0"/>
              </a:defRPr>
            </a:lvl4pPr>
            <a:lvl5pPr algn="l" rtl="0" fontAlgn="base">
              <a:spcBef>
                <a:spcPct val="0"/>
              </a:spcBef>
              <a:spcAft>
                <a:spcPct val="0"/>
              </a:spcAft>
              <a:defRPr sz="2400">
                <a:solidFill>
                  <a:srgbClr val="003366"/>
                </a:solidFill>
                <a:latin typeface="Arial" charset="0"/>
              </a:defRPr>
            </a:lvl5pPr>
            <a:lvl6pPr marL="457200" algn="l" rtl="0" fontAlgn="base">
              <a:spcBef>
                <a:spcPct val="0"/>
              </a:spcBef>
              <a:spcAft>
                <a:spcPct val="0"/>
              </a:spcAft>
              <a:defRPr sz="2400">
                <a:solidFill>
                  <a:srgbClr val="003366"/>
                </a:solidFill>
                <a:latin typeface="Arial" charset="0"/>
              </a:defRPr>
            </a:lvl6pPr>
            <a:lvl7pPr marL="914400" algn="l" rtl="0" fontAlgn="base">
              <a:spcBef>
                <a:spcPct val="0"/>
              </a:spcBef>
              <a:spcAft>
                <a:spcPct val="0"/>
              </a:spcAft>
              <a:defRPr sz="2400">
                <a:solidFill>
                  <a:srgbClr val="003366"/>
                </a:solidFill>
                <a:latin typeface="Arial" charset="0"/>
              </a:defRPr>
            </a:lvl7pPr>
            <a:lvl8pPr marL="1371600" algn="l" rtl="0" fontAlgn="base">
              <a:spcBef>
                <a:spcPct val="0"/>
              </a:spcBef>
              <a:spcAft>
                <a:spcPct val="0"/>
              </a:spcAft>
              <a:defRPr sz="2400">
                <a:solidFill>
                  <a:srgbClr val="003366"/>
                </a:solidFill>
                <a:latin typeface="Arial" charset="0"/>
              </a:defRPr>
            </a:lvl8pPr>
            <a:lvl9pPr marL="1828800" algn="l" rtl="0" fontAlgn="base">
              <a:spcBef>
                <a:spcPct val="0"/>
              </a:spcBef>
              <a:spcAft>
                <a:spcPct val="0"/>
              </a:spcAft>
              <a:defRPr sz="2400">
                <a:solidFill>
                  <a:srgbClr val="003366"/>
                </a:solidFill>
                <a:latin typeface="Arial" charset="0"/>
              </a:defRPr>
            </a:lvl9pPr>
          </a:lstStyle>
          <a:p>
            <a:r>
              <a:rPr lang="en-GB" altLang="en-US" sz="2800" dirty="0" smtClean="0">
                <a:solidFill>
                  <a:srgbClr val="993366"/>
                </a:solidFill>
              </a:rPr>
              <a:t> US-EU OPS comparison</a:t>
            </a:r>
            <a:endParaRPr lang="en-GB" altLang="en-US" sz="2800" dirty="0">
              <a:solidFill>
                <a:srgbClr val="993366"/>
              </a:solidFill>
            </a:endParaRPr>
          </a:p>
        </p:txBody>
      </p:sp>
      <p:sp>
        <p:nvSpPr>
          <p:cNvPr id="4" name="Rectangle 3"/>
          <p:cNvSpPr/>
          <p:nvPr/>
        </p:nvSpPr>
        <p:spPr>
          <a:xfrm>
            <a:off x="181160" y="3880114"/>
            <a:ext cx="3162119" cy="2323713"/>
          </a:xfrm>
          <a:prstGeom prst="rect">
            <a:avLst/>
          </a:prstGeom>
        </p:spPr>
        <p:txBody>
          <a:bodyPr wrap="square">
            <a:spAutoFit/>
          </a:bodyPr>
          <a:lstStyle/>
          <a:p>
            <a:pPr>
              <a:spcBef>
                <a:spcPts val="0"/>
              </a:spcBef>
              <a:spcAft>
                <a:spcPts val="600"/>
              </a:spcAft>
            </a:pPr>
            <a:r>
              <a:rPr lang="en-GB" sz="2000" b="0" dirty="0" smtClean="0">
                <a:effectLst/>
                <a:latin typeface="Calibri" pitchFamily="34" charset="0"/>
                <a:ea typeface="宋体" charset="-122"/>
              </a:rPr>
              <a:t>Flexibility is key to ATCO productivity</a:t>
            </a:r>
          </a:p>
          <a:p>
            <a:pPr>
              <a:spcBef>
                <a:spcPts val="0"/>
              </a:spcBef>
              <a:spcAft>
                <a:spcPts val="600"/>
              </a:spcAft>
            </a:pPr>
            <a:r>
              <a:rPr lang="en-GB" sz="2000" b="0" dirty="0" smtClean="0">
                <a:effectLst/>
                <a:latin typeface="Calibri" pitchFamily="34" charset="0"/>
                <a:ea typeface="宋体" charset="-122"/>
              </a:rPr>
              <a:t>Support costs: high share, mostly fixed, </a:t>
            </a:r>
            <a:br>
              <a:rPr lang="en-GB" sz="2000" b="0" dirty="0" smtClean="0">
                <a:effectLst/>
                <a:latin typeface="Calibri" pitchFamily="34" charset="0"/>
                <a:ea typeface="宋体" charset="-122"/>
              </a:rPr>
            </a:br>
            <a:r>
              <a:rPr lang="en-GB" sz="2000" b="0" dirty="0" smtClean="0">
                <a:effectLst/>
                <a:latin typeface="Calibri" pitchFamily="34" charset="0"/>
                <a:ea typeface="宋体" charset="-122"/>
              </a:rPr>
              <a:t>opportunity for rationalisation, must be addressed!</a:t>
            </a:r>
          </a:p>
        </p:txBody>
      </p:sp>
    </p:spTree>
    <p:extLst>
      <p:ext uri="{BB962C8B-B14F-4D97-AF65-F5344CB8AC3E}">
        <p14:creationId xmlns:p14="http://schemas.microsoft.com/office/powerpoint/2010/main" val="410458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800349" y="703070"/>
            <a:ext cx="6829425" cy="429955"/>
          </a:xfrm>
        </p:spPr>
        <p:txBody>
          <a:bodyPr/>
          <a:lstStyle/>
          <a:p>
            <a:r>
              <a:rPr lang="en-GB" altLang="en-US" sz="2800" kern="1200" dirty="0"/>
              <a:t> </a:t>
            </a:r>
            <a:r>
              <a:rPr lang="en-GB" altLang="en-US" sz="2800" kern="1200" dirty="0" smtClean="0"/>
              <a:t> Future performance improvements</a:t>
            </a:r>
            <a:endParaRPr lang="en-GB" altLang="en-US" sz="2800" kern="1200" dirty="0"/>
          </a:p>
        </p:txBody>
      </p:sp>
      <p:sp>
        <p:nvSpPr>
          <p:cNvPr id="16389" name="Rectangle 3"/>
          <p:cNvSpPr>
            <a:spLocks noChangeArrowheads="1"/>
          </p:cNvSpPr>
          <p:nvPr/>
        </p:nvSpPr>
        <p:spPr bwMode="auto">
          <a:xfrm>
            <a:off x="3376613" y="4152900"/>
            <a:ext cx="5372100" cy="215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lr>
                <a:srgbClr val="3399CC"/>
              </a:buClr>
              <a:buFont typeface="Wingdings" pitchFamily="2" charset="2"/>
              <a:buChar char="§"/>
              <a:defRPr sz="2000">
                <a:solidFill>
                  <a:schemeClr val="tx1"/>
                </a:solidFill>
                <a:latin typeface="Arial" pitchFamily="34" charset="0"/>
              </a:defRPr>
            </a:lvl1pPr>
            <a:lvl2pPr marL="742950" indent="-285750" eaLnBrk="0" hangingPunct="0">
              <a:spcBef>
                <a:spcPct val="20000"/>
              </a:spcBef>
              <a:buClr>
                <a:srgbClr val="3399CC"/>
              </a:buClr>
              <a:buFont typeface="Wingdings" pitchFamily="2" charset="2"/>
              <a:buChar char="§"/>
              <a:defRPr>
                <a:solidFill>
                  <a:schemeClr val="tx1"/>
                </a:solidFill>
                <a:latin typeface="Arial" pitchFamily="34" charset="0"/>
              </a:defRPr>
            </a:lvl2pPr>
            <a:lvl3pPr marL="1143000" indent="-228600" eaLnBrk="0" hangingPunct="0">
              <a:spcBef>
                <a:spcPct val="20000"/>
              </a:spcBef>
              <a:buClr>
                <a:srgbClr val="3399CC"/>
              </a:buClr>
              <a:buFont typeface="Wingdings" pitchFamily="2" charset="2"/>
              <a:buChar char="§"/>
              <a:defRPr sz="1600">
                <a:solidFill>
                  <a:schemeClr val="tx1"/>
                </a:solidFill>
                <a:latin typeface="Arial" pitchFamily="34" charset="0"/>
              </a:defRPr>
            </a:lvl3pPr>
            <a:lvl4pPr marL="1600200" indent="-228600" eaLnBrk="0" hangingPunct="0">
              <a:spcBef>
                <a:spcPct val="20000"/>
              </a:spcBef>
              <a:buClr>
                <a:srgbClr val="3399CC"/>
              </a:buClr>
              <a:buFont typeface="Wingdings" pitchFamily="2" charset="2"/>
              <a:buChar char="§"/>
              <a:defRPr sz="1400">
                <a:solidFill>
                  <a:schemeClr val="tx1"/>
                </a:solidFill>
                <a:latin typeface="Arial" pitchFamily="34" charset="0"/>
              </a:defRPr>
            </a:lvl4pPr>
            <a:lvl5pPr marL="2057400" indent="-228600" eaLnBrk="0" hangingPunct="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pPr eaLnBrk="1" hangingPunct="1"/>
            <a:endParaRPr lang="en-US" altLang="en-US" sz="1800"/>
          </a:p>
        </p:txBody>
      </p:sp>
      <p:sp>
        <p:nvSpPr>
          <p:cNvPr id="16441" name="Rectangle 64"/>
          <p:cNvSpPr>
            <a:spLocks noChangeArrowheads="1"/>
          </p:cNvSpPr>
          <p:nvPr/>
        </p:nvSpPr>
        <p:spPr bwMode="auto">
          <a:xfrm>
            <a:off x="2245665" y="1558243"/>
            <a:ext cx="6679971" cy="475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lr>
                <a:srgbClr val="3399CC"/>
              </a:buClr>
              <a:buFont typeface="Wingdings" pitchFamily="2" charset="2"/>
              <a:buChar char="§"/>
              <a:defRPr sz="2000">
                <a:solidFill>
                  <a:schemeClr val="tx1"/>
                </a:solidFill>
                <a:latin typeface="Arial" pitchFamily="34" charset="0"/>
              </a:defRPr>
            </a:lvl1pPr>
            <a:lvl2pPr marL="742950" indent="-285750" eaLnBrk="0" hangingPunct="0">
              <a:spcBef>
                <a:spcPct val="20000"/>
              </a:spcBef>
              <a:buClr>
                <a:srgbClr val="3399CC"/>
              </a:buClr>
              <a:buFont typeface="Wingdings" pitchFamily="2" charset="2"/>
              <a:buChar char="§"/>
              <a:defRPr>
                <a:solidFill>
                  <a:schemeClr val="tx1"/>
                </a:solidFill>
                <a:latin typeface="Arial" pitchFamily="34" charset="0"/>
              </a:defRPr>
            </a:lvl2pPr>
            <a:lvl3pPr marL="1143000" indent="-228600" eaLnBrk="0" hangingPunct="0">
              <a:spcBef>
                <a:spcPct val="20000"/>
              </a:spcBef>
              <a:buClr>
                <a:srgbClr val="3399CC"/>
              </a:buClr>
              <a:buFont typeface="Wingdings" pitchFamily="2" charset="2"/>
              <a:buChar char="§"/>
              <a:defRPr sz="1600">
                <a:solidFill>
                  <a:schemeClr val="tx1"/>
                </a:solidFill>
                <a:latin typeface="Arial" pitchFamily="34" charset="0"/>
              </a:defRPr>
            </a:lvl3pPr>
            <a:lvl4pPr marL="1600200" indent="-228600" eaLnBrk="0" hangingPunct="0">
              <a:spcBef>
                <a:spcPct val="20000"/>
              </a:spcBef>
              <a:buClr>
                <a:srgbClr val="3399CC"/>
              </a:buClr>
              <a:buFont typeface="Wingdings" pitchFamily="2" charset="2"/>
              <a:buChar char="§"/>
              <a:defRPr sz="1400">
                <a:solidFill>
                  <a:schemeClr val="tx1"/>
                </a:solidFill>
                <a:latin typeface="Arial" pitchFamily="34" charset="0"/>
              </a:defRPr>
            </a:lvl4pPr>
            <a:lvl5pPr marL="2057400" indent="-228600" eaLnBrk="0" hangingPunct="0">
              <a:spcBef>
                <a:spcPct val="20000"/>
              </a:spcBef>
              <a:buClr>
                <a:srgbClr val="3399CC"/>
              </a:buClr>
              <a:buFont typeface="Wingdings" pitchFamily="2" charset="2"/>
              <a:buChar char="§"/>
              <a:defRPr sz="1200">
                <a:solidFill>
                  <a:schemeClr val="tx1"/>
                </a:solidFill>
                <a:latin typeface="Arial" pitchFamily="34" charset="0"/>
              </a:defRPr>
            </a:lvl5pPr>
            <a:lvl6pPr marL="25146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6pPr>
            <a:lvl7pPr marL="29718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7pPr>
            <a:lvl8pPr marL="34290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8pPr>
            <a:lvl9pPr marL="3886200" indent="-228600" eaLnBrk="0" fontAlgn="base" hangingPunct="0">
              <a:spcBef>
                <a:spcPct val="20000"/>
              </a:spcBef>
              <a:spcAft>
                <a:spcPct val="0"/>
              </a:spcAft>
              <a:buClr>
                <a:srgbClr val="3399CC"/>
              </a:buClr>
              <a:buFont typeface="Wingdings" pitchFamily="2" charset="2"/>
              <a:buChar char="§"/>
              <a:defRPr sz="1200">
                <a:solidFill>
                  <a:schemeClr val="tx1"/>
                </a:solidFill>
                <a:latin typeface="Arial" pitchFamily="34" charset="0"/>
              </a:defRPr>
            </a:lvl9pPr>
          </a:lstStyle>
          <a:p>
            <a:r>
              <a:rPr lang="en-GB" b="0" dirty="0" smtClean="0"/>
              <a:t>Efficiency gains in individual ANSPs</a:t>
            </a:r>
          </a:p>
          <a:p>
            <a:r>
              <a:rPr lang="en-GB" b="0" dirty="0" smtClean="0"/>
              <a:t>Airspace improvements (e.g. free routes)</a:t>
            </a:r>
          </a:p>
          <a:p>
            <a:r>
              <a:rPr lang="en-GB" b="0" dirty="0" smtClean="0"/>
              <a:t>More flexible management of capacity to match demand (ATCO contracts)</a:t>
            </a:r>
          </a:p>
          <a:p>
            <a:r>
              <a:rPr lang="en-GB" b="0" dirty="0" smtClean="0"/>
              <a:t>New Technology </a:t>
            </a:r>
          </a:p>
          <a:p>
            <a:pPr lvl="1"/>
            <a:r>
              <a:rPr lang="en-GB" sz="1600" b="0" dirty="0" smtClean="0"/>
              <a:t>PCP investment mostly on ground, can fit within current CAPEX</a:t>
            </a:r>
            <a:br>
              <a:rPr lang="en-GB" sz="1600" b="0" dirty="0" smtClean="0"/>
            </a:br>
            <a:r>
              <a:rPr lang="en-GB" sz="1600" b="0" dirty="0" smtClean="0"/>
              <a:t>Main impact expected in TMA, airport traffic</a:t>
            </a:r>
          </a:p>
          <a:p>
            <a:pPr lvl="1"/>
            <a:r>
              <a:rPr lang="en-GB" sz="1600" b="0" dirty="0" smtClean="0"/>
              <a:t>Future deployment must have clear positive CBA, </a:t>
            </a:r>
            <a:br>
              <a:rPr lang="en-GB" sz="1600" b="0" dirty="0" smtClean="0"/>
            </a:br>
            <a:r>
              <a:rPr lang="en-GB" sz="1600" b="0" dirty="0" smtClean="0"/>
              <a:t>including Airborne ANS part of TEC</a:t>
            </a:r>
          </a:p>
          <a:p>
            <a:pPr lvl="1"/>
            <a:r>
              <a:rPr lang="en-GB" sz="1600" b="0" dirty="0" smtClean="0"/>
              <a:t>Efficient SESAR deployment, e.g. joint procurement, maintenance</a:t>
            </a:r>
          </a:p>
          <a:p>
            <a:r>
              <a:rPr lang="en-GB" b="0" dirty="0" smtClean="0"/>
              <a:t>Rationalisation of service provision and oversight, including restructuring</a:t>
            </a:r>
          </a:p>
          <a:p>
            <a:r>
              <a:rPr lang="en-GB" altLang="en-US" dirty="0" smtClean="0"/>
              <a:t>Very </a:t>
            </a:r>
            <a:r>
              <a:rPr lang="en-GB" altLang="en-US" dirty="0"/>
              <a:t>significant further performance improvements achievable in </a:t>
            </a:r>
            <a:r>
              <a:rPr lang="en-GB" altLang="en-US" dirty="0" smtClean="0"/>
              <a:t>true </a:t>
            </a:r>
            <a:r>
              <a:rPr lang="en-GB" altLang="en-US" dirty="0"/>
              <a:t>Single </a:t>
            </a:r>
            <a:r>
              <a:rPr lang="en-GB" altLang="en-US" dirty="0" smtClean="0"/>
              <a:t>Sky</a:t>
            </a:r>
            <a:endParaRPr lang="en-GB"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3" y="1558244"/>
            <a:ext cx="2398003" cy="374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94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Human Factor (Cultural Filters)</a:t>
            </a:r>
            <a:endParaRPr lang="en-GB" dirty="0"/>
          </a:p>
        </p:txBody>
      </p:sp>
      <p:sp>
        <p:nvSpPr>
          <p:cNvPr id="3" name="2 Marcador de contenido"/>
          <p:cNvSpPr>
            <a:spLocks noGrp="1"/>
          </p:cNvSpPr>
          <p:nvPr>
            <p:ph idx="1"/>
          </p:nvPr>
        </p:nvSpPr>
        <p:spPr/>
        <p:txBody>
          <a:bodyPr/>
          <a:lstStyle/>
          <a:p>
            <a:r>
              <a:rPr lang="en-GB" dirty="0" smtClean="0"/>
              <a:t>One of SES 5 pillars</a:t>
            </a:r>
          </a:p>
          <a:p>
            <a:r>
              <a:rPr lang="en-GB" dirty="0" smtClean="0"/>
              <a:t>Staff consultation principle in PR</a:t>
            </a:r>
          </a:p>
          <a:p>
            <a:r>
              <a:rPr lang="en-GB" dirty="0" smtClean="0"/>
              <a:t>Key to any system drive to change</a:t>
            </a:r>
          </a:p>
          <a:p>
            <a:r>
              <a:rPr lang="en-GB" dirty="0" smtClean="0"/>
              <a:t>ATCO active involvement key to PS success:</a:t>
            </a:r>
          </a:p>
          <a:p>
            <a:pPr lvl="1"/>
            <a:r>
              <a:rPr lang="en-GB" dirty="0" smtClean="0"/>
              <a:t>Consultation process</a:t>
            </a:r>
          </a:p>
          <a:p>
            <a:pPr lvl="1"/>
            <a:r>
              <a:rPr lang="en-GB" dirty="0" smtClean="0"/>
              <a:t>Participation in safety  improvement </a:t>
            </a:r>
          </a:p>
          <a:p>
            <a:pPr lvl="1"/>
            <a:r>
              <a:rPr lang="en-GB" dirty="0" smtClean="0"/>
              <a:t>Introduction of new technology </a:t>
            </a:r>
          </a:p>
          <a:p>
            <a:pPr lvl="1"/>
            <a:r>
              <a:rPr lang="en-GB" dirty="0" smtClean="0"/>
              <a:t>Process optimisation</a:t>
            </a:r>
          </a:p>
          <a:p>
            <a:endParaRPr lang="en-GB" dirty="0"/>
          </a:p>
        </p:txBody>
      </p:sp>
    </p:spTree>
    <p:extLst>
      <p:ext uri="{BB962C8B-B14F-4D97-AF65-F5344CB8AC3E}">
        <p14:creationId xmlns:p14="http://schemas.microsoft.com/office/powerpoint/2010/main" val="3641352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19" y="1510345"/>
            <a:ext cx="7595953" cy="478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p:cNvSpPr>
            <a:spLocks noGrp="1" noChangeArrowheads="1"/>
          </p:cNvSpPr>
          <p:nvPr>
            <p:ph type="title" idx="4294967295"/>
          </p:nvPr>
        </p:nvSpPr>
        <p:spPr/>
        <p:txBody>
          <a:bodyPr/>
          <a:lstStyle/>
          <a:p>
            <a:r>
              <a:rPr lang="en-GB" altLang="en-US" dirty="0" smtClean="0"/>
              <a:t>Capacity (1/6) – Jan.-Sep.</a:t>
            </a:r>
          </a:p>
        </p:txBody>
      </p:sp>
      <p:sp>
        <p:nvSpPr>
          <p:cNvPr id="7" name="Text Box 7"/>
          <p:cNvSpPr txBox="1">
            <a:spLocks noChangeArrowheads="1"/>
          </p:cNvSpPr>
          <p:nvPr/>
        </p:nvSpPr>
        <p:spPr bwMode="auto">
          <a:xfrm rot="21230139">
            <a:off x="6432103" y="1115621"/>
            <a:ext cx="2420606" cy="132343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square">
            <a:spAutoFit/>
          </a:bodyPr>
          <a:lstStyle>
            <a:lvl1pPr marL="177800" indent="-177800">
              <a:spcBef>
                <a:spcPct val="20000"/>
              </a:spcBef>
              <a:spcAft>
                <a:spcPct val="20000"/>
              </a:spcAft>
              <a:buClr>
                <a:srgbClr val="003366"/>
              </a:buClr>
              <a:buSzPct val="130000"/>
              <a:buChar char="•"/>
              <a:defRPr sz="2800">
                <a:solidFill>
                  <a:schemeClr val="tx1"/>
                </a:solidFill>
                <a:latin typeface="Arial" charset="0"/>
                <a:ea typeface="ＭＳ Ｐゴシック" pitchFamily="34" charset="-128"/>
              </a:defRPr>
            </a:lvl1pPr>
            <a:lvl2pPr marL="742950" indent="-285750">
              <a:spcBef>
                <a:spcPct val="20000"/>
              </a:spcBef>
              <a:spcAft>
                <a:spcPct val="20000"/>
              </a:spcAft>
              <a:buClr>
                <a:srgbClr val="003366"/>
              </a:buClr>
              <a:buFont typeface="Arial" charset="0"/>
              <a:buChar char="–"/>
              <a:defRPr sz="2600">
                <a:solidFill>
                  <a:schemeClr val="tx1"/>
                </a:solidFill>
                <a:latin typeface="Arial" charset="0"/>
                <a:ea typeface="ＭＳ Ｐゴシック" pitchFamily="34" charset="-128"/>
              </a:defRPr>
            </a:lvl2pPr>
            <a:lvl3pPr marL="1143000" indent="-228600">
              <a:spcBef>
                <a:spcPct val="20000"/>
              </a:spcBef>
              <a:spcAft>
                <a:spcPct val="20000"/>
              </a:spcAft>
              <a:buClr>
                <a:srgbClr val="003366"/>
              </a:buClr>
              <a:buSzPct val="90000"/>
              <a:buFont typeface="Arial" charset="0"/>
              <a:buChar char="•"/>
              <a:defRPr sz="2400">
                <a:solidFill>
                  <a:schemeClr val="tx1"/>
                </a:solidFill>
                <a:latin typeface="Arial" charset="0"/>
                <a:ea typeface="ＭＳ Ｐゴシック" pitchFamily="34" charset="-128"/>
              </a:defRPr>
            </a:lvl3pPr>
            <a:lvl4pPr marL="1600200" indent="-228600">
              <a:spcBef>
                <a:spcPct val="20000"/>
              </a:spcBef>
              <a:spcAft>
                <a:spcPct val="20000"/>
              </a:spcAft>
              <a:buSzPct val="80000"/>
              <a:buFont typeface="Arial" charset="0"/>
              <a:buChar char="–"/>
              <a:defRPr sz="2200">
                <a:solidFill>
                  <a:schemeClr val="tx1"/>
                </a:solidFill>
                <a:latin typeface="Arial" charset="0"/>
                <a:ea typeface="ＭＳ Ｐゴシック" pitchFamily="34" charset="-128"/>
              </a:defRPr>
            </a:lvl4pPr>
            <a:lvl5pPr marL="2057400" indent="-22860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9pPr>
          </a:lstStyle>
          <a:p>
            <a:pPr>
              <a:spcBef>
                <a:spcPct val="50000"/>
              </a:spcBef>
              <a:spcAft>
                <a:spcPct val="0"/>
              </a:spcAft>
              <a:buClrTx/>
              <a:buSzTx/>
            </a:pPr>
            <a:r>
              <a:rPr lang="en-US" altLang="en-US" sz="2000" dirty="0" smtClean="0"/>
              <a:t>JAN-SEP – not on track to meet the annual target!</a:t>
            </a:r>
            <a:endParaRPr lang="en-US" altLang="en-US" sz="2000" dirty="0"/>
          </a:p>
        </p:txBody>
      </p:sp>
    </p:spTree>
    <p:extLst>
      <p:ext uri="{BB962C8B-B14F-4D97-AF65-F5344CB8AC3E}">
        <p14:creationId xmlns:p14="http://schemas.microsoft.com/office/powerpoint/2010/main" val="2049741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576" y="4060445"/>
            <a:ext cx="3927423" cy="271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p:cNvSpPr>
            <a:spLocks noGrp="1" noChangeArrowheads="1"/>
          </p:cNvSpPr>
          <p:nvPr>
            <p:ph type="title" idx="4294967295"/>
          </p:nvPr>
        </p:nvSpPr>
        <p:spPr/>
        <p:txBody>
          <a:bodyPr/>
          <a:lstStyle/>
          <a:p>
            <a:r>
              <a:rPr lang="en-GB" altLang="en-US" dirty="0" smtClean="0"/>
              <a:t>Environment – Jan.-Sep.</a:t>
            </a:r>
          </a:p>
        </p:txBody>
      </p:sp>
      <p:sp>
        <p:nvSpPr>
          <p:cNvPr id="5128" name="Text Box 7"/>
          <p:cNvSpPr txBox="1">
            <a:spLocks noChangeArrowheads="1"/>
          </p:cNvSpPr>
          <p:nvPr/>
        </p:nvSpPr>
        <p:spPr bwMode="auto">
          <a:xfrm rot="-369861">
            <a:off x="5454077" y="1915172"/>
            <a:ext cx="3506787" cy="64633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spAutoFit/>
          </a:bodyPr>
          <a:lstStyle>
            <a:lvl1pPr marL="177800" indent="-177800">
              <a:spcBef>
                <a:spcPct val="20000"/>
              </a:spcBef>
              <a:spcAft>
                <a:spcPct val="20000"/>
              </a:spcAft>
              <a:buClr>
                <a:srgbClr val="003366"/>
              </a:buClr>
              <a:buSzPct val="130000"/>
              <a:buChar char="•"/>
              <a:defRPr sz="2800">
                <a:solidFill>
                  <a:schemeClr val="tx1"/>
                </a:solidFill>
                <a:latin typeface="Arial" charset="0"/>
                <a:ea typeface="ＭＳ Ｐゴシック" pitchFamily="34" charset="-128"/>
              </a:defRPr>
            </a:lvl1pPr>
            <a:lvl2pPr marL="742950" indent="-285750">
              <a:spcBef>
                <a:spcPct val="20000"/>
              </a:spcBef>
              <a:spcAft>
                <a:spcPct val="20000"/>
              </a:spcAft>
              <a:buClr>
                <a:srgbClr val="003366"/>
              </a:buClr>
              <a:buFont typeface="Arial" charset="0"/>
              <a:buChar char="–"/>
              <a:defRPr sz="2600">
                <a:solidFill>
                  <a:schemeClr val="tx1"/>
                </a:solidFill>
                <a:latin typeface="Arial" charset="0"/>
                <a:ea typeface="ＭＳ Ｐゴシック" pitchFamily="34" charset="-128"/>
              </a:defRPr>
            </a:lvl2pPr>
            <a:lvl3pPr marL="1143000" indent="-228600">
              <a:spcBef>
                <a:spcPct val="20000"/>
              </a:spcBef>
              <a:spcAft>
                <a:spcPct val="20000"/>
              </a:spcAft>
              <a:buClr>
                <a:srgbClr val="003366"/>
              </a:buClr>
              <a:buSzPct val="90000"/>
              <a:buFont typeface="Arial" charset="0"/>
              <a:buChar char="•"/>
              <a:defRPr sz="2400">
                <a:solidFill>
                  <a:schemeClr val="tx1"/>
                </a:solidFill>
                <a:latin typeface="Arial" charset="0"/>
                <a:ea typeface="ＭＳ Ｐゴシック" pitchFamily="34" charset="-128"/>
              </a:defRPr>
            </a:lvl3pPr>
            <a:lvl4pPr marL="1600200" indent="-228600">
              <a:spcBef>
                <a:spcPct val="20000"/>
              </a:spcBef>
              <a:spcAft>
                <a:spcPct val="20000"/>
              </a:spcAft>
              <a:buSzPct val="80000"/>
              <a:buFont typeface="Arial" charset="0"/>
              <a:buChar char="–"/>
              <a:defRPr sz="2200">
                <a:solidFill>
                  <a:schemeClr val="tx1"/>
                </a:solidFill>
                <a:latin typeface="Arial" charset="0"/>
                <a:ea typeface="ＭＳ Ｐゴシック" pitchFamily="34" charset="-128"/>
              </a:defRPr>
            </a:lvl4pPr>
            <a:lvl5pPr marL="2057400" indent="-22860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9pPr>
          </a:lstStyle>
          <a:p>
            <a:pPr marL="0" indent="0" algn="ctr">
              <a:spcBef>
                <a:spcPct val="50000"/>
              </a:spcBef>
              <a:spcAft>
                <a:spcPct val="0"/>
              </a:spcAft>
              <a:buClrTx/>
              <a:buSzTx/>
              <a:buNone/>
            </a:pPr>
            <a:r>
              <a:rPr lang="en-US" altLang="en-US" sz="1800" dirty="0"/>
              <a:t>KPI </a:t>
            </a:r>
            <a:r>
              <a:rPr lang="en-US" altLang="en-US" sz="1800" dirty="0" smtClean="0"/>
              <a:t>shows notable improvement in 2014</a:t>
            </a:r>
            <a:endParaRPr lang="en-US" altLang="en-US" sz="18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76325"/>
            <a:ext cx="5406301" cy="350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688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262063" y="457200"/>
            <a:ext cx="7878762" cy="1133475"/>
          </a:xfrm>
        </p:spPr>
        <p:txBody>
          <a:bodyPr/>
          <a:lstStyle/>
          <a:p>
            <a:r>
              <a:rPr lang="en-GB" altLang="en-US" dirty="0" smtClean="0"/>
              <a:t>Cost-Efficiency – SU’s Jan-</a:t>
            </a:r>
            <a:r>
              <a:rPr lang="en-GB" altLang="en-US" dirty="0" smtClean="0">
                <a:solidFill>
                  <a:srgbClr val="FFC000"/>
                </a:solidFill>
              </a:rPr>
              <a:t>AUG</a:t>
            </a:r>
          </a:p>
        </p:txBody>
      </p:sp>
      <p:sp>
        <p:nvSpPr>
          <p:cNvPr id="10244" name="Text Box 7"/>
          <p:cNvSpPr txBox="1">
            <a:spLocks noChangeArrowheads="1"/>
          </p:cNvSpPr>
          <p:nvPr/>
        </p:nvSpPr>
        <p:spPr bwMode="auto">
          <a:xfrm rot="-369861">
            <a:off x="5492288" y="1631731"/>
            <a:ext cx="3488017" cy="16160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square">
            <a:spAutoFit/>
          </a:bodyPr>
          <a:lstStyle>
            <a:lvl1pPr marL="177800" indent="-177800">
              <a:spcBef>
                <a:spcPct val="20000"/>
              </a:spcBef>
              <a:spcAft>
                <a:spcPct val="20000"/>
              </a:spcAft>
              <a:buClr>
                <a:srgbClr val="003366"/>
              </a:buClr>
              <a:buSzPct val="130000"/>
              <a:buChar char="•"/>
              <a:defRPr sz="2800">
                <a:solidFill>
                  <a:schemeClr val="tx1"/>
                </a:solidFill>
                <a:latin typeface="Arial" charset="0"/>
                <a:ea typeface="ＭＳ Ｐゴシック" pitchFamily="34" charset="-128"/>
              </a:defRPr>
            </a:lvl1pPr>
            <a:lvl2pPr marL="742950" indent="-285750">
              <a:spcBef>
                <a:spcPct val="20000"/>
              </a:spcBef>
              <a:spcAft>
                <a:spcPct val="20000"/>
              </a:spcAft>
              <a:buClr>
                <a:srgbClr val="003366"/>
              </a:buClr>
              <a:buFont typeface="Arial" charset="0"/>
              <a:buChar char="–"/>
              <a:defRPr sz="2600">
                <a:solidFill>
                  <a:schemeClr val="tx1"/>
                </a:solidFill>
                <a:latin typeface="Arial" charset="0"/>
                <a:ea typeface="ＭＳ Ｐゴシック" pitchFamily="34" charset="-128"/>
              </a:defRPr>
            </a:lvl2pPr>
            <a:lvl3pPr marL="1143000" indent="-228600">
              <a:spcBef>
                <a:spcPct val="20000"/>
              </a:spcBef>
              <a:spcAft>
                <a:spcPct val="20000"/>
              </a:spcAft>
              <a:buClr>
                <a:srgbClr val="003366"/>
              </a:buClr>
              <a:buSzPct val="90000"/>
              <a:buFont typeface="Arial" charset="0"/>
              <a:buChar char="•"/>
              <a:defRPr sz="2400">
                <a:solidFill>
                  <a:schemeClr val="tx1"/>
                </a:solidFill>
                <a:latin typeface="Arial" charset="0"/>
                <a:ea typeface="ＭＳ Ｐゴシック" pitchFamily="34" charset="-128"/>
              </a:defRPr>
            </a:lvl3pPr>
            <a:lvl4pPr marL="1600200" indent="-228600">
              <a:spcBef>
                <a:spcPct val="20000"/>
              </a:spcBef>
              <a:spcAft>
                <a:spcPct val="20000"/>
              </a:spcAft>
              <a:buSzPct val="80000"/>
              <a:buFont typeface="Arial" charset="0"/>
              <a:buChar char="–"/>
              <a:defRPr sz="2200">
                <a:solidFill>
                  <a:schemeClr val="tx1"/>
                </a:solidFill>
                <a:latin typeface="Arial" charset="0"/>
                <a:ea typeface="ＭＳ Ｐゴシック" pitchFamily="34" charset="-128"/>
              </a:defRPr>
            </a:lvl4pPr>
            <a:lvl5pPr marL="2057400" indent="-22860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20000"/>
              </a:spcAft>
              <a:buClr>
                <a:srgbClr val="003366"/>
              </a:buClr>
              <a:buSzPct val="70000"/>
              <a:buChar char="•"/>
              <a:defRPr sz="2000">
                <a:solidFill>
                  <a:schemeClr val="tx1"/>
                </a:solidFill>
                <a:latin typeface="Arial" charset="0"/>
                <a:ea typeface="ＭＳ Ｐゴシック" pitchFamily="34" charset="-128"/>
              </a:defRPr>
            </a:lvl9pPr>
          </a:lstStyle>
          <a:p>
            <a:pPr>
              <a:spcBef>
                <a:spcPct val="50000"/>
              </a:spcBef>
              <a:spcAft>
                <a:spcPct val="0"/>
              </a:spcAft>
              <a:buClrTx/>
              <a:buSzTx/>
            </a:pPr>
            <a:r>
              <a:rPr lang="en-GB" altLang="en-US" sz="1800" dirty="0" smtClean="0"/>
              <a:t>+4.2% </a:t>
            </a:r>
            <a:r>
              <a:rPr lang="en-GB" altLang="en-US" sz="1800" dirty="0"/>
              <a:t>actual </a:t>
            </a:r>
            <a:r>
              <a:rPr lang="en-GB" altLang="en-US" sz="1800" dirty="0" smtClean="0"/>
              <a:t>2014 </a:t>
            </a:r>
            <a:r>
              <a:rPr lang="en-GB" altLang="en-US" sz="1800" dirty="0"/>
              <a:t>vs. </a:t>
            </a:r>
            <a:r>
              <a:rPr lang="en-GB" altLang="en-US" sz="1800" dirty="0" smtClean="0"/>
              <a:t>2013</a:t>
            </a:r>
            <a:endParaRPr lang="en-GB" altLang="en-US" sz="1800" dirty="0"/>
          </a:p>
          <a:p>
            <a:pPr>
              <a:spcBef>
                <a:spcPct val="50000"/>
              </a:spcBef>
              <a:spcAft>
                <a:spcPct val="0"/>
              </a:spcAft>
              <a:buClrTx/>
              <a:buSzTx/>
            </a:pPr>
            <a:r>
              <a:rPr lang="en-GB" altLang="en-US" sz="1800" dirty="0" smtClean="0"/>
              <a:t>-4,7% </a:t>
            </a:r>
            <a:r>
              <a:rPr lang="en-GB" altLang="en-US" sz="1800" dirty="0"/>
              <a:t>actual </a:t>
            </a:r>
            <a:r>
              <a:rPr lang="en-GB" altLang="en-US" sz="1800" dirty="0" smtClean="0"/>
              <a:t>2014 </a:t>
            </a:r>
            <a:r>
              <a:rPr lang="en-GB" altLang="en-US" sz="1800" dirty="0"/>
              <a:t>vs. PP</a:t>
            </a:r>
          </a:p>
          <a:p>
            <a:pPr>
              <a:spcBef>
                <a:spcPct val="50000"/>
              </a:spcBef>
              <a:spcAft>
                <a:spcPct val="0"/>
              </a:spcAft>
              <a:buClrTx/>
              <a:buSzTx/>
            </a:pPr>
            <a:r>
              <a:rPr lang="en-GB" altLang="en-US" sz="1800" dirty="0"/>
              <a:t>5</a:t>
            </a:r>
            <a:r>
              <a:rPr lang="en-GB" altLang="en-US" sz="1800" dirty="0" smtClean="0"/>
              <a:t> </a:t>
            </a:r>
            <a:r>
              <a:rPr lang="en-GB" altLang="en-US" sz="1800" dirty="0"/>
              <a:t>States below -10%</a:t>
            </a:r>
          </a:p>
          <a:p>
            <a:pPr>
              <a:spcBef>
                <a:spcPct val="50000"/>
              </a:spcBef>
              <a:spcAft>
                <a:spcPct val="0"/>
              </a:spcAft>
              <a:buClrTx/>
              <a:buSzTx/>
            </a:pPr>
            <a:r>
              <a:rPr lang="en-GB" altLang="en-US" sz="1800" dirty="0"/>
              <a:t>3</a:t>
            </a:r>
            <a:r>
              <a:rPr lang="en-GB" altLang="en-US" sz="1800" dirty="0" smtClean="0"/>
              <a:t> </a:t>
            </a:r>
            <a:r>
              <a:rPr lang="en-GB" altLang="en-US" sz="1800" dirty="0"/>
              <a:t>States above +10%</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4" y="1259955"/>
            <a:ext cx="52197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807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262063" y="457201"/>
            <a:ext cx="7377112" cy="552450"/>
          </a:xfrm>
        </p:spPr>
        <p:txBody>
          <a:bodyPr/>
          <a:lstStyle/>
          <a:p>
            <a:r>
              <a:rPr lang="en-US" altLang="en-US" sz="2800" dirty="0" smtClean="0"/>
              <a:t>Conclusions</a:t>
            </a:r>
            <a:endParaRPr lang="en-GB" altLang="en-US" sz="2800" dirty="0" smtClean="0"/>
          </a:p>
        </p:txBody>
      </p:sp>
      <p:sp>
        <p:nvSpPr>
          <p:cNvPr id="210947" name="Rectangle 3"/>
          <p:cNvSpPr>
            <a:spLocks noChangeArrowheads="1"/>
          </p:cNvSpPr>
          <p:nvPr/>
        </p:nvSpPr>
        <p:spPr bwMode="auto">
          <a:xfrm>
            <a:off x="589030" y="1136115"/>
            <a:ext cx="8140901"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spcBef>
                <a:spcPts val="0"/>
              </a:spcBef>
              <a:spcAft>
                <a:spcPts val="600"/>
              </a:spcAft>
              <a:buFont typeface="Arial" panose="020B0604020202020204" pitchFamily="34" charset="0"/>
              <a:buChar char="•"/>
            </a:pPr>
            <a:r>
              <a:rPr lang="en-US" sz="2000" dirty="0" smtClean="0">
                <a:effectLst/>
                <a:latin typeface="Calibri" pitchFamily="34" charset="0"/>
                <a:ea typeface="宋体" charset="-122"/>
              </a:rPr>
              <a:t>Significant progress in European ANS performance</a:t>
            </a:r>
          </a:p>
          <a:p>
            <a:pPr marL="800100" lvl="1" indent="-342900">
              <a:spcBef>
                <a:spcPts val="0"/>
              </a:spcBef>
              <a:spcAft>
                <a:spcPts val="600"/>
              </a:spcAft>
              <a:buFont typeface="Arial" panose="020B0604020202020204" pitchFamily="34" charset="0"/>
              <a:buChar char="•"/>
            </a:pPr>
            <a:r>
              <a:rPr lang="en-US" sz="2000" b="0" dirty="0" smtClean="0">
                <a:latin typeface="Calibri" pitchFamily="34" charset="0"/>
                <a:ea typeface="宋体" charset="-122"/>
              </a:rPr>
              <a:t>Best ever ATFM delays achieved in 2013</a:t>
            </a:r>
          </a:p>
          <a:p>
            <a:pPr marL="800100" lvl="1" indent="-342900">
              <a:spcBef>
                <a:spcPts val="0"/>
              </a:spcBef>
              <a:spcAft>
                <a:spcPts val="600"/>
              </a:spcAft>
              <a:buFont typeface="Arial" panose="020B0604020202020204" pitchFamily="34" charset="0"/>
              <a:buChar char="•"/>
            </a:pPr>
            <a:r>
              <a:rPr lang="en-US" sz="2000" b="0" dirty="0" smtClean="0">
                <a:effectLst/>
                <a:latin typeface="Calibri" pitchFamily="34" charset="0"/>
                <a:ea typeface="宋体" charset="-122"/>
              </a:rPr>
              <a:t>Flight-efficiency target leads to carbon-neutrality of aviation for ANS</a:t>
            </a:r>
          </a:p>
          <a:p>
            <a:pPr marL="800100" lvl="1" indent="-342900">
              <a:spcBef>
                <a:spcPts val="0"/>
              </a:spcBef>
              <a:spcAft>
                <a:spcPts val="600"/>
              </a:spcAft>
              <a:buFont typeface="Arial" panose="020B0604020202020204" pitchFamily="34" charset="0"/>
              <a:buChar char="•"/>
            </a:pPr>
            <a:r>
              <a:rPr lang="en-US" sz="2000" b="0" dirty="0" smtClean="0">
                <a:latin typeface="Calibri" pitchFamily="34" charset="0"/>
                <a:ea typeface="宋体" charset="-122"/>
              </a:rPr>
              <a:t>Unit costs going down significantly</a:t>
            </a:r>
          </a:p>
          <a:p>
            <a:pPr marL="342900" indent="-342900">
              <a:spcBef>
                <a:spcPts val="0"/>
              </a:spcBef>
              <a:spcAft>
                <a:spcPts val="600"/>
              </a:spcAft>
              <a:buFont typeface="Arial" panose="020B0604020202020204" pitchFamily="34" charset="0"/>
              <a:buChar char="•"/>
            </a:pPr>
            <a:r>
              <a:rPr lang="en-US" sz="2000" dirty="0" smtClean="0">
                <a:effectLst/>
                <a:latin typeface="Calibri" pitchFamily="34" charset="0"/>
                <a:ea typeface="宋体" charset="-122"/>
              </a:rPr>
              <a:t>But margins exist for significant further improvements</a:t>
            </a:r>
          </a:p>
          <a:p>
            <a:pPr marL="800100" lvl="1" indent="-342900">
              <a:spcBef>
                <a:spcPts val="0"/>
              </a:spcBef>
              <a:spcAft>
                <a:spcPts val="600"/>
              </a:spcAft>
              <a:buFont typeface="Arial" panose="020B0604020202020204" pitchFamily="34" charset="0"/>
              <a:buChar char="•"/>
            </a:pPr>
            <a:r>
              <a:rPr lang="en-US" sz="2000" b="0" dirty="0" smtClean="0">
                <a:latin typeface="Calibri" pitchFamily="34" charset="0"/>
                <a:ea typeface="宋体" charset="-122"/>
              </a:rPr>
              <a:t>European unit costs still nearly 50% above US’s</a:t>
            </a:r>
          </a:p>
          <a:p>
            <a:pPr marL="800100" lvl="1" indent="-342900">
              <a:spcBef>
                <a:spcPts val="0"/>
              </a:spcBef>
              <a:spcAft>
                <a:spcPts val="600"/>
              </a:spcAft>
              <a:buFont typeface="Arial" panose="020B0604020202020204" pitchFamily="34" charset="0"/>
              <a:buChar char="•"/>
            </a:pPr>
            <a:r>
              <a:rPr lang="en-US" sz="2000" b="0" dirty="0" smtClean="0">
                <a:latin typeface="Calibri" pitchFamily="34" charset="0"/>
                <a:ea typeface="宋体" charset="-122"/>
              </a:rPr>
              <a:t>SES targets for RP1-RP2 bring very significant further improvements</a:t>
            </a:r>
          </a:p>
          <a:p>
            <a:pPr marL="800100" lvl="1" indent="-342900">
              <a:spcBef>
                <a:spcPts val="0"/>
              </a:spcBef>
              <a:spcAft>
                <a:spcPts val="600"/>
              </a:spcAft>
              <a:buFont typeface="Arial" panose="020B0604020202020204" pitchFamily="34" charset="0"/>
              <a:buChar char="•"/>
            </a:pPr>
            <a:r>
              <a:rPr lang="en-GB" altLang="en-US" sz="2000" b="0" dirty="0">
                <a:latin typeface="Calibri" pitchFamily="34" charset="0"/>
                <a:ea typeface="宋体" charset="-122"/>
              </a:rPr>
              <a:t>Balance between KPAs is </a:t>
            </a:r>
            <a:r>
              <a:rPr lang="en-GB" altLang="en-US" sz="2000" b="0" dirty="0" smtClean="0">
                <a:latin typeface="Calibri" pitchFamily="34" charset="0"/>
                <a:ea typeface="宋体" charset="-122"/>
              </a:rPr>
              <a:t>essential</a:t>
            </a:r>
          </a:p>
          <a:p>
            <a:pPr marL="342900" indent="-342900">
              <a:spcBef>
                <a:spcPts val="0"/>
              </a:spcBef>
              <a:spcAft>
                <a:spcPts val="600"/>
              </a:spcAft>
              <a:buFont typeface="Arial" panose="020B0604020202020204" pitchFamily="34" charset="0"/>
              <a:buChar char="•"/>
            </a:pPr>
            <a:r>
              <a:rPr lang="en-GB" altLang="en-US" sz="2000" dirty="0" smtClean="0">
                <a:latin typeface="Calibri" pitchFamily="34" charset="0"/>
                <a:ea typeface="宋体" charset="-122"/>
              </a:rPr>
              <a:t>Human factor </a:t>
            </a:r>
          </a:p>
          <a:p>
            <a:pPr marL="800100" lvl="1" indent="-342900">
              <a:spcBef>
                <a:spcPts val="0"/>
              </a:spcBef>
              <a:spcAft>
                <a:spcPts val="600"/>
              </a:spcAft>
              <a:buFont typeface="Arial" panose="020B0604020202020204" pitchFamily="34" charset="0"/>
              <a:buChar char="•"/>
            </a:pPr>
            <a:r>
              <a:rPr lang="en-GB" altLang="en-US" sz="2000" b="0" dirty="0" smtClean="0">
                <a:latin typeface="Calibri" pitchFamily="34" charset="0"/>
                <a:ea typeface="宋体" charset="-122"/>
              </a:rPr>
              <a:t>Staff is the main asset to drive the change</a:t>
            </a:r>
          </a:p>
          <a:p>
            <a:pPr marL="800100" lvl="1" indent="-342900">
              <a:spcBef>
                <a:spcPts val="0"/>
              </a:spcBef>
              <a:spcAft>
                <a:spcPts val="600"/>
              </a:spcAft>
              <a:buFont typeface="Arial" panose="020B0604020202020204" pitchFamily="34" charset="0"/>
              <a:buChar char="•"/>
            </a:pPr>
            <a:r>
              <a:rPr lang="en-GB" altLang="en-US" sz="2000" b="0" dirty="0" smtClean="0">
                <a:latin typeface="Calibri" pitchFamily="34" charset="0"/>
                <a:ea typeface="宋体" charset="-122"/>
              </a:rPr>
              <a:t>Win-win opportunity</a:t>
            </a:r>
          </a:p>
          <a:p>
            <a:pPr marL="800100" lvl="1" indent="-342900">
              <a:spcBef>
                <a:spcPts val="0"/>
              </a:spcBef>
              <a:spcAft>
                <a:spcPts val="600"/>
              </a:spcAft>
              <a:buFont typeface="Arial" panose="020B0604020202020204" pitchFamily="34" charset="0"/>
              <a:buChar char="•"/>
            </a:pPr>
            <a:r>
              <a:rPr lang="en-GB" altLang="en-US" sz="2000" b="0" dirty="0" smtClean="0">
                <a:latin typeface="Calibri" pitchFamily="34" charset="0"/>
                <a:ea typeface="宋体" charset="-122"/>
              </a:rPr>
              <a:t>Change management is key to PS success</a:t>
            </a:r>
          </a:p>
          <a:p>
            <a:pPr>
              <a:spcBef>
                <a:spcPts val="0"/>
              </a:spcBef>
              <a:spcAft>
                <a:spcPts val="600"/>
              </a:spcAft>
            </a:pPr>
            <a:endParaRPr lang="en-GB" altLang="en-US" sz="2000" b="0" dirty="0" smtClean="0">
              <a:latin typeface="Calibri" pitchFamily="34" charset="0"/>
              <a:ea typeface="宋体" charset="-122"/>
            </a:endParaRPr>
          </a:p>
          <a:p>
            <a:pPr marL="800100" lvl="1" indent="-342900">
              <a:spcBef>
                <a:spcPts val="0"/>
              </a:spcBef>
              <a:spcAft>
                <a:spcPts val="600"/>
              </a:spcAft>
              <a:buFont typeface="Arial" panose="020B0604020202020204" pitchFamily="34" charset="0"/>
              <a:buChar char="•"/>
            </a:pPr>
            <a:endParaRPr lang="en-US" sz="2000" b="0" dirty="0" smtClean="0">
              <a:latin typeface="Calibri" pitchFamily="34" charset="0"/>
              <a:ea typeface="宋体" charset="-122"/>
            </a:endParaRPr>
          </a:p>
          <a:p>
            <a:pPr lvl="1">
              <a:spcBef>
                <a:spcPts val="0"/>
              </a:spcBef>
              <a:spcAft>
                <a:spcPts val="600"/>
              </a:spcAft>
            </a:pPr>
            <a:endParaRPr lang="en-US" sz="2000" b="0" dirty="0" smtClean="0">
              <a:latin typeface="Calibri" pitchFamily="34" charset="0"/>
              <a:ea typeface="宋体" charset="-122"/>
            </a:endParaRPr>
          </a:p>
          <a:p>
            <a:pPr lvl="1">
              <a:spcBef>
                <a:spcPts val="0"/>
              </a:spcBef>
              <a:spcAft>
                <a:spcPts val="600"/>
              </a:spcAft>
            </a:pPr>
            <a:endParaRPr lang="en-US" sz="2000" dirty="0" smtClean="0">
              <a:latin typeface="Calibri" pitchFamily="34" charset="0"/>
              <a:ea typeface="宋体" charset="-122"/>
            </a:endParaRPr>
          </a:p>
          <a:p>
            <a:pPr marL="800100" lvl="1" indent="-342900">
              <a:spcBef>
                <a:spcPts val="0"/>
              </a:spcBef>
              <a:spcAft>
                <a:spcPts val="600"/>
              </a:spcAft>
              <a:buFont typeface="Arial" panose="020B0604020202020204" pitchFamily="34" charset="0"/>
              <a:buChar char="•"/>
            </a:pPr>
            <a:endParaRPr lang="en-US" sz="2000" dirty="0" smtClean="0">
              <a:latin typeface="Calibri" pitchFamily="34" charset="0"/>
              <a:ea typeface="宋体" charset="-122"/>
            </a:endParaRPr>
          </a:p>
        </p:txBody>
      </p:sp>
    </p:spTree>
    <p:extLst>
      <p:ext uri="{BB962C8B-B14F-4D97-AF65-F5344CB8AC3E}">
        <p14:creationId xmlns:p14="http://schemas.microsoft.com/office/powerpoint/2010/main" val="3678250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09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09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9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4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4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094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09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The</a:t>
            </a:r>
            <a:r>
              <a:rPr lang="es-ES" dirty="0" smtClean="0"/>
              <a:t> Performance </a:t>
            </a:r>
            <a:r>
              <a:rPr lang="es-ES" dirty="0" err="1" smtClean="0"/>
              <a:t>Scheme</a:t>
            </a:r>
            <a:r>
              <a:rPr lang="es-ES" dirty="0" smtClean="0"/>
              <a:t>  (PS)</a:t>
            </a:r>
            <a:endParaRPr lang="en-GB" dirty="0"/>
          </a:p>
        </p:txBody>
      </p:sp>
      <p:sp>
        <p:nvSpPr>
          <p:cNvPr id="3" name="2 Marcador de contenido"/>
          <p:cNvSpPr>
            <a:spLocks noGrp="1"/>
          </p:cNvSpPr>
          <p:nvPr>
            <p:ph idx="1"/>
          </p:nvPr>
        </p:nvSpPr>
        <p:spPr/>
        <p:txBody>
          <a:bodyPr/>
          <a:lstStyle/>
          <a:p>
            <a:r>
              <a:rPr lang="en-GB" sz="2400" dirty="0" smtClean="0"/>
              <a:t>One of the key pillars of the SES by setting EU-Wide and Local targets, performance monitoring and corrective actions .</a:t>
            </a:r>
          </a:p>
          <a:p>
            <a:r>
              <a:rPr lang="en-GB" sz="2400" dirty="0" smtClean="0"/>
              <a:t>The PS is organised around fixed Reference Periods (RP). RP1 runs 2012-2014, RP2 runs 2015-2019.</a:t>
            </a:r>
          </a:p>
          <a:p>
            <a:r>
              <a:rPr lang="en-GB" sz="2400" dirty="0" smtClean="0"/>
              <a:t>Targets set are legally binding for EU Member States.</a:t>
            </a:r>
          </a:p>
          <a:p>
            <a:r>
              <a:rPr lang="en-GB" sz="2400" dirty="0" smtClean="0"/>
              <a:t>The Performance Regulation principles:</a:t>
            </a:r>
          </a:p>
          <a:p>
            <a:pPr lvl="1"/>
            <a:r>
              <a:rPr lang="en-GB" sz="2400" dirty="0" smtClean="0"/>
              <a:t>4 Key Performance Areas (KPAs): Safety, Capacity, Environment, Cost Efficiency.</a:t>
            </a:r>
          </a:p>
          <a:p>
            <a:pPr lvl="1"/>
            <a:r>
              <a:rPr lang="en-GB" sz="2400" dirty="0" smtClean="0"/>
              <a:t>Incentives/cost efficiency linked with Charging Sch.</a:t>
            </a:r>
          </a:p>
          <a:p>
            <a:pPr lvl="1"/>
            <a:r>
              <a:rPr lang="en-GB" sz="2400" dirty="0" smtClean="0"/>
              <a:t>Staff representation consultation . </a:t>
            </a:r>
          </a:p>
          <a:p>
            <a:pPr lvl="1"/>
            <a:endParaRPr lang="en-GB" sz="2400" dirty="0" smtClean="0"/>
          </a:p>
          <a:p>
            <a:endParaRPr lang="en-GB" dirty="0"/>
          </a:p>
        </p:txBody>
      </p:sp>
    </p:spTree>
    <p:extLst>
      <p:ext uri="{BB962C8B-B14F-4D97-AF65-F5344CB8AC3E}">
        <p14:creationId xmlns:p14="http://schemas.microsoft.com/office/powerpoint/2010/main" val="173202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The Performance Review Body (PRB)</a:t>
            </a:r>
            <a:endParaRPr lang="en-GB" dirty="0"/>
          </a:p>
        </p:txBody>
      </p:sp>
      <p:sp>
        <p:nvSpPr>
          <p:cNvPr id="3" name="2 Marcador de contenido"/>
          <p:cNvSpPr>
            <a:spLocks noGrp="1"/>
          </p:cNvSpPr>
          <p:nvPr>
            <p:ph idx="1"/>
          </p:nvPr>
        </p:nvSpPr>
        <p:spPr/>
        <p:txBody>
          <a:bodyPr/>
          <a:lstStyle/>
          <a:p>
            <a:r>
              <a:rPr lang="en-GB" dirty="0" smtClean="0"/>
              <a:t>The PRB Reports to the EC in accordance with provisions of 390/2013 (the Performance Regulation).</a:t>
            </a:r>
          </a:p>
          <a:p>
            <a:r>
              <a:rPr lang="en-GB" dirty="0" smtClean="0"/>
              <a:t>The purpose of the PRB is to assist the EC in PS implementation and NSAs on request.</a:t>
            </a:r>
          </a:p>
          <a:p>
            <a:r>
              <a:rPr lang="en-GB" dirty="0" smtClean="0"/>
              <a:t>Competence, impartiality and independency.</a:t>
            </a:r>
          </a:p>
          <a:p>
            <a:r>
              <a:rPr lang="en-GB" dirty="0" smtClean="0"/>
              <a:t>Main key tasks are:</a:t>
            </a:r>
          </a:p>
          <a:p>
            <a:pPr lvl="1"/>
            <a:r>
              <a:rPr lang="en-GB" sz="1800" dirty="0" smtClean="0"/>
              <a:t>Advise EC in setting EU-wide performance targets.</a:t>
            </a:r>
          </a:p>
          <a:p>
            <a:pPr lvl="1"/>
            <a:r>
              <a:rPr lang="en-GB" sz="1800" dirty="0" smtClean="0"/>
              <a:t>Asses National/FAB Performance Plans (and the NM).</a:t>
            </a:r>
          </a:p>
          <a:p>
            <a:pPr lvl="1"/>
            <a:r>
              <a:rPr lang="en-GB" sz="1800" dirty="0" smtClean="0"/>
              <a:t>Monitor the performance of the system in the 4 KPAs.</a:t>
            </a:r>
          </a:p>
          <a:p>
            <a:pPr lvl="1"/>
            <a:endParaRPr lang="en-GB" dirty="0" smtClean="0"/>
          </a:p>
          <a:p>
            <a:pPr lvl="1"/>
            <a:endParaRPr lang="en-GB" dirty="0" smtClean="0"/>
          </a:p>
        </p:txBody>
      </p:sp>
    </p:spTree>
    <p:extLst>
      <p:ext uri="{BB962C8B-B14F-4D97-AF65-F5344CB8AC3E}">
        <p14:creationId xmlns:p14="http://schemas.microsoft.com/office/powerpoint/2010/main" val="2845252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flipV="1">
            <a:off x="4738223" y="1110915"/>
            <a:ext cx="0" cy="52308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125" name="Rectangle 13"/>
          <p:cNvSpPr>
            <a:spLocks noGrp="1" noChangeArrowheads="1"/>
          </p:cNvSpPr>
          <p:nvPr>
            <p:ph type="title"/>
          </p:nvPr>
        </p:nvSpPr>
        <p:spPr>
          <a:xfrm>
            <a:off x="1282310" y="544178"/>
            <a:ext cx="7377112" cy="503866"/>
          </a:xfrm>
        </p:spPr>
        <p:txBody>
          <a:bodyPr/>
          <a:lstStyle/>
          <a:p>
            <a:r>
              <a:rPr lang="en-GB" altLang="en-US" dirty="0"/>
              <a:t>ANS in aviation context</a:t>
            </a:r>
          </a:p>
        </p:txBody>
      </p:sp>
      <p:sp>
        <p:nvSpPr>
          <p:cNvPr id="218317" name="Text Box 205"/>
          <p:cNvSpPr txBox="1">
            <a:spLocks noChangeArrowheads="1"/>
          </p:cNvSpPr>
          <p:nvPr/>
        </p:nvSpPr>
        <p:spPr bwMode="auto">
          <a:xfrm>
            <a:off x="5861301" y="5910403"/>
            <a:ext cx="22156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100" b="0" dirty="0"/>
              <a:t>Orders of magnitude </a:t>
            </a:r>
            <a:r>
              <a:rPr lang="en-GB" altLang="en-US" sz="1100" b="0" dirty="0" smtClean="0"/>
              <a:t>of turnover </a:t>
            </a:r>
            <a:endParaRPr lang="en-GB" altLang="en-US" sz="1100" b="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26" y="1266005"/>
            <a:ext cx="4281259" cy="1954866"/>
          </a:xfrm>
          <a:prstGeom prst="rect">
            <a:avLst/>
          </a:prstGeom>
          <a:noFill/>
          <a:ln>
            <a:noFill/>
          </a:ln>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21548" y="3909792"/>
            <a:ext cx="3382238" cy="2360551"/>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353956979"/>
              </p:ext>
            </p:extLst>
          </p:nvPr>
        </p:nvGraphicFramePr>
        <p:xfrm>
          <a:off x="4017360" y="3275788"/>
          <a:ext cx="1640492" cy="741680"/>
        </p:xfrm>
        <a:graphic>
          <a:graphicData uri="http://schemas.openxmlformats.org/drawingml/2006/table">
            <a:tbl>
              <a:tblPr firstRow="1" bandRow="1">
                <a:tableStyleId>{5C22544A-7EE6-4342-B048-85BDC9FD1C3A}</a:tableStyleId>
              </a:tblPr>
              <a:tblGrid>
                <a:gridCol w="732314"/>
                <a:gridCol w="908178"/>
              </a:tblGrid>
              <a:tr h="370840">
                <a:tc>
                  <a:txBody>
                    <a:bodyPr/>
                    <a:lstStyle/>
                    <a:p>
                      <a:pPr algn="ctr"/>
                      <a:r>
                        <a:rPr lang="en-GB" b="0" dirty="0" smtClean="0">
                          <a:solidFill>
                            <a:schemeClr val="tx1"/>
                          </a:solidFill>
                        </a:rPr>
                        <a:t>6%</a:t>
                      </a:r>
                      <a:endParaRPr lang="en-GB" b="0" dirty="0">
                        <a:solidFill>
                          <a:schemeClr val="tx1"/>
                        </a:solidFill>
                      </a:endParaRPr>
                    </a:p>
                  </a:txBody>
                  <a:tcPr/>
                </a:tc>
                <a:tc>
                  <a:txBody>
                    <a:bodyPr/>
                    <a:lstStyle/>
                    <a:p>
                      <a:pPr algn="ctr"/>
                      <a:r>
                        <a:rPr lang="en-GB" b="0" dirty="0" smtClean="0">
                          <a:solidFill>
                            <a:schemeClr val="tx1"/>
                          </a:solidFill>
                        </a:rPr>
                        <a:t>6-12%</a:t>
                      </a:r>
                      <a:endParaRPr lang="en-GB" b="0" dirty="0">
                        <a:solidFill>
                          <a:schemeClr val="tx1"/>
                        </a:solidFill>
                      </a:endParaRPr>
                    </a:p>
                  </a:txBody>
                  <a:tcPr/>
                </a:tc>
              </a:tr>
              <a:tr h="370840">
                <a:tc>
                  <a:txBody>
                    <a:bodyPr/>
                    <a:lstStyle/>
                    <a:p>
                      <a:pPr algn="ctr"/>
                      <a:r>
                        <a:rPr lang="en-GB" dirty="0" smtClean="0"/>
                        <a:t>6</a:t>
                      </a:r>
                      <a:r>
                        <a:rPr lang="en-GB" smtClean="0"/>
                        <a:t>%</a:t>
                      </a:r>
                      <a:endParaRPr lang="en-GB" dirty="0"/>
                    </a:p>
                  </a:txBody>
                  <a:tcPr/>
                </a:tc>
                <a:tc>
                  <a:txBody>
                    <a:bodyPr/>
                    <a:lstStyle/>
                    <a:p>
                      <a:pPr algn="ctr"/>
                      <a:r>
                        <a:rPr lang="en-GB" dirty="0" smtClean="0"/>
                        <a:t>6%</a:t>
                      </a:r>
                      <a:endParaRPr lang="en-GB" dirty="0"/>
                    </a:p>
                  </a:txBody>
                  <a:tcPr/>
                </a:tc>
              </a:tr>
            </a:tbl>
          </a:graphicData>
        </a:graphic>
      </p:graphicFrame>
      <p:sp>
        <p:nvSpPr>
          <p:cNvPr id="4" name="Rectangle 3"/>
          <p:cNvSpPr/>
          <p:nvPr/>
        </p:nvSpPr>
        <p:spPr>
          <a:xfrm>
            <a:off x="3851984" y="4026494"/>
            <a:ext cx="1805302" cy="461665"/>
          </a:xfrm>
          <a:prstGeom prst="rect">
            <a:avLst/>
          </a:prstGeom>
          <a:solidFill>
            <a:schemeClr val="bg1"/>
          </a:solidFill>
        </p:spPr>
        <p:txBody>
          <a:bodyPr wrap="none">
            <a:spAutoFit/>
          </a:bodyPr>
          <a:lstStyle/>
          <a:p>
            <a:pPr algn="ctr"/>
            <a:r>
              <a:rPr lang="en-GB" altLang="en-US" sz="1200" dirty="0" smtClean="0">
                <a:solidFill>
                  <a:srgbClr val="000000"/>
                </a:solidFill>
              </a:rPr>
              <a:t>Orders of magnitude</a:t>
            </a:r>
          </a:p>
          <a:p>
            <a:r>
              <a:rPr lang="en-GB" altLang="en-US" sz="1200" dirty="0" smtClean="0">
                <a:solidFill>
                  <a:srgbClr val="000000"/>
                </a:solidFill>
              </a:rPr>
              <a:t>for </a:t>
            </a:r>
            <a:r>
              <a:rPr lang="en-GB" altLang="en-US" sz="1200" dirty="0">
                <a:solidFill>
                  <a:srgbClr val="000000"/>
                </a:solidFill>
              </a:rPr>
              <a:t>illustrative </a:t>
            </a:r>
            <a:r>
              <a:rPr lang="en-GB" altLang="en-US" sz="1200" dirty="0" smtClean="0">
                <a:solidFill>
                  <a:srgbClr val="000000"/>
                </a:solidFill>
              </a:rPr>
              <a:t>purposes</a:t>
            </a:r>
            <a:endParaRPr lang="en-GB" dirty="0"/>
          </a:p>
        </p:txBody>
      </p:sp>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0952" y="1110915"/>
            <a:ext cx="2998470" cy="2265045"/>
          </a:xfrm>
          <a:prstGeom prst="rect">
            <a:avLst/>
          </a:prstGeom>
          <a:noFill/>
          <a:ln>
            <a:noFill/>
          </a:ln>
        </p:spPr>
      </p:pic>
      <p:cxnSp>
        <p:nvCxnSpPr>
          <p:cNvPr id="6" name="Straight Connector 5"/>
          <p:cNvCxnSpPr/>
          <p:nvPr/>
        </p:nvCxnSpPr>
        <p:spPr bwMode="auto">
          <a:xfrm>
            <a:off x="91440" y="1110915"/>
            <a:ext cx="879934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91440" y="6341752"/>
            <a:ext cx="879934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8890782" y="1110915"/>
            <a:ext cx="0" cy="52308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91440" y="3647789"/>
            <a:ext cx="879934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82062" y="1110915"/>
            <a:ext cx="0" cy="52308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49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4607" y="4168449"/>
            <a:ext cx="2189061" cy="161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81447" y="3309235"/>
            <a:ext cx="800220" cy="338554"/>
          </a:xfrm>
          <a:prstGeom prst="rect">
            <a:avLst/>
          </a:prstGeom>
          <a:noFill/>
        </p:spPr>
        <p:txBody>
          <a:bodyPr wrap="none" rtlCol="0">
            <a:spAutoFit/>
          </a:bodyPr>
          <a:lstStyle/>
          <a:p>
            <a:pPr algn="ctr"/>
            <a:r>
              <a:rPr lang="en-GB" sz="1600" dirty="0" smtClean="0"/>
              <a:t>Safety</a:t>
            </a:r>
            <a:endParaRPr lang="en-GB" sz="1600" dirty="0"/>
          </a:p>
        </p:txBody>
      </p:sp>
      <p:sp>
        <p:nvSpPr>
          <p:cNvPr id="29" name="TextBox 28"/>
          <p:cNvSpPr txBox="1"/>
          <p:nvPr/>
        </p:nvSpPr>
        <p:spPr>
          <a:xfrm>
            <a:off x="6323769" y="3309235"/>
            <a:ext cx="1290738" cy="338554"/>
          </a:xfrm>
          <a:prstGeom prst="rect">
            <a:avLst/>
          </a:prstGeom>
          <a:noFill/>
        </p:spPr>
        <p:txBody>
          <a:bodyPr wrap="none" rtlCol="0">
            <a:spAutoFit/>
          </a:bodyPr>
          <a:lstStyle/>
          <a:p>
            <a:pPr algn="ctr"/>
            <a:r>
              <a:rPr lang="en-GB" sz="1600" dirty="0" smtClean="0"/>
              <a:t>Punctuality</a:t>
            </a:r>
            <a:endParaRPr lang="en-GB" sz="1600" dirty="0"/>
          </a:p>
        </p:txBody>
      </p:sp>
      <p:sp>
        <p:nvSpPr>
          <p:cNvPr id="30" name="TextBox 29"/>
          <p:cNvSpPr txBox="1"/>
          <p:nvPr/>
        </p:nvSpPr>
        <p:spPr>
          <a:xfrm>
            <a:off x="6431974" y="3648772"/>
            <a:ext cx="1074333" cy="338554"/>
          </a:xfrm>
          <a:prstGeom prst="rect">
            <a:avLst/>
          </a:prstGeom>
          <a:noFill/>
        </p:spPr>
        <p:txBody>
          <a:bodyPr wrap="none" rtlCol="0">
            <a:spAutoFit/>
          </a:bodyPr>
          <a:lstStyle/>
          <a:p>
            <a:pPr algn="ctr"/>
            <a:r>
              <a:rPr lang="en-GB" sz="1600" dirty="0" smtClean="0"/>
              <a:t>Financial</a:t>
            </a:r>
            <a:endParaRPr lang="en-GB" sz="1600" dirty="0"/>
          </a:p>
        </p:txBody>
      </p:sp>
      <p:sp>
        <p:nvSpPr>
          <p:cNvPr id="31" name="TextBox 30"/>
          <p:cNvSpPr txBox="1"/>
          <p:nvPr/>
        </p:nvSpPr>
        <p:spPr>
          <a:xfrm>
            <a:off x="1562451" y="3656789"/>
            <a:ext cx="1438215" cy="338554"/>
          </a:xfrm>
          <a:prstGeom prst="rect">
            <a:avLst/>
          </a:prstGeom>
          <a:noFill/>
        </p:spPr>
        <p:txBody>
          <a:bodyPr wrap="none" rtlCol="0">
            <a:spAutoFit/>
          </a:bodyPr>
          <a:lstStyle/>
          <a:p>
            <a:pPr algn="ctr"/>
            <a:r>
              <a:rPr lang="en-GB" sz="1600" dirty="0" smtClean="0"/>
              <a:t>Environment</a:t>
            </a:r>
            <a:endParaRPr lang="en-GB" sz="1600" dirty="0"/>
          </a:p>
        </p:txBody>
      </p:sp>
    </p:spTree>
    <p:extLst>
      <p:ext uri="{BB962C8B-B14F-4D97-AF65-F5344CB8AC3E}">
        <p14:creationId xmlns:p14="http://schemas.microsoft.com/office/powerpoint/2010/main" val="908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type="title" idx="4294967295"/>
          </p:nvPr>
        </p:nvSpPr>
        <p:spPr bwMode="auto">
          <a:xfrm>
            <a:off x="4768453" y="5777508"/>
            <a:ext cx="4375547" cy="491133"/>
          </a:xfrm>
          <a:prstGeom prst="rect">
            <a:avLst/>
          </a:prstGeom>
          <a:noFill/>
          <a:ln>
            <a:miter lim="800000"/>
            <a:headEnd/>
            <a:tailEnd/>
          </a:ln>
        </p:spPr>
        <p:txBody>
          <a:bodyPr>
            <a:prstTxWarp prst="textNoShape">
              <a:avLst/>
            </a:prstTxWarp>
          </a:bodyPr>
          <a:lstStyle/>
          <a:p>
            <a:pPr eaLnBrk="1" hangingPunct="1"/>
            <a:r>
              <a:rPr lang="en-US" sz="2500">
                <a:solidFill>
                  <a:srgbClr val="3F691E"/>
                </a:solidFill>
              </a:rPr>
              <a:t>Basic Adams Model of Risk</a:t>
            </a:r>
          </a:p>
        </p:txBody>
      </p:sp>
      <p:sp>
        <p:nvSpPr>
          <p:cNvPr id="167940" name="Rectangle 3"/>
          <p:cNvSpPr>
            <a:spLocks/>
          </p:cNvSpPr>
          <p:nvPr/>
        </p:nvSpPr>
        <p:spPr bwMode="auto">
          <a:xfrm>
            <a:off x="4955977" y="6275338"/>
            <a:ext cx="3821906" cy="321469"/>
          </a:xfrm>
          <a:prstGeom prst="rect">
            <a:avLst/>
          </a:prstGeom>
          <a:noFill/>
          <a:ln w="12700">
            <a:noFill/>
            <a:miter lim="800000"/>
            <a:headEnd/>
            <a:tailEnd/>
          </a:ln>
        </p:spPr>
        <p:txBody>
          <a:bodyPr lIns="0" tIns="0" rIns="0" bIns="0" anchor="ctr">
            <a:prstTxWarp prst="textNoShape">
              <a:avLst/>
            </a:prstTxWarp>
          </a:bodyPr>
          <a:lstStyle/>
          <a:p>
            <a:pPr algn="l"/>
            <a:r>
              <a:rPr lang="en-US" sz="800">
                <a:ea typeface="Gill Sans" charset="0"/>
                <a:cs typeface="Gill Sans" charset="0"/>
              </a:rPr>
              <a:t>For further reading the reference text is: Risk John Adams UCL London 1995 ISBN 1-85728-067-9 HB and 1-85728-068-7 PB</a:t>
            </a:r>
          </a:p>
        </p:txBody>
      </p:sp>
      <p:sp>
        <p:nvSpPr>
          <p:cNvPr id="7" name="TextBox 6"/>
          <p:cNvSpPr txBox="1"/>
          <p:nvPr/>
        </p:nvSpPr>
        <p:spPr>
          <a:xfrm>
            <a:off x="3446859" y="2518172"/>
            <a:ext cx="2946797" cy="803584"/>
          </a:xfrm>
          <a:prstGeom prst="rect">
            <a:avLst/>
          </a:prstGeom>
        </p:spPr>
        <p:style>
          <a:lnRef idx="1">
            <a:schemeClr val="accent2"/>
          </a:lnRef>
          <a:fillRef idx="2">
            <a:schemeClr val="accent2"/>
          </a:fillRef>
          <a:effectRef idx="1">
            <a:schemeClr val="accent2"/>
          </a:effectRef>
          <a:fontRef idx="minor">
            <a:schemeClr val="dk1"/>
          </a:fontRef>
        </p:style>
        <p:txBody>
          <a:bodyPr lIns="64291" tIns="32146" rIns="64291" bIns="32146">
            <a:spAutoFit/>
          </a:bodyPr>
          <a:lstStyle/>
          <a:p>
            <a:pPr>
              <a:defRPr/>
            </a:pPr>
            <a:r>
              <a:rPr lang="en-US" dirty="0"/>
              <a:t>Management</a:t>
            </a:r>
            <a:r>
              <a:rPr lang="en-US" dirty="0" smtClean="0"/>
              <a:t> Process</a:t>
            </a:r>
            <a:endParaRPr lang="en-US" dirty="0"/>
          </a:p>
        </p:txBody>
      </p:sp>
      <p:grpSp>
        <p:nvGrpSpPr>
          <p:cNvPr id="167942" name="Group 34"/>
          <p:cNvGrpSpPr>
            <a:grpSpLocks/>
          </p:cNvGrpSpPr>
          <p:nvPr/>
        </p:nvGrpSpPr>
        <p:grpSpPr bwMode="auto">
          <a:xfrm>
            <a:off x="1143000" y="482203"/>
            <a:ext cx="2571750" cy="2250281"/>
            <a:chOff x="1625600" y="685800"/>
            <a:chExt cx="3657600" cy="3200400"/>
          </a:xfrm>
        </p:grpSpPr>
        <p:sp>
          <p:nvSpPr>
            <p:cNvPr id="21" name="Cloud Callout 20"/>
            <p:cNvSpPr/>
            <p:nvPr/>
          </p:nvSpPr>
          <p:spPr bwMode="auto">
            <a:xfrm>
              <a:off x="1625600" y="685800"/>
              <a:ext cx="3657600" cy="3200400"/>
            </a:xfrm>
            <a:prstGeom prst="cloudCallout">
              <a:avLst>
                <a:gd name="adj1" fmla="val 39050"/>
                <a:gd name="adj2" fmla="val 39209"/>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prstTxWarp prst="textNoShape">
                <a:avLst/>
              </a:prstTxWarp>
            </a:bodyPr>
            <a:lstStyle/>
            <a:p>
              <a:pPr>
                <a:defRPr/>
              </a:pPr>
              <a:endParaRPr lang="en-US">
                <a:solidFill>
                  <a:srgbClr val="000000"/>
                </a:solidFill>
              </a:endParaRPr>
            </a:p>
          </p:txBody>
        </p:sp>
        <p:sp>
          <p:nvSpPr>
            <p:cNvPr id="167969" name="TextBox 8"/>
            <p:cNvSpPr txBox="1">
              <a:spLocks noChangeArrowheads="1"/>
            </p:cNvSpPr>
            <p:nvPr/>
          </p:nvSpPr>
          <p:spPr bwMode="auto">
            <a:xfrm rot="1547285">
              <a:off x="2300170" y="1863832"/>
              <a:ext cx="2740106" cy="612817"/>
            </a:xfrm>
            <a:prstGeom prst="rect">
              <a:avLst/>
            </a:prstGeom>
            <a:noFill/>
            <a:ln w="9525">
              <a:noFill/>
              <a:miter lim="800000"/>
              <a:headEnd/>
              <a:tailEnd/>
            </a:ln>
          </p:spPr>
          <p:txBody>
            <a:bodyPr wrap="square">
              <a:prstTxWarp prst="textNoShape">
                <a:avLst/>
              </a:prstTxWarp>
              <a:spAutoFit/>
            </a:bodyPr>
            <a:lstStyle/>
            <a:p>
              <a:r>
                <a:rPr lang="en-US" sz="2200" dirty="0"/>
                <a:t>Opportunity</a:t>
              </a:r>
            </a:p>
          </p:txBody>
        </p:sp>
      </p:grpSp>
      <p:sp>
        <p:nvSpPr>
          <p:cNvPr id="20" name="TextBox 19"/>
          <p:cNvSpPr txBox="1"/>
          <p:nvPr/>
        </p:nvSpPr>
        <p:spPr>
          <a:xfrm>
            <a:off x="3446859" y="2518172"/>
            <a:ext cx="2946797" cy="1016869"/>
          </a:xfrm>
          <a:prstGeom prst="rect">
            <a:avLst/>
          </a:prstGeom>
        </p:spPr>
        <p:style>
          <a:lnRef idx="1">
            <a:schemeClr val="accent2"/>
          </a:lnRef>
          <a:fillRef idx="2">
            <a:schemeClr val="accent2"/>
          </a:fillRef>
          <a:effectRef idx="1">
            <a:schemeClr val="accent2"/>
          </a:effectRef>
          <a:fontRef idx="minor">
            <a:schemeClr val="dk1"/>
          </a:fontRef>
        </p:style>
        <p:txBody>
          <a:bodyPr lIns="64291" tIns="32146" rIns="64291" bIns="32146">
            <a:spAutoFit/>
          </a:bodyPr>
          <a:lstStyle/>
          <a:p>
            <a:pPr>
              <a:defRPr/>
            </a:pPr>
            <a:r>
              <a:rPr lang="en-US" sz="3100" dirty="0"/>
              <a:t>Balancing Decisions</a:t>
            </a:r>
          </a:p>
        </p:txBody>
      </p:sp>
      <p:grpSp>
        <p:nvGrpSpPr>
          <p:cNvPr id="167944" name="Group 32"/>
          <p:cNvGrpSpPr>
            <a:grpSpLocks/>
          </p:cNvGrpSpPr>
          <p:nvPr/>
        </p:nvGrpSpPr>
        <p:grpSpPr bwMode="auto">
          <a:xfrm>
            <a:off x="5161359" y="696516"/>
            <a:ext cx="3768328" cy="2089547"/>
            <a:chOff x="7340600" y="990600"/>
            <a:chExt cx="5359400" cy="2971800"/>
          </a:xfrm>
        </p:grpSpPr>
        <p:sp>
          <p:nvSpPr>
            <p:cNvPr id="24" name="Curved Down Ribbon 23"/>
            <p:cNvSpPr/>
            <p:nvPr/>
          </p:nvSpPr>
          <p:spPr bwMode="auto">
            <a:xfrm>
              <a:off x="7340600" y="990600"/>
              <a:ext cx="5359400" cy="2133600"/>
            </a:xfrm>
            <a:prstGeom prst="ellipseRibbon">
              <a:avLst/>
            </a:prstGeom>
            <a:gradFill flip="none" rotWithShape="1">
              <a:gsLst>
                <a:gs pos="17000">
                  <a:srgbClr val="2425FF"/>
                </a:gs>
                <a:gs pos="100000">
                  <a:srgbClr val="FFFFFF"/>
                </a:gs>
              </a:gsLst>
              <a:lin ang="19800000" scaled="0"/>
              <a:tileRect/>
            </a:gradFill>
            <a:ln>
              <a:headEnd type="none" w="med" len="med"/>
              <a:tailEnd type="none" w="med" len="med"/>
            </a:ln>
            <a:effectLst>
              <a:glow rad="101600">
                <a:srgbClr val="008000">
                  <a:alpha val="75000"/>
                </a:srgb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prstTxWarp prst="textNoShape">
                <a:avLst/>
              </a:prstTxWarp>
            </a:bodyPr>
            <a:lstStyle/>
            <a:p>
              <a:pPr>
                <a:defRPr/>
              </a:pPr>
              <a:endParaRPr lang="en-US">
                <a:solidFill>
                  <a:srgbClr val="000000"/>
                </a:solidFill>
              </a:endParaRPr>
            </a:p>
          </p:txBody>
        </p:sp>
        <p:sp>
          <p:nvSpPr>
            <p:cNvPr id="167962" name="TextBox 12"/>
            <p:cNvSpPr txBox="1">
              <a:spLocks noChangeArrowheads="1"/>
            </p:cNvSpPr>
            <p:nvPr/>
          </p:nvSpPr>
          <p:spPr bwMode="auto">
            <a:xfrm>
              <a:off x="8712200" y="1981200"/>
              <a:ext cx="2703195" cy="612817"/>
            </a:xfrm>
            <a:prstGeom prst="rect">
              <a:avLst/>
            </a:prstGeom>
            <a:noFill/>
            <a:ln w="9525">
              <a:noFill/>
              <a:miter lim="800000"/>
              <a:headEnd/>
              <a:tailEnd/>
            </a:ln>
          </p:spPr>
          <p:txBody>
            <a:bodyPr>
              <a:prstTxWarp prst="textNoShape">
                <a:avLst/>
              </a:prstTxWarp>
              <a:spAutoFit/>
            </a:bodyPr>
            <a:lstStyle/>
            <a:p>
              <a:r>
                <a:rPr lang="en-US" sz="2200"/>
                <a:t>Reward</a:t>
              </a:r>
            </a:p>
          </p:txBody>
        </p:sp>
        <p:sp>
          <p:nvSpPr>
            <p:cNvPr id="28" name="Bent-Up Arrow 27"/>
            <p:cNvSpPr/>
            <p:nvPr/>
          </p:nvSpPr>
          <p:spPr bwMode="auto">
            <a:xfrm>
              <a:off x="9093200" y="3124200"/>
              <a:ext cx="1219200" cy="838200"/>
            </a:xfrm>
            <a:prstGeom prst="bentUpArrow">
              <a:avLst>
                <a:gd name="adj1" fmla="val 25000"/>
                <a:gd name="adj2" fmla="val 29941"/>
                <a:gd name="adj3" fmla="val 34881"/>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prstTxWarp prst="textNoShape">
                <a:avLst/>
              </a:prstTxWarp>
            </a:bodyPr>
            <a:lstStyle/>
            <a:p>
              <a:pPr>
                <a:defRPr/>
              </a:pPr>
              <a:endParaRPr lang="en-US">
                <a:solidFill>
                  <a:srgbClr val="000000"/>
                </a:solidFill>
              </a:endParaRPr>
            </a:p>
          </p:txBody>
        </p:sp>
      </p:grpSp>
      <p:grpSp>
        <p:nvGrpSpPr>
          <p:cNvPr id="167945" name="Group 29"/>
          <p:cNvGrpSpPr>
            <a:grpSpLocks/>
          </p:cNvGrpSpPr>
          <p:nvPr/>
        </p:nvGrpSpPr>
        <p:grpSpPr bwMode="auto">
          <a:xfrm>
            <a:off x="5589984" y="3161110"/>
            <a:ext cx="3321844" cy="2732484"/>
            <a:chOff x="7950200" y="4495800"/>
            <a:chExt cx="4724400" cy="3886200"/>
          </a:xfrm>
        </p:grpSpPr>
        <p:grpSp>
          <p:nvGrpSpPr>
            <p:cNvPr id="167951" name="Group 24"/>
            <p:cNvGrpSpPr>
              <a:grpSpLocks/>
            </p:cNvGrpSpPr>
            <p:nvPr/>
          </p:nvGrpSpPr>
          <p:grpSpPr bwMode="auto">
            <a:xfrm>
              <a:off x="7950200" y="4953000"/>
              <a:ext cx="4724400" cy="3429000"/>
              <a:chOff x="7950200" y="4953000"/>
              <a:chExt cx="4724400" cy="3429000"/>
            </a:xfrm>
          </p:grpSpPr>
          <p:sp>
            <p:nvSpPr>
              <p:cNvPr id="22" name="Explosion 2 21"/>
              <p:cNvSpPr/>
              <p:nvPr/>
            </p:nvSpPr>
            <p:spPr bwMode="auto">
              <a:xfrm>
                <a:off x="7950200" y="4953000"/>
                <a:ext cx="4724400" cy="3429000"/>
              </a:xfrm>
              <a:prstGeom prst="irregularSeal2">
                <a:avLst/>
              </a:prstGeom>
              <a:gradFill flip="none" rotWithShape="1">
                <a:gsLst>
                  <a:gs pos="0">
                    <a:srgbClr val="FF0000"/>
                  </a:gs>
                  <a:gs pos="100000">
                    <a:srgbClr val="FFFFFF"/>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prstTxWarp prst="textNoShape">
                  <a:avLst/>
                </a:prstTxWarp>
              </a:bodyPr>
              <a:lstStyle/>
              <a:p>
                <a:pPr>
                  <a:defRPr/>
                </a:pPr>
                <a:endParaRPr lang="en-US">
                  <a:solidFill>
                    <a:srgbClr val="000000"/>
                  </a:solidFill>
                </a:endParaRPr>
              </a:p>
            </p:txBody>
          </p:sp>
          <p:sp>
            <p:nvSpPr>
              <p:cNvPr id="167958" name="TextBox 18"/>
              <p:cNvSpPr txBox="1">
                <a:spLocks noChangeArrowheads="1"/>
              </p:cNvSpPr>
              <p:nvPr/>
            </p:nvSpPr>
            <p:spPr bwMode="auto">
              <a:xfrm>
                <a:off x="8940800" y="6019801"/>
                <a:ext cx="2514600" cy="1094316"/>
              </a:xfrm>
              <a:prstGeom prst="rect">
                <a:avLst/>
              </a:prstGeom>
              <a:noFill/>
              <a:ln w="9525">
                <a:noFill/>
                <a:miter lim="800000"/>
                <a:headEnd/>
                <a:tailEnd/>
              </a:ln>
            </p:spPr>
            <p:txBody>
              <a:bodyPr>
                <a:prstTxWarp prst="textNoShape">
                  <a:avLst/>
                </a:prstTxWarp>
                <a:spAutoFit/>
              </a:bodyPr>
              <a:lstStyle/>
              <a:p>
                <a:r>
                  <a:rPr lang="en-US" sz="2200"/>
                  <a:t>Unwanted Event’s</a:t>
                </a:r>
              </a:p>
            </p:txBody>
          </p:sp>
        </p:grpSp>
        <p:sp>
          <p:nvSpPr>
            <p:cNvPr id="29" name="Bent-Up Arrow 28"/>
            <p:cNvSpPr/>
            <p:nvPr/>
          </p:nvSpPr>
          <p:spPr bwMode="auto">
            <a:xfrm rot="10800000" flipH="1">
              <a:off x="9093200" y="4495800"/>
              <a:ext cx="1219200" cy="838200"/>
            </a:xfrm>
            <a:prstGeom prst="bentUpArrow">
              <a:avLst>
                <a:gd name="adj1" fmla="val 25000"/>
                <a:gd name="adj2" fmla="val 30284"/>
                <a:gd name="adj3"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prstTxWarp prst="textNoShape">
                <a:avLst/>
              </a:prstTxWarp>
            </a:bodyPr>
            <a:lstStyle/>
            <a:p>
              <a:pPr>
                <a:defRPr/>
              </a:pPr>
              <a:endParaRPr lang="en-US">
                <a:solidFill>
                  <a:srgbClr val="000000"/>
                </a:solidFill>
              </a:endParaRPr>
            </a:p>
          </p:txBody>
        </p:sp>
      </p:grpSp>
      <p:grpSp>
        <p:nvGrpSpPr>
          <p:cNvPr id="167946" name="Group 33"/>
          <p:cNvGrpSpPr>
            <a:grpSpLocks/>
          </p:cNvGrpSpPr>
          <p:nvPr/>
        </p:nvGrpSpPr>
        <p:grpSpPr bwMode="auto">
          <a:xfrm>
            <a:off x="1204392" y="3699123"/>
            <a:ext cx="2448967" cy="2519288"/>
            <a:chOff x="1712477" y="5260837"/>
            <a:chExt cx="3483845" cy="3583073"/>
          </a:xfrm>
        </p:grpSpPr>
        <p:sp>
          <p:nvSpPr>
            <p:cNvPr id="27" name="Lightning Bolt 26"/>
            <p:cNvSpPr/>
            <p:nvPr/>
          </p:nvSpPr>
          <p:spPr bwMode="auto">
            <a:xfrm rot="15704477">
              <a:off x="1662863" y="5310451"/>
              <a:ext cx="3583073" cy="3483845"/>
            </a:xfrm>
            <a:prstGeom prst="lightningBolt">
              <a:avLst/>
            </a:prstGeom>
            <a:solidFill>
              <a:srgbClr val="FD8127"/>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prstTxWarp prst="textNoShape">
                <a:avLst/>
              </a:prstTxWarp>
            </a:bodyPr>
            <a:lstStyle/>
            <a:p>
              <a:pPr>
                <a:defRPr/>
              </a:pPr>
              <a:endParaRPr lang="en-US">
                <a:solidFill>
                  <a:srgbClr val="000000"/>
                </a:solidFill>
              </a:endParaRPr>
            </a:p>
          </p:txBody>
        </p:sp>
        <p:sp>
          <p:nvSpPr>
            <p:cNvPr id="167950" name="TextBox 31"/>
            <p:cNvSpPr txBox="1">
              <a:spLocks noChangeArrowheads="1"/>
            </p:cNvSpPr>
            <p:nvPr/>
          </p:nvSpPr>
          <p:spPr bwMode="auto">
            <a:xfrm rot="19101370">
              <a:off x="1848461" y="6828286"/>
              <a:ext cx="2590799" cy="656606"/>
            </a:xfrm>
            <a:prstGeom prst="rect">
              <a:avLst/>
            </a:prstGeom>
            <a:noFill/>
            <a:ln w="9525">
              <a:noFill/>
              <a:miter lim="800000"/>
              <a:headEnd/>
              <a:tailEnd/>
            </a:ln>
          </p:spPr>
          <p:txBody>
            <a:bodyPr>
              <a:prstTxWarp prst="textNoShape">
                <a:avLst/>
              </a:prstTxWarp>
              <a:spAutoFit/>
            </a:bodyPr>
            <a:lstStyle/>
            <a:p>
              <a:r>
                <a:rPr lang="en-US"/>
                <a:t>Risks</a:t>
              </a:r>
            </a:p>
          </p:txBody>
        </p:sp>
      </p:grpSp>
    </p:spTree>
    <p:extLst>
      <p:ext uri="{BB962C8B-B14F-4D97-AF65-F5344CB8AC3E}">
        <p14:creationId xmlns:p14="http://schemas.microsoft.com/office/powerpoint/2010/main" val="3091179481"/>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fade">
                                      <p:cBhvr>
                                        <p:cTn id="7" dur="2000"/>
                                        <p:tgtEl>
                                          <p:spTgt spid="167942"/>
                                        </p:tgtEl>
                                      </p:cBhvr>
                                    </p:animEffect>
                                  </p:childTnLst>
                                </p:cTn>
                              </p:par>
                            </p:childTnLst>
                          </p:cTn>
                        </p:par>
                        <p:par>
                          <p:cTn id="8" fill="hold">
                            <p:stCondLst>
                              <p:cond delay="2000"/>
                            </p:stCondLst>
                            <p:childTnLst>
                              <p:par>
                                <p:cTn id="9" presetID="10" presetClass="entr" presetSubtype="0" fill="hold" grpId="0" nodeType="afterEffect">
                                  <p:stCondLst>
                                    <p:cond delay="1000"/>
                                  </p:stCondLst>
                                  <p:iterate type="lt">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5600"/>
                            </p:stCondLst>
                            <p:childTnLst>
                              <p:par>
                                <p:cTn id="13" presetID="10" presetClass="entr" presetSubtype="0" fill="hold" nodeType="afterEffect">
                                  <p:stCondLst>
                                    <p:cond delay="1000"/>
                                  </p:stCondLst>
                                  <p:childTnLst>
                                    <p:set>
                                      <p:cBhvr>
                                        <p:cTn id="14" dur="1" fill="hold">
                                          <p:stCondLst>
                                            <p:cond delay="0"/>
                                          </p:stCondLst>
                                        </p:cTn>
                                        <p:tgtEl>
                                          <p:spTgt spid="167944"/>
                                        </p:tgtEl>
                                        <p:attrNameLst>
                                          <p:attrName>style.visibility</p:attrName>
                                        </p:attrNameLst>
                                      </p:cBhvr>
                                      <p:to>
                                        <p:strVal val="visible"/>
                                      </p:to>
                                    </p:set>
                                    <p:animEffect transition="in" filter="fade">
                                      <p:cBhvr>
                                        <p:cTn id="15" dur="5000"/>
                                        <p:tgtEl>
                                          <p:spTgt spid="167944"/>
                                        </p:tgtEl>
                                      </p:cBhvr>
                                    </p:animEffect>
                                  </p:childTnLst>
                                </p:cTn>
                              </p:par>
                            </p:childTnLst>
                          </p:cTn>
                        </p:par>
                        <p:par>
                          <p:cTn id="16" fill="hold">
                            <p:stCondLst>
                              <p:cond delay="11600"/>
                            </p:stCondLst>
                            <p:childTnLst>
                              <p:par>
                                <p:cTn id="17" presetID="2" presetClass="entr" presetSubtype="12" fill="hold" nodeType="afterEffect">
                                  <p:stCondLst>
                                    <p:cond delay="1000"/>
                                  </p:stCondLst>
                                  <p:childTnLst>
                                    <p:set>
                                      <p:cBhvr>
                                        <p:cTn id="18" dur="1" fill="hold">
                                          <p:stCondLst>
                                            <p:cond delay="0"/>
                                          </p:stCondLst>
                                        </p:cTn>
                                        <p:tgtEl>
                                          <p:spTgt spid="167946"/>
                                        </p:tgtEl>
                                        <p:attrNameLst>
                                          <p:attrName>style.visibility</p:attrName>
                                        </p:attrNameLst>
                                      </p:cBhvr>
                                      <p:to>
                                        <p:strVal val="visible"/>
                                      </p:to>
                                    </p:set>
                                    <p:anim calcmode="lin" valueType="num">
                                      <p:cBhvr additive="base">
                                        <p:cTn id="19" dur="500" fill="hold"/>
                                        <p:tgtEl>
                                          <p:spTgt spid="167946"/>
                                        </p:tgtEl>
                                        <p:attrNameLst>
                                          <p:attrName>ppt_x</p:attrName>
                                        </p:attrNameLst>
                                      </p:cBhvr>
                                      <p:tavLst>
                                        <p:tav tm="0">
                                          <p:val>
                                            <p:strVal val="0-#ppt_w/2"/>
                                          </p:val>
                                        </p:tav>
                                        <p:tav tm="100000">
                                          <p:val>
                                            <p:strVal val="#ppt_x"/>
                                          </p:val>
                                        </p:tav>
                                      </p:tavLst>
                                    </p:anim>
                                    <p:anim calcmode="lin" valueType="num">
                                      <p:cBhvr additive="base">
                                        <p:cTn id="20" dur="500" fill="hold"/>
                                        <p:tgtEl>
                                          <p:spTgt spid="167946"/>
                                        </p:tgtEl>
                                        <p:attrNameLst>
                                          <p:attrName>ppt_y</p:attrName>
                                        </p:attrNameLst>
                                      </p:cBhvr>
                                      <p:tavLst>
                                        <p:tav tm="0">
                                          <p:val>
                                            <p:strVal val="1+#ppt_h/2"/>
                                          </p:val>
                                        </p:tav>
                                        <p:tav tm="100000">
                                          <p:val>
                                            <p:strVal val="#ppt_y"/>
                                          </p:val>
                                        </p:tav>
                                      </p:tavLst>
                                    </p:anim>
                                  </p:childTnLst>
                                </p:cTn>
                              </p:par>
                            </p:childTnLst>
                          </p:cTn>
                        </p:par>
                        <p:par>
                          <p:cTn id="21" fill="hold">
                            <p:stCondLst>
                              <p:cond delay="13100"/>
                            </p:stCondLst>
                            <p:childTnLst>
                              <p:par>
                                <p:cTn id="22" presetID="10" presetClass="entr" presetSubtype="0" fill="hold" grpId="0" nodeType="afterEffect">
                                  <p:stCondLst>
                                    <p:cond delay="1000"/>
                                  </p:stCondLst>
                                  <p:iterate type="lt">
                                    <p:tmPct val="10000"/>
                                  </p:iterate>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par>
                          <p:cTn id="25" fill="hold">
                            <p:stCondLst>
                              <p:cond delay="16800"/>
                            </p:stCondLst>
                            <p:childTnLst>
                              <p:par>
                                <p:cTn id="26" presetID="10" presetClass="entr" presetSubtype="0" fill="hold" nodeType="afterEffect">
                                  <p:stCondLst>
                                    <p:cond delay="1000"/>
                                  </p:stCondLst>
                                  <p:childTnLst>
                                    <p:set>
                                      <p:cBhvr>
                                        <p:cTn id="27" dur="1" fill="hold">
                                          <p:stCondLst>
                                            <p:cond delay="0"/>
                                          </p:stCondLst>
                                        </p:cTn>
                                        <p:tgtEl>
                                          <p:spTgt spid="167945"/>
                                        </p:tgtEl>
                                        <p:attrNameLst>
                                          <p:attrName>style.visibility</p:attrName>
                                        </p:attrNameLst>
                                      </p:cBhvr>
                                      <p:to>
                                        <p:strVal val="visible"/>
                                      </p:to>
                                    </p:set>
                                    <p:animEffect transition="in" filter="fade">
                                      <p:cBhvr>
                                        <p:cTn id="28" dur="5000"/>
                                        <p:tgtEl>
                                          <p:spTgt spid="167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1"/>
          <p:cNvSpPr>
            <a:spLocks noGrp="1" noChangeArrowheads="1"/>
          </p:cNvSpPr>
          <p:nvPr>
            <p:ph type="title"/>
          </p:nvPr>
        </p:nvSpPr>
        <p:spPr>
          <a:xfrm>
            <a:off x="1143000" y="5179219"/>
            <a:ext cx="7116961" cy="1196578"/>
          </a:xfrm>
        </p:spPr>
        <p:txBody>
          <a:bodyPr/>
          <a:lstStyle/>
          <a:p>
            <a:pPr algn="r" eaLnBrk="1" hangingPunct="1"/>
            <a:r>
              <a:rPr lang="en-US" sz="2200" dirty="0"/>
              <a:t>We make decisions on opportunities and risks based on perceptions from our culture. These perceptions apply filters to our model.</a:t>
            </a:r>
          </a:p>
        </p:txBody>
      </p:sp>
      <p:pic>
        <p:nvPicPr>
          <p:cNvPr id="168964" name="Picture 2"/>
          <p:cNvPicPr>
            <a:picLocks noChangeAspect="1" noChangeArrowheads="1"/>
          </p:cNvPicPr>
          <p:nvPr/>
        </p:nvPicPr>
        <p:blipFill>
          <a:blip r:embed="rId2"/>
          <a:srcRect/>
          <a:stretch>
            <a:fillRect/>
          </a:stretch>
        </p:blipFill>
        <p:spPr bwMode="auto">
          <a:xfrm>
            <a:off x="1678781" y="696516"/>
            <a:ext cx="6429375" cy="4232672"/>
          </a:xfrm>
          <a:prstGeom prst="rect">
            <a:avLst/>
          </a:prstGeom>
          <a:noFill/>
          <a:ln w="12700">
            <a:noFill/>
            <a:miter lim="800000"/>
            <a:headEnd/>
            <a:tailEnd/>
          </a:ln>
        </p:spPr>
      </p:pic>
    </p:spTree>
    <p:extLst>
      <p:ext uri="{BB962C8B-B14F-4D97-AF65-F5344CB8AC3E}">
        <p14:creationId xmlns:p14="http://schemas.microsoft.com/office/powerpoint/2010/main" val="381982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1"/>
          <p:cNvSpPr>
            <a:spLocks noGrp="1" noChangeArrowheads="1"/>
          </p:cNvSpPr>
          <p:nvPr>
            <p:ph type="title"/>
          </p:nvPr>
        </p:nvSpPr>
        <p:spPr/>
        <p:txBody>
          <a:bodyPr/>
          <a:lstStyle/>
          <a:p>
            <a:pPr algn="r" eaLnBrk="1" hangingPunct="1"/>
            <a:r>
              <a:rPr lang="en-US" sz="2200"/>
              <a:t>The operating loops provide mechanisms which provide systemic management of  our companies. The two loops must balance within a risk tolerance boundary.</a:t>
            </a:r>
          </a:p>
        </p:txBody>
      </p:sp>
      <p:pic>
        <p:nvPicPr>
          <p:cNvPr id="169988" name="Picture 2"/>
          <p:cNvPicPr>
            <a:picLocks noChangeAspect="1" noChangeArrowheads="1"/>
          </p:cNvPicPr>
          <p:nvPr/>
        </p:nvPicPr>
        <p:blipFill>
          <a:blip r:embed="rId2"/>
          <a:srcRect/>
          <a:stretch>
            <a:fillRect/>
          </a:stretch>
        </p:blipFill>
        <p:spPr bwMode="auto">
          <a:xfrm>
            <a:off x="1417464" y="2064246"/>
            <a:ext cx="5521895" cy="4103191"/>
          </a:xfrm>
          <a:prstGeom prst="rect">
            <a:avLst/>
          </a:prstGeom>
          <a:noFill/>
          <a:ln w="12700">
            <a:noFill/>
            <a:miter lim="800000"/>
            <a:headEnd/>
            <a:tailEnd/>
          </a:ln>
        </p:spPr>
      </p:pic>
    </p:spTree>
    <p:extLst>
      <p:ext uri="{BB962C8B-B14F-4D97-AF65-F5344CB8AC3E}">
        <p14:creationId xmlns:p14="http://schemas.microsoft.com/office/powerpoint/2010/main" val="173474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2"/>
          <p:cNvPicPr>
            <a:picLocks noChangeAspect="1" noChangeArrowheads="1"/>
          </p:cNvPicPr>
          <p:nvPr/>
        </p:nvPicPr>
        <p:blipFill>
          <a:blip r:embed="rId2"/>
          <a:srcRect/>
          <a:stretch>
            <a:fillRect/>
          </a:stretch>
        </p:blipFill>
        <p:spPr bwMode="auto">
          <a:xfrm>
            <a:off x="795734" y="2652242"/>
            <a:ext cx="6823398" cy="3259336"/>
          </a:xfrm>
          <a:prstGeom prst="rect">
            <a:avLst/>
          </a:prstGeom>
          <a:noFill/>
          <a:ln w="12700">
            <a:noFill/>
            <a:miter lim="800000"/>
            <a:headEnd/>
            <a:tailEnd/>
          </a:ln>
        </p:spPr>
      </p:pic>
      <p:sp>
        <p:nvSpPr>
          <p:cNvPr id="171012" name="Rectangle 1"/>
          <p:cNvSpPr>
            <a:spLocks noGrp="1" noChangeArrowheads="1"/>
          </p:cNvSpPr>
          <p:nvPr>
            <p:ph type="title"/>
          </p:nvPr>
        </p:nvSpPr>
        <p:spPr>
          <a:xfrm>
            <a:off x="785813" y="1266825"/>
            <a:ext cx="7377112" cy="1133475"/>
          </a:xfrm>
        </p:spPr>
        <p:txBody>
          <a:bodyPr/>
          <a:lstStyle/>
          <a:p>
            <a:pPr algn="r" eaLnBrk="1" hangingPunct="1"/>
            <a:r>
              <a:rPr lang="en-US" sz="2200" dirty="0"/>
              <a:t>The two loops must balance within a risk tolerance envelope. Corporate reporting systems ensure we remain within the risk tolerance boundaries.</a:t>
            </a:r>
          </a:p>
        </p:txBody>
      </p:sp>
      <p:cxnSp>
        <p:nvCxnSpPr>
          <p:cNvPr id="6" name="Straight Connector 5"/>
          <p:cNvCxnSpPr/>
          <p:nvPr/>
        </p:nvCxnSpPr>
        <p:spPr bwMode="auto">
          <a:xfrm>
            <a:off x="6800453" y="3774281"/>
            <a:ext cx="1017984" cy="1117"/>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8" name="Straight Connector 7"/>
          <p:cNvCxnSpPr/>
          <p:nvPr/>
        </p:nvCxnSpPr>
        <p:spPr bwMode="auto">
          <a:xfrm>
            <a:off x="6721078" y="4695031"/>
            <a:ext cx="1017984" cy="1117"/>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136125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DUKATOR" val="0"/>
  <p:tag name="CALLER" val="201044"/>
</p:tagLst>
</file>

<file path=ppt/theme/theme1.xml><?xml version="1.0" encoding="utf-8"?>
<a:theme xmlns:a="http://schemas.openxmlformats.org/drawingml/2006/main" name="2014-03-26 ALA Spain J BujiaR">
  <a:themeElements>
    <a:clrScheme name="Blank Presentation 13">
      <a:dk1>
        <a:srgbClr val="000000"/>
      </a:dk1>
      <a:lt1>
        <a:srgbClr val="FFFFFF"/>
      </a:lt1>
      <a:dk2>
        <a:srgbClr val="000000"/>
      </a:dk2>
      <a:lt2>
        <a:srgbClr val="808080"/>
      </a:lt2>
      <a:accent1>
        <a:srgbClr val="3399CC"/>
      </a:accent1>
      <a:accent2>
        <a:srgbClr val="333399"/>
      </a:accent2>
      <a:accent3>
        <a:srgbClr val="FFFFFF"/>
      </a:accent3>
      <a:accent4>
        <a:srgbClr val="000000"/>
      </a:accent4>
      <a:accent5>
        <a:srgbClr val="ADCAE2"/>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3399CC"/>
        </a:accent1>
        <a:accent2>
          <a:srgbClr val="333399"/>
        </a:accent2>
        <a:accent3>
          <a:srgbClr val="FFFFFF"/>
        </a:accent3>
        <a:accent4>
          <a:srgbClr val="000000"/>
        </a:accent4>
        <a:accent5>
          <a:srgbClr val="ADCAE2"/>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2014-03-26 ALA Spain J BujiaR</Template>
  <TotalTime>8628</TotalTime>
  <Words>1517</Words>
  <Application>Microsoft Office PowerPoint</Application>
  <PresentationFormat>On-screen Show (4:3)</PresentationFormat>
  <Paragraphs>224</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2014-03-26 ALA Spain J BujiaR</vt:lpstr>
      <vt:lpstr>SES Performance Scheme: Driving Performance Improvement in European ATM /ANS  </vt:lpstr>
      <vt:lpstr>Content of the presentation</vt:lpstr>
      <vt:lpstr>The Performance Scheme  (PS)</vt:lpstr>
      <vt:lpstr>The Performance Review Body (PRB)</vt:lpstr>
      <vt:lpstr>ANS in aviation context</vt:lpstr>
      <vt:lpstr>Basic Adams Model of Risk</vt:lpstr>
      <vt:lpstr>We make decisions on opportunities and risks based on perceptions from our culture. These perceptions apply filters to our model.</vt:lpstr>
      <vt:lpstr>The operating loops provide mechanisms which provide systemic management of  our companies. The two loops must balance within a risk tolerance boundary.</vt:lpstr>
      <vt:lpstr>The two loops must balance within a risk tolerance envelope. Corporate reporting systems ensure we remain within the risk tolerance boundaries.</vt:lpstr>
      <vt:lpstr>PowerPoint Presentation</vt:lpstr>
      <vt:lpstr>At the same time others are making similar decisions all of which impact on others and you. Thus constant review is necessary to ensure that the original decisions are still correct.</vt:lpstr>
      <vt:lpstr>Reasons causation (Swiss Cheese) model suggests when these events line up unwanted events occur. Along with the Adams model we can see how this would happen. His investigation into accidents holds true for other company internal or external situations.</vt:lpstr>
      <vt:lpstr>ANS in Aviation context  </vt:lpstr>
      <vt:lpstr> Performance Plans</vt:lpstr>
      <vt:lpstr> Performance Plans</vt:lpstr>
      <vt:lpstr> Performance plans</vt:lpstr>
      <vt:lpstr> Performance Plans</vt:lpstr>
      <vt:lpstr> Performance Plans</vt:lpstr>
      <vt:lpstr> Performance plans</vt:lpstr>
      <vt:lpstr>US-EU OPS comparison</vt:lpstr>
      <vt:lpstr> US-EU OPS comparison</vt:lpstr>
      <vt:lpstr> US-EU OPS comparison</vt:lpstr>
      <vt:lpstr>PowerPoint Presentation</vt:lpstr>
      <vt:lpstr>  Future performance improvements</vt:lpstr>
      <vt:lpstr>Human Factor (Cultural Filters)</vt:lpstr>
      <vt:lpstr>Capacity (1/6) – Jan.-Sep.</vt:lpstr>
      <vt:lpstr>Environment – Jan.-Sep.</vt:lpstr>
      <vt:lpstr>Cost-Efficiency – SU’s Jan-AUG</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 Performance Scheme: Driving Performance Improvement in European ATM</dc:title>
  <dc:creator>toshiba</dc:creator>
  <cp:lastModifiedBy>Home</cp:lastModifiedBy>
  <cp:revision>41</cp:revision>
  <dcterms:created xsi:type="dcterms:W3CDTF">2014-10-06T19:05:15Z</dcterms:created>
  <dcterms:modified xsi:type="dcterms:W3CDTF">2014-10-19T10:56:28Z</dcterms:modified>
</cp:coreProperties>
</file>