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 id="2147483707" r:id="rId3"/>
  </p:sldMasterIdLst>
  <p:notesMasterIdLst>
    <p:notesMasterId r:id="rId63"/>
  </p:notesMasterIdLst>
  <p:handoutMasterIdLst>
    <p:handoutMasterId r:id="rId64"/>
  </p:handoutMasterIdLst>
  <p:sldIdLst>
    <p:sldId id="287" r:id="rId4"/>
    <p:sldId id="428" r:id="rId5"/>
    <p:sldId id="394" r:id="rId6"/>
    <p:sldId id="377" r:id="rId7"/>
    <p:sldId id="293" r:id="rId8"/>
    <p:sldId id="379" r:id="rId9"/>
    <p:sldId id="420" r:id="rId10"/>
    <p:sldId id="298" r:id="rId11"/>
    <p:sldId id="381" r:id="rId12"/>
    <p:sldId id="479" r:id="rId13"/>
    <p:sldId id="299" r:id="rId14"/>
    <p:sldId id="380" r:id="rId15"/>
    <p:sldId id="435" r:id="rId16"/>
    <p:sldId id="438" r:id="rId17"/>
    <p:sldId id="423" r:id="rId18"/>
    <p:sldId id="301" r:id="rId19"/>
    <p:sldId id="430" r:id="rId20"/>
    <p:sldId id="395" r:id="rId21"/>
    <p:sldId id="477" r:id="rId22"/>
    <p:sldId id="398" r:id="rId23"/>
    <p:sldId id="470" r:id="rId24"/>
    <p:sldId id="494" r:id="rId25"/>
    <p:sldId id="399" r:id="rId26"/>
    <p:sldId id="407" r:id="rId27"/>
    <p:sldId id="400" r:id="rId28"/>
    <p:sldId id="495" r:id="rId29"/>
    <p:sldId id="480" r:id="rId30"/>
    <p:sldId id="402" r:id="rId31"/>
    <p:sldId id="429" r:id="rId32"/>
    <p:sldId id="403" r:id="rId33"/>
    <p:sldId id="483" r:id="rId34"/>
    <p:sldId id="482" r:id="rId35"/>
    <p:sldId id="481" r:id="rId36"/>
    <p:sldId id="472" r:id="rId37"/>
    <p:sldId id="442" r:id="rId38"/>
    <p:sldId id="443" r:id="rId39"/>
    <p:sldId id="444" r:id="rId40"/>
    <p:sldId id="445" r:id="rId41"/>
    <p:sldId id="431" r:id="rId42"/>
    <p:sldId id="432" r:id="rId43"/>
    <p:sldId id="474" r:id="rId44"/>
    <p:sldId id="454" r:id="rId45"/>
    <p:sldId id="485" r:id="rId46"/>
    <p:sldId id="484" r:id="rId47"/>
    <p:sldId id="456" r:id="rId48"/>
    <p:sldId id="457" r:id="rId49"/>
    <p:sldId id="458" r:id="rId50"/>
    <p:sldId id="486" r:id="rId51"/>
    <p:sldId id="487" r:id="rId52"/>
    <p:sldId id="488" r:id="rId53"/>
    <p:sldId id="489" r:id="rId54"/>
    <p:sldId id="411" r:id="rId55"/>
    <p:sldId id="417" r:id="rId56"/>
    <p:sldId id="478" r:id="rId57"/>
    <p:sldId id="464" r:id="rId58"/>
    <p:sldId id="465" r:id="rId59"/>
    <p:sldId id="466" r:id="rId60"/>
    <p:sldId id="467" r:id="rId61"/>
    <p:sldId id="492" r:id="rId62"/>
  </p:sldIdLst>
  <p:sldSz cx="9144000" cy="6858000" type="screen4x3"/>
  <p:notesSz cx="6797675" cy="9926638"/>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89"/>
    <a:srgbClr val="5AAE41"/>
    <a:srgbClr val="FBB040"/>
    <a:srgbClr val="F68933"/>
    <a:srgbClr val="00B0E8"/>
    <a:srgbClr val="333333"/>
    <a:srgbClr val="CA3E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0" autoAdjust="0"/>
    <p:restoredTop sz="70441" autoAdjust="0"/>
  </p:normalViewPr>
  <p:slideViewPr>
    <p:cSldViewPr>
      <p:cViewPr varScale="1">
        <p:scale>
          <a:sx n="79" d="100"/>
          <a:sy n="79" d="100"/>
        </p:scale>
        <p:origin x="2244" y="8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8461E-70D9-48FE-9B1F-E0B51F96C3C5}" type="doc">
      <dgm:prSet loTypeId="urn:microsoft.com/office/officeart/2005/8/layout/pyramid1" loCatId="pyramid" qsTypeId="urn:microsoft.com/office/officeart/2005/8/quickstyle/simple1" qsCatId="simple" csTypeId="urn:microsoft.com/office/officeart/2005/8/colors/accent1_2" csCatId="accent1" phldr="1"/>
      <dgm:spPr/>
    </dgm:pt>
    <dgm:pt modelId="{F23816D1-753F-490A-BEFE-8CA464348EA2}">
      <dgm:prSet phldrT="[Text]" custT="1"/>
      <dgm:spPr>
        <a:solidFill>
          <a:schemeClr val="accent1">
            <a:lumMod val="20000"/>
            <a:lumOff val="80000"/>
          </a:schemeClr>
        </a:solidFill>
        <a:ln>
          <a:solidFill>
            <a:schemeClr val="tx2"/>
          </a:solidFill>
        </a:ln>
      </dgm:spPr>
      <dgm:t>
        <a:bodyPr/>
        <a:lstStyle/>
        <a:p>
          <a:endParaRPr lang="en-GB" sz="2800" dirty="0" smtClean="0">
            <a:solidFill>
              <a:schemeClr val="tx1"/>
            </a:solidFill>
          </a:endParaRPr>
        </a:p>
        <a:p>
          <a:endParaRPr lang="en-GB" sz="2400" b="1" dirty="0" smtClean="0">
            <a:solidFill>
              <a:schemeClr val="tx1"/>
            </a:solidFill>
          </a:endParaRPr>
        </a:p>
        <a:p>
          <a:r>
            <a:rPr lang="en-GB" sz="2000" b="1" dirty="0" smtClean="0"/>
            <a:t>Principles</a:t>
          </a:r>
        </a:p>
        <a:p>
          <a:endParaRPr lang="en-GB" sz="2400" b="1" u="sng" dirty="0">
            <a:solidFill>
              <a:schemeClr val="tx1"/>
            </a:solidFill>
          </a:endParaRPr>
        </a:p>
      </dgm:t>
    </dgm:pt>
    <dgm:pt modelId="{765A3C44-715D-4CE8-BF1F-A31AC32C89EC}" type="parTrans" cxnId="{AE0D0D77-2918-4152-8B6E-A512E91B71C1}">
      <dgm:prSet/>
      <dgm:spPr/>
      <dgm:t>
        <a:bodyPr/>
        <a:lstStyle/>
        <a:p>
          <a:endParaRPr lang="en-GB"/>
        </a:p>
      </dgm:t>
    </dgm:pt>
    <dgm:pt modelId="{EC50E323-8CE2-4CCA-87FC-8B93430DCB6E}" type="sibTrans" cxnId="{AE0D0D77-2918-4152-8B6E-A512E91B71C1}">
      <dgm:prSet/>
      <dgm:spPr/>
      <dgm:t>
        <a:bodyPr/>
        <a:lstStyle/>
        <a:p>
          <a:endParaRPr lang="en-GB"/>
        </a:p>
      </dgm:t>
    </dgm:pt>
    <dgm:pt modelId="{C0C438E5-11D5-474B-8D57-DD22F2D36662}">
      <dgm:prSet phldrT="[Text]" custT="1"/>
      <dgm:spPr>
        <a:solidFill>
          <a:schemeClr val="accent5"/>
        </a:solidFill>
        <a:ln>
          <a:solidFill>
            <a:schemeClr val="accent4"/>
          </a:solidFill>
        </a:ln>
      </dgm:spPr>
      <dgm:t>
        <a:bodyPr/>
        <a:lstStyle/>
        <a:p>
          <a:r>
            <a:rPr lang="en-GB" sz="2000" b="1" dirty="0" smtClean="0"/>
            <a:t>Financial Management</a:t>
          </a:r>
        </a:p>
        <a:p>
          <a:r>
            <a:rPr lang="en-GB" sz="2000" b="1" dirty="0" smtClean="0"/>
            <a:t>Standards</a:t>
          </a:r>
          <a:endParaRPr lang="en-GB" sz="2000" b="1" dirty="0"/>
        </a:p>
      </dgm:t>
    </dgm:pt>
    <dgm:pt modelId="{A0FA3202-5501-4693-8FAD-04AAE17B5D41}" type="parTrans" cxnId="{755E0EEC-35C2-438B-843B-D524F7C0480F}">
      <dgm:prSet/>
      <dgm:spPr/>
      <dgm:t>
        <a:bodyPr/>
        <a:lstStyle/>
        <a:p>
          <a:endParaRPr lang="en-GB"/>
        </a:p>
      </dgm:t>
    </dgm:pt>
    <dgm:pt modelId="{9BE3DAEB-A15E-488E-87AA-1CC14243CA73}" type="sibTrans" cxnId="{755E0EEC-35C2-438B-843B-D524F7C0480F}">
      <dgm:prSet/>
      <dgm:spPr/>
      <dgm:t>
        <a:bodyPr/>
        <a:lstStyle/>
        <a:p>
          <a:endParaRPr lang="en-GB"/>
        </a:p>
      </dgm:t>
    </dgm:pt>
    <dgm:pt modelId="{EE772C15-7023-4F78-AB19-B9AE62CE682F}">
      <dgm:prSet phldrT="[Text]" custT="1"/>
      <dgm:spPr>
        <a:solidFill>
          <a:srgbClr val="FF9953"/>
        </a:solidFill>
        <a:ln>
          <a:solidFill>
            <a:schemeClr val="tx1"/>
          </a:solidFill>
        </a:ln>
      </dgm:spPr>
      <dgm:t>
        <a:bodyPr/>
        <a:lstStyle/>
        <a:p>
          <a:r>
            <a:rPr lang="en-GB" sz="2000" b="1" dirty="0" smtClean="0"/>
            <a:t>Statements of Standard </a:t>
          </a:r>
          <a:r>
            <a:rPr lang="en-GB" sz="2000" b="1" dirty="0" smtClean="0">
              <a:solidFill>
                <a:schemeClr val="tx1"/>
              </a:solidFill>
            </a:rPr>
            <a:t>Practice</a:t>
          </a:r>
          <a:endParaRPr lang="en-GB" sz="2000" b="1" dirty="0">
            <a:solidFill>
              <a:schemeClr val="tx1"/>
            </a:solidFill>
          </a:endParaRPr>
        </a:p>
      </dgm:t>
    </dgm:pt>
    <dgm:pt modelId="{2D30A1E7-D82B-4AF8-89E5-3809AB462457}" type="sibTrans" cxnId="{FCEEBA53-CB4D-4AAD-B3CB-04FC30F8D706}">
      <dgm:prSet/>
      <dgm:spPr/>
      <dgm:t>
        <a:bodyPr/>
        <a:lstStyle/>
        <a:p>
          <a:endParaRPr lang="en-GB"/>
        </a:p>
      </dgm:t>
    </dgm:pt>
    <dgm:pt modelId="{1E699EF3-842B-4914-9892-EA89F304CABB}" type="parTrans" cxnId="{FCEEBA53-CB4D-4AAD-B3CB-04FC30F8D706}">
      <dgm:prSet/>
      <dgm:spPr/>
      <dgm:t>
        <a:bodyPr/>
        <a:lstStyle/>
        <a:p>
          <a:endParaRPr lang="en-GB"/>
        </a:p>
      </dgm:t>
    </dgm:pt>
    <dgm:pt modelId="{29EF653C-AF1D-4E99-91C8-6EEAC929F1B7}" type="pres">
      <dgm:prSet presAssocID="{AF48461E-70D9-48FE-9B1F-E0B51F96C3C5}" presName="Name0" presStyleCnt="0">
        <dgm:presLayoutVars>
          <dgm:dir/>
          <dgm:animLvl val="lvl"/>
          <dgm:resizeHandles val="exact"/>
        </dgm:presLayoutVars>
      </dgm:prSet>
      <dgm:spPr/>
    </dgm:pt>
    <dgm:pt modelId="{3C4C1C34-9C7B-440E-83A4-43E5520280AF}" type="pres">
      <dgm:prSet presAssocID="{F23816D1-753F-490A-BEFE-8CA464348EA2}" presName="Name8" presStyleCnt="0"/>
      <dgm:spPr/>
    </dgm:pt>
    <dgm:pt modelId="{1115CB3E-33AE-4FBA-BAF6-6E4A4EF8105C}" type="pres">
      <dgm:prSet presAssocID="{F23816D1-753F-490A-BEFE-8CA464348EA2}" presName="level" presStyleLbl="node1" presStyleIdx="0" presStyleCnt="3">
        <dgm:presLayoutVars>
          <dgm:chMax val="1"/>
          <dgm:bulletEnabled val="1"/>
        </dgm:presLayoutVars>
      </dgm:prSet>
      <dgm:spPr/>
      <dgm:t>
        <a:bodyPr/>
        <a:lstStyle/>
        <a:p>
          <a:endParaRPr lang="en-GB"/>
        </a:p>
      </dgm:t>
    </dgm:pt>
    <dgm:pt modelId="{16B3FC6C-9514-4FA2-812A-037AE692DB84}" type="pres">
      <dgm:prSet presAssocID="{F23816D1-753F-490A-BEFE-8CA464348EA2}" presName="levelTx" presStyleLbl="revTx" presStyleIdx="0" presStyleCnt="0">
        <dgm:presLayoutVars>
          <dgm:chMax val="1"/>
          <dgm:bulletEnabled val="1"/>
        </dgm:presLayoutVars>
      </dgm:prSet>
      <dgm:spPr/>
      <dgm:t>
        <a:bodyPr/>
        <a:lstStyle/>
        <a:p>
          <a:endParaRPr lang="en-GB"/>
        </a:p>
      </dgm:t>
    </dgm:pt>
    <dgm:pt modelId="{A521ACDA-DEEC-4BD6-9401-532EE127FACD}" type="pres">
      <dgm:prSet presAssocID="{C0C438E5-11D5-474B-8D57-DD22F2D36662}" presName="Name8" presStyleCnt="0"/>
      <dgm:spPr/>
    </dgm:pt>
    <dgm:pt modelId="{942D0BCD-0CF3-4E6F-82D8-727B501D088F}" type="pres">
      <dgm:prSet presAssocID="{C0C438E5-11D5-474B-8D57-DD22F2D36662}" presName="level" presStyleLbl="node1" presStyleIdx="1" presStyleCnt="3">
        <dgm:presLayoutVars>
          <dgm:chMax val="1"/>
          <dgm:bulletEnabled val="1"/>
        </dgm:presLayoutVars>
      </dgm:prSet>
      <dgm:spPr/>
      <dgm:t>
        <a:bodyPr/>
        <a:lstStyle/>
        <a:p>
          <a:endParaRPr lang="en-GB"/>
        </a:p>
      </dgm:t>
    </dgm:pt>
    <dgm:pt modelId="{7BBEB16E-B670-4220-A71C-749498C53BC1}" type="pres">
      <dgm:prSet presAssocID="{C0C438E5-11D5-474B-8D57-DD22F2D36662}" presName="levelTx" presStyleLbl="revTx" presStyleIdx="0" presStyleCnt="0">
        <dgm:presLayoutVars>
          <dgm:chMax val="1"/>
          <dgm:bulletEnabled val="1"/>
        </dgm:presLayoutVars>
      </dgm:prSet>
      <dgm:spPr/>
      <dgm:t>
        <a:bodyPr/>
        <a:lstStyle/>
        <a:p>
          <a:endParaRPr lang="en-GB"/>
        </a:p>
      </dgm:t>
    </dgm:pt>
    <dgm:pt modelId="{671F1697-F5A4-4850-8613-E6C4847F24F2}" type="pres">
      <dgm:prSet presAssocID="{EE772C15-7023-4F78-AB19-B9AE62CE682F}" presName="Name8" presStyleCnt="0"/>
      <dgm:spPr/>
    </dgm:pt>
    <dgm:pt modelId="{1E00CFE5-0835-4ED6-AA96-F5F8FD9B8604}" type="pres">
      <dgm:prSet presAssocID="{EE772C15-7023-4F78-AB19-B9AE62CE682F}" presName="level" presStyleLbl="node1" presStyleIdx="2" presStyleCnt="3">
        <dgm:presLayoutVars>
          <dgm:chMax val="1"/>
          <dgm:bulletEnabled val="1"/>
        </dgm:presLayoutVars>
      </dgm:prSet>
      <dgm:spPr/>
      <dgm:t>
        <a:bodyPr/>
        <a:lstStyle/>
        <a:p>
          <a:endParaRPr lang="en-GB"/>
        </a:p>
      </dgm:t>
    </dgm:pt>
    <dgm:pt modelId="{5F2D3802-E953-41FA-9CEF-939E56A4039F}" type="pres">
      <dgm:prSet presAssocID="{EE772C15-7023-4F78-AB19-B9AE62CE682F}" presName="levelTx" presStyleLbl="revTx" presStyleIdx="0" presStyleCnt="0">
        <dgm:presLayoutVars>
          <dgm:chMax val="1"/>
          <dgm:bulletEnabled val="1"/>
        </dgm:presLayoutVars>
      </dgm:prSet>
      <dgm:spPr/>
      <dgm:t>
        <a:bodyPr/>
        <a:lstStyle/>
        <a:p>
          <a:endParaRPr lang="en-GB"/>
        </a:p>
      </dgm:t>
    </dgm:pt>
  </dgm:ptLst>
  <dgm:cxnLst>
    <dgm:cxn modelId="{AE0D0D77-2918-4152-8B6E-A512E91B71C1}" srcId="{AF48461E-70D9-48FE-9B1F-E0B51F96C3C5}" destId="{F23816D1-753F-490A-BEFE-8CA464348EA2}" srcOrd="0" destOrd="0" parTransId="{765A3C44-715D-4CE8-BF1F-A31AC32C89EC}" sibTransId="{EC50E323-8CE2-4CCA-87FC-8B93430DCB6E}"/>
    <dgm:cxn modelId="{EBDA9FD0-69F2-4BA9-BB54-D82277FDA9AF}" type="presOf" srcId="{AF48461E-70D9-48FE-9B1F-E0B51F96C3C5}" destId="{29EF653C-AF1D-4E99-91C8-6EEAC929F1B7}" srcOrd="0" destOrd="0" presId="urn:microsoft.com/office/officeart/2005/8/layout/pyramid1"/>
    <dgm:cxn modelId="{0E2D24B1-19C2-4572-B908-360510CCD6D9}" type="presOf" srcId="{C0C438E5-11D5-474B-8D57-DD22F2D36662}" destId="{942D0BCD-0CF3-4E6F-82D8-727B501D088F}" srcOrd="0" destOrd="0" presId="urn:microsoft.com/office/officeart/2005/8/layout/pyramid1"/>
    <dgm:cxn modelId="{63204E67-4436-4DC4-95D3-289E5BAE0ECD}" type="presOf" srcId="{EE772C15-7023-4F78-AB19-B9AE62CE682F}" destId="{1E00CFE5-0835-4ED6-AA96-F5F8FD9B8604}" srcOrd="0" destOrd="0" presId="urn:microsoft.com/office/officeart/2005/8/layout/pyramid1"/>
    <dgm:cxn modelId="{CA37C85F-5B2A-45D8-BA31-43C68A1E0D95}" type="presOf" srcId="{EE772C15-7023-4F78-AB19-B9AE62CE682F}" destId="{5F2D3802-E953-41FA-9CEF-939E56A4039F}" srcOrd="1" destOrd="0" presId="urn:microsoft.com/office/officeart/2005/8/layout/pyramid1"/>
    <dgm:cxn modelId="{F223A5D3-6434-4CAD-B5A8-3434EEB75861}" type="presOf" srcId="{F23816D1-753F-490A-BEFE-8CA464348EA2}" destId="{16B3FC6C-9514-4FA2-812A-037AE692DB84}" srcOrd="1" destOrd="0" presId="urn:microsoft.com/office/officeart/2005/8/layout/pyramid1"/>
    <dgm:cxn modelId="{FCEEBA53-CB4D-4AAD-B3CB-04FC30F8D706}" srcId="{AF48461E-70D9-48FE-9B1F-E0B51F96C3C5}" destId="{EE772C15-7023-4F78-AB19-B9AE62CE682F}" srcOrd="2" destOrd="0" parTransId="{1E699EF3-842B-4914-9892-EA89F304CABB}" sibTransId="{2D30A1E7-D82B-4AF8-89E5-3809AB462457}"/>
    <dgm:cxn modelId="{755E0EEC-35C2-438B-843B-D524F7C0480F}" srcId="{AF48461E-70D9-48FE-9B1F-E0B51F96C3C5}" destId="{C0C438E5-11D5-474B-8D57-DD22F2D36662}" srcOrd="1" destOrd="0" parTransId="{A0FA3202-5501-4693-8FAD-04AAE17B5D41}" sibTransId="{9BE3DAEB-A15E-488E-87AA-1CC14243CA73}"/>
    <dgm:cxn modelId="{784B12AD-7136-406E-8E36-0D26082D5088}" type="presOf" srcId="{F23816D1-753F-490A-BEFE-8CA464348EA2}" destId="{1115CB3E-33AE-4FBA-BAF6-6E4A4EF8105C}" srcOrd="0" destOrd="0" presId="urn:microsoft.com/office/officeart/2005/8/layout/pyramid1"/>
    <dgm:cxn modelId="{582701F8-DC1C-4649-B903-CBB9321C0542}" type="presOf" srcId="{C0C438E5-11D5-474B-8D57-DD22F2D36662}" destId="{7BBEB16E-B670-4220-A71C-749498C53BC1}" srcOrd="1" destOrd="0" presId="urn:microsoft.com/office/officeart/2005/8/layout/pyramid1"/>
    <dgm:cxn modelId="{077D135F-7ADD-4D23-8B4C-AB2DE18C9DA5}" type="presParOf" srcId="{29EF653C-AF1D-4E99-91C8-6EEAC929F1B7}" destId="{3C4C1C34-9C7B-440E-83A4-43E5520280AF}" srcOrd="0" destOrd="0" presId="urn:microsoft.com/office/officeart/2005/8/layout/pyramid1"/>
    <dgm:cxn modelId="{C2F63BC6-E67D-44DE-AB37-9CA719FF6C86}" type="presParOf" srcId="{3C4C1C34-9C7B-440E-83A4-43E5520280AF}" destId="{1115CB3E-33AE-4FBA-BAF6-6E4A4EF8105C}" srcOrd="0" destOrd="0" presId="urn:microsoft.com/office/officeart/2005/8/layout/pyramid1"/>
    <dgm:cxn modelId="{8D3D2284-4ACE-40BD-9A3C-EA5F4CBF7567}" type="presParOf" srcId="{3C4C1C34-9C7B-440E-83A4-43E5520280AF}" destId="{16B3FC6C-9514-4FA2-812A-037AE692DB84}" srcOrd="1" destOrd="0" presId="urn:microsoft.com/office/officeart/2005/8/layout/pyramid1"/>
    <dgm:cxn modelId="{43EA2D9A-B6D5-4DD8-81BE-19DDF8A51233}" type="presParOf" srcId="{29EF653C-AF1D-4E99-91C8-6EEAC929F1B7}" destId="{A521ACDA-DEEC-4BD6-9401-532EE127FACD}" srcOrd="1" destOrd="0" presId="urn:microsoft.com/office/officeart/2005/8/layout/pyramid1"/>
    <dgm:cxn modelId="{5C901C47-9F5D-446E-86C0-BB275CB3911D}" type="presParOf" srcId="{A521ACDA-DEEC-4BD6-9401-532EE127FACD}" destId="{942D0BCD-0CF3-4E6F-82D8-727B501D088F}" srcOrd="0" destOrd="0" presId="urn:microsoft.com/office/officeart/2005/8/layout/pyramid1"/>
    <dgm:cxn modelId="{C94A01C1-AD15-483B-B89E-237633EE651F}" type="presParOf" srcId="{A521ACDA-DEEC-4BD6-9401-532EE127FACD}" destId="{7BBEB16E-B670-4220-A71C-749498C53BC1}" srcOrd="1" destOrd="0" presId="urn:microsoft.com/office/officeart/2005/8/layout/pyramid1"/>
    <dgm:cxn modelId="{8A8620FC-FCBB-46F0-8658-9FEADA090DEC}" type="presParOf" srcId="{29EF653C-AF1D-4E99-91C8-6EEAC929F1B7}" destId="{671F1697-F5A4-4850-8613-E6C4847F24F2}" srcOrd="2" destOrd="0" presId="urn:microsoft.com/office/officeart/2005/8/layout/pyramid1"/>
    <dgm:cxn modelId="{6BF60E5E-2FF7-4A2D-96EC-D5D0795ED81B}" type="presParOf" srcId="{671F1697-F5A4-4850-8613-E6C4847F24F2}" destId="{1E00CFE5-0835-4ED6-AA96-F5F8FD9B8604}" srcOrd="0" destOrd="0" presId="urn:microsoft.com/office/officeart/2005/8/layout/pyramid1"/>
    <dgm:cxn modelId="{A8BBDA95-7264-4117-AB0D-C35D7025128F}" type="presParOf" srcId="{671F1697-F5A4-4850-8613-E6C4847F24F2}" destId="{5F2D3802-E953-41FA-9CEF-939E56A4039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5CB3E-33AE-4FBA-BAF6-6E4A4EF8105C}">
      <dsp:nvSpPr>
        <dsp:cNvPr id="0" name=""/>
        <dsp:cNvSpPr/>
      </dsp:nvSpPr>
      <dsp:spPr>
        <a:xfrm>
          <a:off x="2472274" y="0"/>
          <a:ext cx="2472274" cy="1488430"/>
        </a:xfrm>
        <a:prstGeom prst="trapezoid">
          <a:avLst>
            <a:gd name="adj" fmla="val 83050"/>
          </a:avLst>
        </a:prstGeom>
        <a:solidFill>
          <a:schemeClr val="accent1">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dirty="0" smtClean="0">
            <a:solidFill>
              <a:schemeClr val="tx1"/>
            </a:solidFill>
          </a:endParaRPr>
        </a:p>
        <a:p>
          <a:pPr lvl="0" algn="ctr" defTabSz="1244600">
            <a:lnSpc>
              <a:spcPct val="90000"/>
            </a:lnSpc>
            <a:spcBef>
              <a:spcPct val="0"/>
            </a:spcBef>
            <a:spcAft>
              <a:spcPct val="35000"/>
            </a:spcAft>
          </a:pPr>
          <a:endParaRPr lang="en-GB" sz="2400" b="1" kern="1200" dirty="0" smtClean="0">
            <a:solidFill>
              <a:schemeClr val="tx1"/>
            </a:solidFill>
          </a:endParaRPr>
        </a:p>
        <a:p>
          <a:pPr lvl="0" algn="ctr" defTabSz="1244600">
            <a:lnSpc>
              <a:spcPct val="90000"/>
            </a:lnSpc>
            <a:spcBef>
              <a:spcPct val="0"/>
            </a:spcBef>
            <a:spcAft>
              <a:spcPct val="35000"/>
            </a:spcAft>
          </a:pPr>
          <a:r>
            <a:rPr lang="en-GB" sz="2000" b="1" kern="1200" dirty="0" smtClean="0"/>
            <a:t>Principles</a:t>
          </a:r>
        </a:p>
        <a:p>
          <a:pPr lvl="0" algn="ctr" defTabSz="1244600">
            <a:lnSpc>
              <a:spcPct val="90000"/>
            </a:lnSpc>
            <a:spcBef>
              <a:spcPct val="0"/>
            </a:spcBef>
            <a:spcAft>
              <a:spcPct val="35000"/>
            </a:spcAft>
          </a:pPr>
          <a:endParaRPr lang="en-GB" sz="2400" b="1" u="sng" kern="1200" dirty="0">
            <a:solidFill>
              <a:schemeClr val="tx1"/>
            </a:solidFill>
          </a:endParaRPr>
        </a:p>
      </dsp:txBody>
      <dsp:txXfrm>
        <a:off x="2472274" y="0"/>
        <a:ext cx="2472274" cy="1488430"/>
      </dsp:txXfrm>
    </dsp:sp>
    <dsp:sp modelId="{942D0BCD-0CF3-4E6F-82D8-727B501D088F}">
      <dsp:nvSpPr>
        <dsp:cNvPr id="0" name=""/>
        <dsp:cNvSpPr/>
      </dsp:nvSpPr>
      <dsp:spPr>
        <a:xfrm>
          <a:off x="1236137" y="1488430"/>
          <a:ext cx="4944549" cy="1488430"/>
        </a:xfrm>
        <a:prstGeom prst="trapezoid">
          <a:avLst>
            <a:gd name="adj" fmla="val 83050"/>
          </a:avLst>
        </a:prstGeom>
        <a:solidFill>
          <a:schemeClr val="accent5"/>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t>Financial Management</a:t>
          </a:r>
        </a:p>
        <a:p>
          <a:pPr lvl="0" algn="ctr" defTabSz="889000">
            <a:lnSpc>
              <a:spcPct val="90000"/>
            </a:lnSpc>
            <a:spcBef>
              <a:spcPct val="0"/>
            </a:spcBef>
            <a:spcAft>
              <a:spcPct val="35000"/>
            </a:spcAft>
          </a:pPr>
          <a:r>
            <a:rPr lang="en-GB" sz="2000" b="1" kern="1200" dirty="0" smtClean="0"/>
            <a:t>Standards</a:t>
          </a:r>
          <a:endParaRPr lang="en-GB" sz="2000" b="1" kern="1200" dirty="0"/>
        </a:p>
      </dsp:txBody>
      <dsp:txXfrm>
        <a:off x="2101433" y="1488430"/>
        <a:ext cx="3213957" cy="1488430"/>
      </dsp:txXfrm>
    </dsp:sp>
    <dsp:sp modelId="{1E00CFE5-0835-4ED6-AA96-F5F8FD9B8604}">
      <dsp:nvSpPr>
        <dsp:cNvPr id="0" name=""/>
        <dsp:cNvSpPr/>
      </dsp:nvSpPr>
      <dsp:spPr>
        <a:xfrm>
          <a:off x="0" y="2976860"/>
          <a:ext cx="7416824" cy="1488430"/>
        </a:xfrm>
        <a:prstGeom prst="trapezoid">
          <a:avLst>
            <a:gd name="adj" fmla="val 83050"/>
          </a:avLst>
        </a:prstGeom>
        <a:solidFill>
          <a:srgbClr val="FF995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t>Statements of Standard </a:t>
          </a:r>
          <a:r>
            <a:rPr lang="en-GB" sz="2000" b="1" kern="1200" dirty="0" smtClean="0">
              <a:solidFill>
                <a:schemeClr val="tx1"/>
              </a:solidFill>
            </a:rPr>
            <a:t>Practice</a:t>
          </a:r>
          <a:endParaRPr lang="en-GB" sz="2000" b="1" kern="1200" dirty="0">
            <a:solidFill>
              <a:schemeClr val="tx1"/>
            </a:solidFill>
          </a:endParaRPr>
        </a:p>
      </dsp:txBody>
      <dsp:txXfrm>
        <a:off x="1297944" y="2976860"/>
        <a:ext cx="4820935" cy="14884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371D014-2F73-46A6-B7BE-AD2083A4832D}" type="datetimeFigureOut">
              <a:rPr lang="en-US" smtClean="0"/>
              <a:t>3/12/2019</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50F7F09-09FC-4BAF-BC7B-378DFE3FE3F2}" type="slidenum">
              <a:rPr lang="en-US" smtClean="0"/>
              <a:t>‹#›</a:t>
            </a:fld>
            <a:endParaRPr lang="en-US"/>
          </a:p>
        </p:txBody>
      </p:sp>
    </p:spTree>
    <p:extLst>
      <p:ext uri="{BB962C8B-B14F-4D97-AF65-F5344CB8AC3E}">
        <p14:creationId xmlns:p14="http://schemas.microsoft.com/office/powerpoint/2010/main" val="1041225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29464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n-GB" altLang="en-US" dirty="0"/>
          </a:p>
        </p:txBody>
      </p:sp>
      <p:sp>
        <p:nvSpPr>
          <p:cNvPr id="27651" name="Rectangle 3"/>
          <p:cNvSpPr>
            <a:spLocks noGrp="1" noChangeArrowheads="1"/>
          </p:cNvSpPr>
          <p:nvPr>
            <p:ph type="dt" idx="1"/>
          </p:nvPr>
        </p:nvSpPr>
        <p:spPr bwMode="auto">
          <a:xfrm>
            <a:off x="3849688" y="1"/>
            <a:ext cx="29464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55D72518-F62D-45E2-BD9C-C682346063D4}" type="datetimeFigureOut">
              <a:rPr lang="en-GB" altLang="en-US"/>
              <a:pPr/>
              <a:t>12/03/2019</a:t>
            </a:fld>
            <a:endParaRPr lang="en-GB" altLang="en-US" dirty="0"/>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79450" y="4715951"/>
            <a:ext cx="5438775"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654" name="Rectangle 6"/>
          <p:cNvSpPr>
            <a:spLocks noGrp="1" noChangeArrowheads="1"/>
          </p:cNvSpPr>
          <p:nvPr>
            <p:ph type="ftr" sz="quarter" idx="4"/>
          </p:nvPr>
        </p:nvSpPr>
        <p:spPr bwMode="auto">
          <a:xfrm>
            <a:off x="0" y="9428711"/>
            <a:ext cx="29464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n-GB" altLang="en-US" dirty="0"/>
          </a:p>
        </p:txBody>
      </p:sp>
      <p:sp>
        <p:nvSpPr>
          <p:cNvPr id="27655" name="Rectangle 7"/>
          <p:cNvSpPr>
            <a:spLocks noGrp="1" noChangeArrowheads="1"/>
          </p:cNvSpPr>
          <p:nvPr>
            <p:ph type="sldNum" sz="quarter" idx="5"/>
          </p:nvPr>
        </p:nvSpPr>
        <p:spPr bwMode="auto">
          <a:xfrm>
            <a:off x="3849688" y="9428711"/>
            <a:ext cx="29464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12A6E845-68E7-4D99-9758-31BCC10E40CE}" type="slidenum">
              <a:rPr lang="en-GB" altLang="en-US"/>
              <a:pPr/>
              <a:t>‹#›</a:t>
            </a:fld>
            <a:endParaRPr lang="en-GB" altLang="en-US" dirty="0"/>
          </a:p>
        </p:txBody>
      </p:sp>
    </p:spTree>
    <p:extLst>
      <p:ext uri="{BB962C8B-B14F-4D97-AF65-F5344CB8AC3E}">
        <p14:creationId xmlns:p14="http://schemas.microsoft.com/office/powerpoint/2010/main" val="9769399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333052C-44DE-44E5-A5E9-DDC74F86B09A}" type="slidenum">
              <a:rPr lang="en-US" smtClean="0"/>
              <a:pPr>
                <a:defRPr/>
              </a:pPr>
              <a:t>2</a:t>
            </a:fld>
            <a:endParaRPr lang="en-US" dirty="0"/>
          </a:p>
        </p:txBody>
      </p:sp>
    </p:spTree>
    <p:extLst>
      <p:ext uri="{BB962C8B-B14F-4D97-AF65-F5344CB8AC3E}">
        <p14:creationId xmlns:p14="http://schemas.microsoft.com/office/powerpoint/2010/main" val="389480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COUNTY COUNCILS AND UNITARY’S PROBABLY EXPECTING MORE FOR ADULTS &amp; SOCIAL</a:t>
            </a:r>
            <a:r>
              <a:rPr lang="en-GB" baseline="0" dirty="0" smtClean="0"/>
              <a:t> CARE UNDER FAIR FUNDING</a:t>
            </a:r>
          </a:p>
          <a:p>
            <a:r>
              <a:rPr lang="en-GB" baseline="0" dirty="0" smtClean="0"/>
              <a:t>WILL IT STILL HAPPEN / WHEN? – FF LAST REVIEWED PARYIALLY IN 13/14.</a:t>
            </a:r>
          </a:p>
          <a:p>
            <a:r>
              <a:rPr lang="en-GB" baseline="0" dirty="0" smtClean="0"/>
              <a:t>PROBABLY WILL HAPPEN BUT GOV’T MAY NEED TO BE MORE SENSITIVE TO WHO IS MOST AFFECTED?</a:t>
            </a:r>
          </a:p>
          <a:p>
            <a:r>
              <a:rPr lang="en-GB" baseline="0" dirty="0" smtClean="0"/>
              <a:t>PROBABLY FF NOT BEFORE 20/21</a:t>
            </a:r>
          </a:p>
          <a:p>
            <a:r>
              <a:rPr lang="en-GB" baseline="0" dirty="0" smtClean="0"/>
              <a:t>SAJID JAVID AT THE HELM STILL, BUT HIS SUPPORT FOR BRR NEVER SEEMED TOO STRONG – PERHAPS SMALL RISK OF A RETHINK</a:t>
            </a:r>
            <a:endParaRPr lang="en-GB" dirty="0" smtClean="0"/>
          </a:p>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12</a:t>
            </a:fld>
            <a:endParaRPr lang="en-GB" altLang="en-US" dirty="0"/>
          </a:p>
        </p:txBody>
      </p:sp>
    </p:spTree>
    <p:extLst>
      <p:ext uri="{BB962C8B-B14F-4D97-AF65-F5344CB8AC3E}">
        <p14:creationId xmlns:p14="http://schemas.microsoft.com/office/powerpoint/2010/main" val="163367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6130B-ACA7-4237-92E8-9A144B5AAB65}" type="slidenum">
              <a:rPr lang="en-GB" smtClean="0"/>
              <a:t>13</a:t>
            </a:fld>
            <a:endParaRPr lang="en-GB" dirty="0"/>
          </a:p>
        </p:txBody>
      </p:sp>
    </p:spTree>
    <p:extLst>
      <p:ext uri="{BB962C8B-B14F-4D97-AF65-F5344CB8AC3E}">
        <p14:creationId xmlns:p14="http://schemas.microsoft.com/office/powerpoint/2010/main" val="1980350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6130B-ACA7-4237-92E8-9A144B5AAB65}" type="slidenum">
              <a:rPr lang="en-GB" smtClean="0"/>
              <a:t>14</a:t>
            </a:fld>
            <a:endParaRPr lang="en-GB" dirty="0"/>
          </a:p>
        </p:txBody>
      </p:sp>
    </p:spTree>
    <p:extLst>
      <p:ext uri="{BB962C8B-B14F-4D97-AF65-F5344CB8AC3E}">
        <p14:creationId xmlns:p14="http://schemas.microsoft.com/office/powerpoint/2010/main" val="2889061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BUSINESS RATE GROWTH UNDER LOCALISED MODEL BENEFITS</a:t>
            </a:r>
            <a:r>
              <a:rPr lang="en-GB" baseline="0" dirty="0" smtClean="0"/>
              <a:t> DISTRICT COUNCILS (80:20 SPLIT)</a:t>
            </a:r>
          </a:p>
          <a:p>
            <a:r>
              <a:rPr lang="en-GB" baseline="0" dirty="0" smtClean="0"/>
              <a:t>NH BONUS FUNDING INCENTIVES </a:t>
            </a:r>
          </a:p>
          <a:p>
            <a:r>
              <a:rPr lang="en-GB" baseline="0" dirty="0" smtClean="0"/>
              <a:t>SPENDING PRESSURES MAINLY IN COUNTY SERVICES (CHILDRENS &amp; SOCIAL CARE)</a:t>
            </a:r>
          </a:p>
          <a:p>
            <a:r>
              <a:rPr lang="en-GB" baseline="0" dirty="0" smtClean="0"/>
              <a:t>NO DIRECT LINK BETWEEN RESOURCE NEED AND SR ALLOCATION</a:t>
            </a:r>
          </a:p>
          <a:p>
            <a:r>
              <a:rPr lang="en-GB" baseline="0" dirty="0" smtClean="0"/>
              <a:t>NOT ALL AUTHORITIES ARE BOOMING (POTENTIAL TO GROW VARIES) – FUTURE FUNDING</a:t>
            </a:r>
          </a:p>
          <a:p>
            <a:r>
              <a:rPr lang="en-GB" baseline="0" dirty="0" smtClean="0"/>
              <a:t>UNCERTAINTY OVER FUNDING LEVELS AND CERTAINTY BEYOND 2020</a:t>
            </a:r>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15</a:t>
            </a:fld>
            <a:endParaRPr lang="en-GB" altLang="en-US" dirty="0"/>
          </a:p>
        </p:txBody>
      </p:sp>
    </p:spTree>
    <p:extLst>
      <p:ext uri="{BB962C8B-B14F-4D97-AF65-F5344CB8AC3E}">
        <p14:creationId xmlns:p14="http://schemas.microsoft.com/office/powerpoint/2010/main" val="2961402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B24DEF-B25C-4139-ADFB-C1905A7BF59A}"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9462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Exhibited by those not likely to have financial resilience </a:t>
            </a:r>
            <a:endParaRPr lang="en-GB" dirty="0"/>
          </a:p>
        </p:txBody>
      </p:sp>
      <p:sp>
        <p:nvSpPr>
          <p:cNvPr id="4" name="Slide Number Placeholder 3"/>
          <p:cNvSpPr>
            <a:spLocks noGrp="1"/>
          </p:cNvSpPr>
          <p:nvPr>
            <p:ph type="sldNum" sz="quarter" idx="10"/>
          </p:nvPr>
        </p:nvSpPr>
        <p:spPr/>
        <p:txBody>
          <a:bodyPr/>
          <a:lstStyle/>
          <a:p>
            <a:pPr>
              <a:defRPr/>
            </a:pPr>
            <a:fld id="{1333052C-44DE-44E5-A5E9-DDC74F86B09A}" type="slidenum">
              <a:rPr lang="en-US" smtClean="0"/>
              <a:pPr>
                <a:defRPr/>
              </a:pPr>
              <a:t>17</a:t>
            </a:fld>
            <a:endParaRPr lang="en-US" dirty="0"/>
          </a:p>
        </p:txBody>
      </p:sp>
    </p:spTree>
    <p:extLst>
      <p:ext uri="{BB962C8B-B14F-4D97-AF65-F5344CB8AC3E}">
        <p14:creationId xmlns:p14="http://schemas.microsoft.com/office/powerpoint/2010/main" val="66658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789" eaLnBrk="1" fontAlgn="auto" hangingPunct="1">
              <a:spcBef>
                <a:spcPts val="0"/>
              </a:spcBef>
              <a:spcAft>
                <a:spcPts val="0"/>
              </a:spcAft>
              <a:defRP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B24DEF-B25C-4139-ADFB-C1905A7BF59A}"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2416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246188"/>
            <a:ext cx="4489450" cy="3367087"/>
          </a:xfrm>
        </p:spPr>
      </p:sp>
      <p:sp>
        <p:nvSpPr>
          <p:cNvPr id="3" name="Notes Placeholder 2"/>
          <p:cNvSpPr>
            <a:spLocks noGrp="1"/>
          </p:cNvSpPr>
          <p:nvPr>
            <p:ph type="body" idx="1"/>
          </p:nvPr>
        </p:nvSpPr>
        <p:spPr/>
        <p:txBody>
          <a:bodyPr/>
          <a:lstStyle/>
          <a:p>
            <a:r>
              <a:rPr lang="en-GB" dirty="0" smtClean="0"/>
              <a:t>While the content show what we cover it is important to keep these</a:t>
            </a:r>
            <a:r>
              <a:rPr lang="en-GB" baseline="0" dirty="0" smtClean="0"/>
              <a:t> big issues in mind as everything we do in LG is balanced around these </a:t>
            </a:r>
          </a:p>
          <a:p>
            <a:r>
              <a:rPr lang="en-GB" baseline="0" dirty="0" smtClean="0"/>
              <a:t>Do we make decision that are good for all  / for one </a:t>
            </a:r>
          </a:p>
          <a:p>
            <a:r>
              <a:rPr lang="en-GB" baseline="0" dirty="0" smtClean="0"/>
              <a:t>How do we encourage innovation and reward it while not leaving others left behind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1333052C-44DE-44E5-A5E9-DDC74F86B09A}" type="slidenum">
              <a:rPr lang="en-US" smtClean="0"/>
              <a:pPr>
                <a:defRPr/>
              </a:pPr>
              <a:t>19</a:t>
            </a:fld>
            <a:endParaRPr lang="en-US" dirty="0"/>
          </a:p>
        </p:txBody>
      </p:sp>
    </p:spTree>
    <p:extLst>
      <p:ext uri="{BB962C8B-B14F-4D97-AF65-F5344CB8AC3E}">
        <p14:creationId xmlns:p14="http://schemas.microsoft.com/office/powerpoint/2010/main" val="211376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20</a:t>
            </a:fld>
            <a:endParaRPr lang="en-GB" altLang="en-US" dirty="0"/>
          </a:p>
        </p:txBody>
      </p:sp>
    </p:spTree>
    <p:extLst>
      <p:ext uri="{BB962C8B-B14F-4D97-AF65-F5344CB8AC3E}">
        <p14:creationId xmlns:p14="http://schemas.microsoft.com/office/powerpoint/2010/main" val="2335805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21</a:t>
            </a:fld>
            <a:endParaRPr lang="en-GB" altLang="en-US" dirty="0"/>
          </a:p>
        </p:txBody>
      </p:sp>
    </p:spTree>
    <p:extLst>
      <p:ext uri="{BB962C8B-B14F-4D97-AF65-F5344CB8AC3E}">
        <p14:creationId xmlns:p14="http://schemas.microsoft.com/office/powerpoint/2010/main" val="203322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789" eaLnBrk="1" fontAlgn="auto" hangingPunct="1">
              <a:spcBef>
                <a:spcPts val="0"/>
              </a:spcBef>
              <a:spcAft>
                <a:spcPts val="0"/>
              </a:spcAft>
              <a:defRP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B24DEF-B25C-4139-ADFB-C1905A7BF59A}"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46955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22</a:t>
            </a:fld>
            <a:endParaRPr lang="en-GB" altLang="en-US" dirty="0"/>
          </a:p>
        </p:txBody>
      </p:sp>
    </p:spTree>
    <p:extLst>
      <p:ext uri="{BB962C8B-B14F-4D97-AF65-F5344CB8AC3E}">
        <p14:creationId xmlns:p14="http://schemas.microsoft.com/office/powerpoint/2010/main" val="2306137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333052C-44DE-44E5-A5E9-DDC74F86B09A}" type="slidenum">
              <a:rPr lang="en-US" smtClean="0"/>
              <a:pPr>
                <a:defRPr/>
              </a:pPr>
              <a:t>26</a:t>
            </a:fld>
            <a:endParaRPr lang="en-US" dirty="0"/>
          </a:p>
        </p:txBody>
      </p:sp>
    </p:spTree>
    <p:extLst>
      <p:ext uri="{BB962C8B-B14F-4D97-AF65-F5344CB8AC3E}">
        <p14:creationId xmlns:p14="http://schemas.microsoft.com/office/powerpoint/2010/main" val="3271640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27</a:t>
            </a:fld>
            <a:endParaRPr lang="en-GB" altLang="en-US" dirty="0"/>
          </a:p>
        </p:txBody>
      </p:sp>
    </p:spTree>
    <p:extLst>
      <p:ext uri="{BB962C8B-B14F-4D97-AF65-F5344CB8AC3E}">
        <p14:creationId xmlns:p14="http://schemas.microsoft.com/office/powerpoint/2010/main" val="404858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exhibited</a:t>
            </a:r>
            <a:r>
              <a:rPr lang="en-GB" baseline="0" dirty="0" smtClean="0"/>
              <a:t> the symptoms what was your cure and put you on the road to recovery </a:t>
            </a:r>
            <a:endParaRPr lang="en-GB" dirty="0"/>
          </a:p>
        </p:txBody>
      </p:sp>
      <p:sp>
        <p:nvSpPr>
          <p:cNvPr id="4" name="Slide Number Placeholder 3"/>
          <p:cNvSpPr>
            <a:spLocks noGrp="1"/>
          </p:cNvSpPr>
          <p:nvPr>
            <p:ph type="sldNum" sz="quarter" idx="10"/>
          </p:nvPr>
        </p:nvSpPr>
        <p:spPr/>
        <p:txBody>
          <a:bodyPr/>
          <a:lstStyle/>
          <a:p>
            <a:pPr>
              <a:defRPr/>
            </a:pPr>
            <a:fld id="{1333052C-44DE-44E5-A5E9-DDC74F86B09A}" type="slidenum">
              <a:rPr lang="en-US" smtClean="0"/>
              <a:pPr>
                <a:defRPr/>
              </a:pPr>
              <a:t>29</a:t>
            </a:fld>
            <a:endParaRPr lang="en-US" dirty="0"/>
          </a:p>
        </p:txBody>
      </p:sp>
    </p:spTree>
    <p:extLst>
      <p:ext uri="{BB962C8B-B14F-4D97-AF65-F5344CB8AC3E}">
        <p14:creationId xmlns:p14="http://schemas.microsoft.com/office/powerpoint/2010/main" val="3667529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34</a:t>
            </a:fld>
            <a:endParaRPr lang="en-GB" altLang="en-US" dirty="0"/>
          </a:p>
        </p:txBody>
      </p:sp>
    </p:spTree>
    <p:extLst>
      <p:ext uri="{BB962C8B-B14F-4D97-AF65-F5344CB8AC3E}">
        <p14:creationId xmlns:p14="http://schemas.microsoft.com/office/powerpoint/2010/main" val="558011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Local authorities meet the costs of their statutory and discretionary services through a combination of revenue and capital expenditure. Revenue spending covers day-to-day costs such as wages. Capital expenditure relates to investments in assets such as buildings and transport infrastructure. In 2014-15, authorities spent £38.1 billion on revenue to support services and £12.3 billion on capital (excluding education).</a:t>
            </a:r>
            <a:endParaRPr lang="en-GB" dirty="0"/>
          </a:p>
        </p:txBody>
      </p:sp>
      <p:sp>
        <p:nvSpPr>
          <p:cNvPr id="4" name="Slide Number Placeholder 3"/>
          <p:cNvSpPr>
            <a:spLocks noGrp="1"/>
          </p:cNvSpPr>
          <p:nvPr>
            <p:ph type="sldNum" sz="quarter" idx="10"/>
          </p:nvPr>
        </p:nvSpPr>
        <p:spPr/>
        <p:txBody>
          <a:bodyPr/>
          <a:lstStyle/>
          <a:p>
            <a:fld id="{8956130B-ACA7-4237-92E8-9A144B5AAB65}" type="slidenum">
              <a:rPr lang="en-GB" smtClean="0"/>
              <a:t>35</a:t>
            </a:fld>
            <a:endParaRPr lang="en-GB" dirty="0"/>
          </a:p>
        </p:txBody>
      </p:sp>
    </p:spTree>
    <p:extLst>
      <p:ext uri="{BB962C8B-B14F-4D97-AF65-F5344CB8AC3E}">
        <p14:creationId xmlns:p14="http://schemas.microsoft.com/office/powerpoint/2010/main" val="152976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smtClean="0"/>
              <a:t>With these views in mind, and given the significant changes in public service delivery since</a:t>
            </a:r>
            <a:r>
              <a:rPr lang="en-GB" altLang="en-US" baseline="0" dirty="0" smtClean="0"/>
              <a:t> last published, CIPFA (following a two-stage consultation in 2017) has revised the Prudential Code to make it fit for today’s and tomorrow’s local authority.</a:t>
            </a:r>
          </a:p>
          <a:p>
            <a:pPr>
              <a:defRPr/>
            </a:pPr>
            <a:r>
              <a:rPr lang="en-GB" altLang="en-US" baseline="0" dirty="0" smtClean="0"/>
              <a:t>Main changes in the Code include:</a:t>
            </a:r>
          </a:p>
          <a:p>
            <a:pPr marL="231779" indent="-231779">
              <a:buAutoNum type="arabicParenR"/>
            </a:pPr>
            <a:r>
              <a:rPr lang="en-US" altLang="en-US" baseline="0" dirty="0" smtClean="0">
                <a:latin typeface="Verdana" panose="020B0604030504040204" pitchFamily="34" charset="0"/>
                <a:ea typeface="Verdana" panose="020B0604030504040204" pitchFamily="34" charset="0"/>
                <a:cs typeface="Verdana" panose="020B0604030504040204" pitchFamily="34" charset="0"/>
              </a:rPr>
              <a:t>Strong agreement (91%) that the principles of PC also applied to mayors and combined authorities but with a recognition that given the diverse structure of these organisations some flexibility should be retained over the application of indicators, with use of additional local indicators encouraged. Principles also apply to residual parent liabilities of subsidiary undertakings within group accounts, i.e. PC principles apply to the impact of subsidiaries on the level of risk and sustainability of the parent LA.</a:t>
            </a:r>
          </a:p>
          <a:p>
            <a:pPr marL="231779" indent="-231779">
              <a:buAutoNum type="arabicParenR"/>
            </a:pPr>
            <a:r>
              <a:rPr lang="en-US" altLang="en-US" baseline="0" dirty="0" smtClean="0">
                <a:latin typeface="Verdana" panose="020B0604030504040204" pitchFamily="34" charset="0"/>
                <a:ea typeface="Verdana" panose="020B0604030504040204" pitchFamily="34" charset="0"/>
                <a:cs typeface="Verdana" panose="020B0604030504040204" pitchFamily="34" charset="0"/>
              </a:rPr>
              <a:t>Recognised that limitations exist regarding funding streams from which capital expenditure can be financed. The revised PC requires consideration of affordability of borrowing in respect of all ring-fenced funding streams (including HRA) to be met through use of local indicators. No longer a specific list of HRA requirements, but as it’s material there remains a clear need for separate HRA indicators where you have an HRA. </a:t>
            </a:r>
          </a:p>
          <a:p>
            <a:pPr marL="231779" indent="-231779" defTabSz="931774">
              <a:buFontTx/>
              <a:buAutoNum type="arabicParenR"/>
              <a:defRPr/>
            </a:pPr>
            <a:r>
              <a:rPr lang="en-GB" altLang="en-US" baseline="0" dirty="0" smtClean="0">
                <a:latin typeface="Verdana" panose="020B0604030504040204" pitchFamily="34" charset="0"/>
                <a:ea typeface="Verdana" panose="020B0604030504040204" pitchFamily="34" charset="0"/>
                <a:cs typeface="Verdana" panose="020B0604030504040204" pitchFamily="34" charset="0"/>
              </a:rPr>
              <a:t>Mixed response to proposals to remove the indicator relating to council tax impact – idea was to allow focus on a longer term and more informed view of affordability rather than relying upon the use of an indicator which does not represent the actual ability to raise Council tax. 74% were in favour, and the Code will allow LAs to retain as a local indicator if desired.</a:t>
            </a:r>
            <a:endParaRPr lang="en-US" altLang="en-US" baseline="0" dirty="0" smtClean="0">
              <a:latin typeface="Verdana" panose="020B0604030504040204" pitchFamily="34" charset="0"/>
              <a:ea typeface="Verdana" panose="020B0604030504040204" pitchFamily="34" charset="0"/>
              <a:cs typeface="Verdana" panose="020B0604030504040204" pitchFamily="34" charset="0"/>
            </a:endParaRPr>
          </a:p>
          <a:p>
            <a:pPr marL="231779" indent="-231779">
              <a:buAutoNum type="arabicParenR"/>
            </a:pPr>
            <a:r>
              <a:rPr lang="en-US" altLang="en-US" baseline="0" dirty="0" smtClean="0">
                <a:latin typeface="Verdana" panose="020B0604030504040204" pitchFamily="34" charset="0"/>
                <a:ea typeface="Verdana" panose="020B0604030504040204" pitchFamily="34" charset="0"/>
                <a:cs typeface="Verdana" panose="020B0604030504040204" pitchFamily="34" charset="0"/>
              </a:rPr>
              <a:t>Main change is requirement to develop and report a capital strategy (84% support) – next slide</a:t>
            </a:r>
            <a:endParaRPr lang="en-GB" altLang="en-US" baseline="0" dirty="0" smtClean="0"/>
          </a:p>
        </p:txBody>
      </p:sp>
      <p:sp>
        <p:nvSpPr>
          <p:cNvPr id="4" name="Slide Number Placeholder 3"/>
          <p:cNvSpPr>
            <a:spLocks noGrp="1"/>
          </p:cNvSpPr>
          <p:nvPr>
            <p:ph type="sldNum" sz="quarter" idx="10"/>
          </p:nvPr>
        </p:nvSpPr>
        <p:spPr/>
        <p:txBody>
          <a:bodyPr/>
          <a:lstStyle/>
          <a:p>
            <a:fld id="{8956130B-ACA7-4237-92E8-9A144B5AAB65}" type="slidenum">
              <a:rPr lang="en-GB" smtClean="0"/>
              <a:t>36</a:t>
            </a:fld>
            <a:endParaRPr lang="en-GB" dirty="0"/>
          </a:p>
        </p:txBody>
      </p:sp>
    </p:spTree>
    <p:extLst>
      <p:ext uri="{BB962C8B-B14F-4D97-AF65-F5344CB8AC3E}">
        <p14:creationId xmlns:p14="http://schemas.microsoft.com/office/powerpoint/2010/main" val="3263537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latin typeface="Verdana" panose="020B0604030504040204" pitchFamily="34" charset="0"/>
                <a:ea typeface="Verdana" panose="020B0604030504040204" pitchFamily="34" charset="0"/>
                <a:cs typeface="Verdana" panose="020B0604030504040204" pitchFamily="34" charset="0"/>
              </a:rPr>
              <a:t>Council</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wide responsibility - </a:t>
            </a:r>
            <a:r>
              <a:rPr lang="en-GB" altLang="en-US" dirty="0" smtClean="0">
                <a:latin typeface="Verdana" panose="020B0604030504040204" pitchFamily="34" charset="0"/>
                <a:ea typeface="Verdana" panose="020B0604030504040204" pitchFamily="34" charset="0"/>
                <a:cs typeface="Verdana" panose="020B0604030504040204" pitchFamily="34" charset="0"/>
              </a:rPr>
              <a:t>In order to demonstrate that LA takes capital expenditure and investment decisions in line with service objectives and properly takes account of stewardship, value for money, prudence, sustainability and affordability, authorities should have in place a capital strategy setting out the long term context in which capital expenditure and investment decisions are made and gives due consideration to both risk and reward and impact on achievement of priority outcomes. </a:t>
            </a:r>
          </a:p>
          <a:p>
            <a:pPr eaLnBrk="1" hangingPunct="1"/>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GB" altLang="en-US" dirty="0" smtClean="0">
                <a:latin typeface="Verdana" panose="020B0604030504040204" pitchFamily="34" charset="0"/>
                <a:ea typeface="Verdana" panose="020B0604030504040204" pitchFamily="34" charset="0"/>
                <a:cs typeface="Verdana" panose="020B0604030504040204" pitchFamily="34" charset="0"/>
              </a:rPr>
              <a:t>It is vital that those charged with governance understand the long term context in which investment decisions are made and all financial risks to which the authority is exposed. With LAs having increasingly wide powers around commercialisation, more being subject to group arrangements and increase in combined authority arrangements, it is no longer sufficient to consider only the individual local authority but also the residual risks and liabilities to which it is subject. </a:t>
            </a:r>
          </a:p>
          <a:p>
            <a:pPr eaLnBrk="1" hangingPunct="1"/>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GB" altLang="en-US" dirty="0" smtClean="0">
                <a:latin typeface="Verdana" panose="020B0604030504040204" pitchFamily="34" charset="0"/>
                <a:ea typeface="Verdana" panose="020B0604030504040204" pitchFamily="34" charset="0"/>
                <a:cs typeface="Verdana" panose="020B0604030504040204" pitchFamily="34" charset="0"/>
              </a:rPr>
              <a:t>The development of a capital strategy allows flexibility to engage with full council at the time the budget is set to ensure that the overall strategy, governance procedures and risk appetite are fully understood by all elected members. It should be tailored to the authority's individual circumstances but should include commentary on capital expenditure, investments and liabilities and treasury management. The capital strategy should include sufficient detail to allow all members to understand how stewardship, value for money, prudence, sustainability and affordability will be secured.  </a:t>
            </a:r>
          </a:p>
          <a:p>
            <a:pPr eaLnBrk="1" hangingPunct="1"/>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GB" altLang="en-US" dirty="0" smtClean="0">
                <a:latin typeface="Verdana" panose="020B0604030504040204" pitchFamily="34" charset="0"/>
                <a:ea typeface="Verdana" panose="020B0604030504040204" pitchFamily="34" charset="0"/>
                <a:cs typeface="Verdana" panose="020B0604030504040204" pitchFamily="34" charset="0"/>
              </a:rPr>
              <a:t>In developing the capital strategy a balance should be struck between the amount of detail included and accessibility to the key audience. The main focus will be providing a high-level overview</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of the strategic approach to capital expenditure and investment decisions, with links </a:t>
            </a:r>
            <a:r>
              <a:rPr lang="en-GB" altLang="en-US" dirty="0" smtClean="0">
                <a:latin typeface="Verdana" panose="020B0604030504040204" pitchFamily="34" charset="0"/>
                <a:ea typeface="Verdana" panose="020B0604030504040204" pitchFamily="34" charset="0"/>
                <a:cs typeface="Verdana" panose="020B0604030504040204" pitchFamily="34" charset="0"/>
              </a:rPr>
              <a:t>where appropriate to Treasury Management Strategy. </a:t>
            </a:r>
          </a:p>
          <a:p>
            <a:pPr eaLnBrk="1" hangingPunct="1"/>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GB" altLang="en-US" dirty="0" smtClean="0">
                <a:latin typeface="Verdana" panose="020B0604030504040204" pitchFamily="34" charset="0"/>
                <a:ea typeface="Verdana" panose="020B0604030504040204" pitchFamily="34" charset="0"/>
                <a:cs typeface="Verdana" panose="020B0604030504040204" pitchFamily="34" charset="0"/>
              </a:rPr>
              <a:t>CFO to</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a:t>
            </a:r>
            <a:r>
              <a:rPr lang="en-GB" altLang="en-US" dirty="0" smtClean="0">
                <a:latin typeface="Verdana" panose="020B0604030504040204" pitchFamily="34" charset="0"/>
                <a:ea typeface="Verdana" panose="020B0604030504040204" pitchFamily="34" charset="0"/>
                <a:cs typeface="Verdana" panose="020B0604030504040204" pitchFamily="34" charset="0"/>
              </a:rPr>
              <a:t>report explicitly on the deliverability, affordability and risk associated with the capital strategy and where appropriate have access to specialised advice to enable them to reach their conclusions. </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(NB commentary and reference to the strategy can be made in the budget report where more appropriate to do so). </a:t>
            </a:r>
          </a:p>
        </p:txBody>
      </p:sp>
      <p:sp>
        <p:nvSpPr>
          <p:cNvPr id="4" name="Slide Number Placeholder 3"/>
          <p:cNvSpPr>
            <a:spLocks noGrp="1"/>
          </p:cNvSpPr>
          <p:nvPr>
            <p:ph type="sldNum" sz="quarter" idx="10"/>
          </p:nvPr>
        </p:nvSpPr>
        <p:spPr/>
        <p:txBody>
          <a:bodyPr/>
          <a:lstStyle/>
          <a:p>
            <a:fld id="{8956130B-ACA7-4237-92E8-9A144B5AAB65}" type="slidenum">
              <a:rPr lang="en-GB" smtClean="0"/>
              <a:t>37</a:t>
            </a:fld>
            <a:endParaRPr lang="en-GB" dirty="0"/>
          </a:p>
        </p:txBody>
      </p:sp>
    </p:spTree>
    <p:extLst>
      <p:ext uri="{BB962C8B-B14F-4D97-AF65-F5344CB8AC3E}">
        <p14:creationId xmlns:p14="http://schemas.microsoft.com/office/powerpoint/2010/main" val="3637653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defTabSz="931774">
              <a:defRPr/>
            </a:pPr>
            <a:r>
              <a:rPr lang="en-GB" dirty="0"/>
              <a:t>Same consultation process and publication date as Prudential Code – although awaiting DCLG consultation outcomes on updated Statutory Investment Guidance before publishing sectoral guidance notes which include clarification on some TM indicators. For that reason not all changes may be possible for setting 2018/19 TM strategy.  CIPFA recommend that changes be made to reporting of these TM indicators as soon as reasonably possible, and must be fully implemented from 1 April 2019. </a:t>
            </a:r>
          </a:p>
          <a:p>
            <a:pPr defTabSz="931774">
              <a:defRPr/>
            </a:pPr>
            <a:endParaRPr lang="en-GB" dirty="0"/>
          </a:p>
          <a:p>
            <a:pPr defTabSz="931774">
              <a:defRPr/>
            </a:pPr>
            <a:r>
              <a:rPr lang="en-GB" dirty="0"/>
              <a:t>Minor tidying of TM indicators to align with financial reporting (12 months rather than 365 days to allow for leap years) – bit of a ‘given’ really – will be picked up in LA Guidance.</a:t>
            </a:r>
          </a:p>
          <a:p>
            <a:pPr defTabSz="931774">
              <a:defRPr/>
            </a:pPr>
            <a:endParaRPr lang="en-GB" dirty="0"/>
          </a:p>
          <a:p>
            <a:r>
              <a:rPr lang="en-GB" dirty="0" smtClean="0"/>
              <a:t>Final</a:t>
            </a:r>
            <a:r>
              <a:rPr lang="en-GB" baseline="0" dirty="0" smtClean="0"/>
              <a:t> version of TM Code acknowledges that n</a:t>
            </a:r>
            <a:r>
              <a:rPr lang="en-GB" dirty="0" smtClean="0"/>
              <a:t>on TM investments are clearly separate – extension of principles of the Code but they are not the responsibility of treasury teams.  For some non-TM investments, principles of placing security and liquidity above yield may not always be appropriate - but that decision should be explicit as need to be clear about the risks.</a:t>
            </a:r>
          </a:p>
          <a:p>
            <a:endParaRPr lang="en-GB" dirty="0" smtClean="0"/>
          </a:p>
          <a:p>
            <a:r>
              <a:rPr lang="en-GB" dirty="0" smtClean="0"/>
              <a:t>Clarity over delegation</a:t>
            </a:r>
            <a:r>
              <a:rPr lang="en-GB" baseline="0" dirty="0" smtClean="0"/>
              <a:t> </a:t>
            </a:r>
            <a:r>
              <a:rPr lang="en-GB" dirty="0" smtClean="0"/>
              <a:t>– allows detailed TM work to be done outside of Full Council but FC still responsible - need to avoid any duplication</a:t>
            </a:r>
          </a:p>
          <a:p>
            <a:endParaRPr lang="en-GB" dirty="0" smtClean="0"/>
          </a:p>
          <a:p>
            <a:r>
              <a:rPr lang="en-GB" dirty="0" smtClean="0"/>
              <a:t>Organisations designations under MIFID II included – was an oversight in the consultation papers</a:t>
            </a:r>
          </a:p>
          <a:p>
            <a:endParaRPr lang="en-GB" dirty="0" smtClean="0"/>
          </a:p>
          <a:p>
            <a:r>
              <a:rPr lang="en-GB" dirty="0" smtClean="0"/>
              <a:t>Additional areas identified for LA Swectoral Guidance, which will follow once DCLG finalise statutory guidance</a:t>
            </a:r>
          </a:p>
        </p:txBody>
      </p:sp>
    </p:spTree>
    <p:extLst>
      <p:ext uri="{BB962C8B-B14F-4D97-AF65-F5344CB8AC3E}">
        <p14:creationId xmlns:p14="http://schemas.microsoft.com/office/powerpoint/2010/main" val="165839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41</a:t>
            </a:fld>
            <a:endParaRPr lang="en-GB" altLang="en-US" dirty="0"/>
          </a:p>
        </p:txBody>
      </p:sp>
    </p:spTree>
    <p:extLst>
      <p:ext uri="{BB962C8B-B14F-4D97-AF65-F5344CB8AC3E}">
        <p14:creationId xmlns:p14="http://schemas.microsoft.com/office/powerpoint/2010/main" val="202215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789" eaLnBrk="1" fontAlgn="auto" hangingPunct="1">
              <a:spcBef>
                <a:spcPts val="0"/>
              </a:spcBef>
              <a:spcAft>
                <a:spcPts val="0"/>
              </a:spcAft>
              <a:defRP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B24DEF-B25C-4139-ADFB-C1905A7BF59A}"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23339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43</a:t>
            </a:fld>
            <a:endParaRPr lang="en-GB" altLang="en-US" dirty="0"/>
          </a:p>
        </p:txBody>
      </p:sp>
    </p:spTree>
    <p:extLst>
      <p:ext uri="{BB962C8B-B14F-4D97-AF65-F5344CB8AC3E}">
        <p14:creationId xmlns:p14="http://schemas.microsoft.com/office/powerpoint/2010/main" val="3527723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7 main funding</a:t>
            </a:r>
            <a:r>
              <a:rPr lang="en-GB" baseline="0" dirty="0" smtClean="0"/>
              <a:t> streams within the RO forms</a:t>
            </a:r>
          </a:p>
          <a:p>
            <a:pPr marL="171450" indent="-171450">
              <a:buFont typeface="Arial" panose="020B0604020202020204" pitchFamily="34" charset="0"/>
              <a:buChar char="•"/>
            </a:pPr>
            <a:r>
              <a:rPr lang="en-GB" baseline="0" dirty="0" smtClean="0"/>
              <a:t>First 5 are part of net expenditure – last two are netted off gross service expenditure to produce net current expenditure – i.e. are service income</a:t>
            </a:r>
          </a:p>
          <a:p>
            <a:pPr marL="171450" indent="-171450">
              <a:buFont typeface="Arial" panose="020B0604020202020204" pitchFamily="34" charset="0"/>
              <a:buChar char="•"/>
            </a:pPr>
            <a:r>
              <a:rPr lang="en-GB" baseline="0" dirty="0" smtClean="0"/>
              <a:t>3 different levels of assumption available </a:t>
            </a:r>
          </a:p>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solidFill>
                  <a:srgbClr val="000000"/>
                </a:solidFill>
              </a:rPr>
              <a:pPr/>
              <a:t>44</a:t>
            </a:fld>
            <a:endParaRPr lang="en-GB" altLang="en-US" dirty="0">
              <a:solidFill>
                <a:srgbClr val="000000"/>
              </a:solidFill>
            </a:endParaRPr>
          </a:p>
        </p:txBody>
      </p:sp>
    </p:spTree>
    <p:extLst>
      <p:ext uri="{BB962C8B-B14F-4D97-AF65-F5344CB8AC3E}">
        <p14:creationId xmlns:p14="http://schemas.microsoft.com/office/powerpoint/2010/main" val="3943848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7 main funding</a:t>
            </a:r>
            <a:r>
              <a:rPr lang="en-GB" baseline="0" dirty="0" smtClean="0"/>
              <a:t> streams within the RO forms</a:t>
            </a:r>
          </a:p>
          <a:p>
            <a:pPr marL="171450" indent="-171450">
              <a:buFont typeface="Arial" panose="020B0604020202020204" pitchFamily="34" charset="0"/>
              <a:buChar char="•"/>
            </a:pPr>
            <a:r>
              <a:rPr lang="en-GB" baseline="0" dirty="0" smtClean="0"/>
              <a:t>First 5 are part of net expenditure – last two are netted off gross service expenditure to produce net current expenditure – i.e. are service income</a:t>
            </a:r>
          </a:p>
          <a:p>
            <a:pPr marL="171450" indent="-171450">
              <a:buFont typeface="Arial" panose="020B0604020202020204" pitchFamily="34" charset="0"/>
              <a:buChar char="•"/>
            </a:pPr>
            <a:r>
              <a:rPr lang="en-GB" baseline="0" dirty="0" smtClean="0"/>
              <a:t>3 different levels of assumption available </a:t>
            </a:r>
          </a:p>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solidFill>
                  <a:srgbClr val="000000"/>
                </a:solidFill>
              </a:rPr>
              <a:pPr/>
              <a:t>45</a:t>
            </a:fld>
            <a:endParaRPr lang="en-GB" altLang="en-US" dirty="0">
              <a:solidFill>
                <a:srgbClr val="000000"/>
              </a:solidFill>
            </a:endParaRPr>
          </a:p>
        </p:txBody>
      </p:sp>
    </p:spTree>
    <p:extLst>
      <p:ext uri="{BB962C8B-B14F-4D97-AF65-F5344CB8AC3E}">
        <p14:creationId xmlns:p14="http://schemas.microsoft.com/office/powerpoint/2010/main" val="3903818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Coverage = all English</a:t>
            </a:r>
            <a:r>
              <a:rPr lang="en-GB" baseline="0" dirty="0" smtClean="0"/>
              <a:t> LAs</a:t>
            </a:r>
          </a:p>
          <a:p>
            <a:pPr marL="171450" indent="-171450">
              <a:buFont typeface="Arial" panose="020B0604020202020204" pitchFamily="34" charset="0"/>
              <a:buChar char="•"/>
            </a:pPr>
            <a:r>
              <a:rPr lang="en-GB" baseline="0" dirty="0" smtClean="0"/>
              <a:t>Ability to compare with others (need to see how important this feature is for users)</a:t>
            </a:r>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solidFill>
                  <a:srgbClr val="000000"/>
                </a:solidFill>
              </a:rPr>
              <a:pPr/>
              <a:t>46</a:t>
            </a:fld>
            <a:endParaRPr lang="en-GB" altLang="en-US" dirty="0">
              <a:solidFill>
                <a:srgbClr val="000000"/>
              </a:solidFill>
            </a:endParaRPr>
          </a:p>
        </p:txBody>
      </p:sp>
    </p:spTree>
    <p:extLst>
      <p:ext uri="{BB962C8B-B14F-4D97-AF65-F5344CB8AC3E}">
        <p14:creationId xmlns:p14="http://schemas.microsoft.com/office/powerpoint/2010/main" val="1735779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Some health warnings!</a:t>
            </a:r>
          </a:p>
          <a:p>
            <a:pPr marL="171450" indent="-171450">
              <a:buFont typeface="Arial" panose="020B0604020202020204" pitchFamily="34" charset="0"/>
              <a:buChar char="•"/>
            </a:pPr>
            <a:r>
              <a:rPr lang="en-GB" dirty="0" smtClean="0"/>
              <a:t>Exclusion</a:t>
            </a:r>
            <a:r>
              <a:rPr lang="en-GB" baseline="0" dirty="0" smtClean="0"/>
              <a:t> of grants outside AEF and education grants as LAs has no control over them</a:t>
            </a:r>
          </a:p>
          <a:p>
            <a:pPr marL="171450" indent="-171450">
              <a:buFont typeface="Arial" panose="020B0604020202020204" pitchFamily="34" charset="0"/>
              <a:buChar char="•"/>
            </a:pPr>
            <a:r>
              <a:rPr lang="en-GB" baseline="0" dirty="0" smtClean="0"/>
              <a:t>Not predicting outcome of FFR or what 75% BRR scheme looks like – or outcome of SR19</a:t>
            </a:r>
          </a:p>
          <a:p>
            <a:pPr marL="171450" indent="-171450">
              <a:buFont typeface="Arial" panose="020B0604020202020204" pitchFamily="34" charset="0"/>
              <a:buChar char="•"/>
            </a:pPr>
            <a:r>
              <a:rPr lang="en-GB" baseline="0" dirty="0" smtClean="0"/>
              <a:t>Important point is that these are forecasts based on assumptions – not actual funding figures!</a:t>
            </a:r>
          </a:p>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solidFill>
                  <a:srgbClr val="000000"/>
                </a:solidFill>
              </a:rPr>
              <a:pPr/>
              <a:t>47</a:t>
            </a:fld>
            <a:endParaRPr lang="en-GB" altLang="en-US" dirty="0">
              <a:solidFill>
                <a:srgbClr val="000000"/>
              </a:solidFill>
            </a:endParaRPr>
          </a:p>
        </p:txBody>
      </p:sp>
    </p:spTree>
    <p:extLst>
      <p:ext uri="{BB962C8B-B14F-4D97-AF65-F5344CB8AC3E}">
        <p14:creationId xmlns:p14="http://schemas.microsoft.com/office/powerpoint/2010/main" val="984732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53</a:t>
            </a:fld>
            <a:endParaRPr lang="en-GB" altLang="en-US" dirty="0"/>
          </a:p>
        </p:txBody>
      </p:sp>
    </p:spTree>
    <p:extLst>
      <p:ext uri="{BB962C8B-B14F-4D97-AF65-F5344CB8AC3E}">
        <p14:creationId xmlns:p14="http://schemas.microsoft.com/office/powerpoint/2010/main" val="3675194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NAO</a:t>
            </a:r>
            <a:r>
              <a:rPr lang="en-GB" baseline="0" dirty="0" smtClean="0"/>
              <a:t> report on governance is imminent</a:t>
            </a:r>
          </a:p>
          <a:p>
            <a:endParaRPr lang="en-GB" baseline="0" dirty="0" smtClean="0"/>
          </a:p>
          <a:p>
            <a:r>
              <a:rPr lang="en-GB" baseline="0" dirty="0" smtClean="0"/>
              <a:t>Kingman report: </a:t>
            </a:r>
            <a:r>
              <a:rPr lang="en-GB" i="1" baseline="0" dirty="0" smtClean="0"/>
              <a:t>Independent Review of the Financial Reporting Council </a:t>
            </a:r>
            <a:r>
              <a:rPr lang="en-GB" i="0" baseline="0" dirty="0" smtClean="0"/>
              <a:t>commissioned by Secretary of State Business, Energy and Industrial Strategy</a:t>
            </a:r>
            <a:endParaRPr lang="en-GB" i="1"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54</a:t>
            </a:fld>
            <a:endParaRPr lang="en-GB" altLang="en-US" dirty="0"/>
          </a:p>
        </p:txBody>
      </p:sp>
    </p:spTree>
    <p:extLst>
      <p:ext uri="{BB962C8B-B14F-4D97-AF65-F5344CB8AC3E}">
        <p14:creationId xmlns:p14="http://schemas.microsoft.com/office/powerpoint/2010/main" val="4263998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07D87A9-C659-074C-9E62-3881C8092708}"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40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NORTHAMPTON DIAGNOSTIC – S.114 NOTICE (LGA ’88) – 2</a:t>
            </a:r>
            <a:r>
              <a:rPr lang="en-US" baseline="30000" dirty="0" smtClean="0"/>
              <a:t>ND</a:t>
            </a:r>
            <a:r>
              <a:rPr lang="en-US" dirty="0" smtClean="0"/>
              <a:t> FEB ‘18</a:t>
            </a:r>
          </a:p>
          <a:p>
            <a:endParaRPr lang="en-US" dirty="0" smtClean="0"/>
          </a:p>
          <a:p>
            <a:r>
              <a:rPr lang="en-US" dirty="0" smtClean="0"/>
              <a:t>KPMG STATEMENT OF REASONS</a:t>
            </a:r>
          </a:p>
          <a:p>
            <a:pPr marL="171450" indent="-171450">
              <a:buFontTx/>
              <a:buChar char="-"/>
            </a:pPr>
            <a:r>
              <a:rPr lang="en-US" dirty="0" smtClean="0"/>
              <a:t>UNBALANCED BUDGET FOR SEVERAL YEARS.</a:t>
            </a:r>
          </a:p>
          <a:p>
            <a:pPr marL="171450" indent="-171450">
              <a:buFontTx/>
              <a:buChar char="-"/>
            </a:pPr>
            <a:r>
              <a:rPr lang="en-US" dirty="0" smtClean="0"/>
              <a:t>HEAVY RELIANCE ON ‘ONE-OFF’ MEASURES NOT SUSTAINABLE TO MITIGATE STRUCTURAL DEFICIT IN REVENUE BUDGET</a:t>
            </a:r>
          </a:p>
          <a:p>
            <a:pPr marL="171450" indent="-171450">
              <a:buFontTx/>
              <a:buChar char="-"/>
            </a:pPr>
            <a:r>
              <a:rPr lang="en-US" dirty="0" smtClean="0"/>
              <a:t>SAVINGS</a:t>
            </a:r>
            <a:r>
              <a:rPr lang="en-US" baseline="0" dirty="0" smtClean="0"/>
              <a:t> REQUIREMENT SET OF £65M IN 2016/17. AND NO TRANSPARENT PLAN ON HOW TO ACHIEVE</a:t>
            </a:r>
          </a:p>
          <a:p>
            <a:pPr marL="171450" indent="-171450">
              <a:buFontTx/>
              <a:buChar char="-"/>
            </a:pPr>
            <a:endParaRPr lang="en-US" baseline="0" dirty="0" smtClean="0"/>
          </a:p>
          <a:p>
            <a:pPr marL="171450" indent="-171450">
              <a:buFontTx/>
              <a:buChar char="-"/>
            </a:pPr>
            <a:r>
              <a:rPr lang="en-US" baseline="0" dirty="0" smtClean="0"/>
              <a:t>RESERVE LEVELS BY JANUARY 2018 WERE @ £17.8M</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solidFill>
                  <a:srgbClr val="000000"/>
                </a:solidFill>
              </a:rPr>
              <a:pPr/>
              <a:t>56</a:t>
            </a:fld>
            <a:endParaRPr lang="en-GB" altLang="en-US" dirty="0">
              <a:solidFill>
                <a:srgbClr val="000000"/>
              </a:solidFill>
            </a:endParaRPr>
          </a:p>
        </p:txBody>
      </p:sp>
    </p:spTree>
    <p:extLst>
      <p:ext uri="{BB962C8B-B14F-4D97-AF65-F5344CB8AC3E}">
        <p14:creationId xmlns:p14="http://schemas.microsoft.com/office/powerpoint/2010/main" val="4060735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solidFill>
                  <a:srgbClr val="000000"/>
                </a:solidFill>
              </a:rPr>
              <a:pPr/>
              <a:t>57</a:t>
            </a:fld>
            <a:endParaRPr lang="en-GB" altLang="en-US" dirty="0">
              <a:solidFill>
                <a:srgbClr val="000000"/>
              </a:solidFill>
            </a:endParaRPr>
          </a:p>
        </p:txBody>
      </p:sp>
    </p:spTree>
    <p:extLst>
      <p:ext uri="{BB962C8B-B14F-4D97-AF65-F5344CB8AC3E}">
        <p14:creationId xmlns:p14="http://schemas.microsoft.com/office/powerpoint/2010/main" val="412100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Efficiency helped by the pay cap in public sector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B24DEF-B25C-4139-ADFB-C1905A7BF59A}"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67710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 FLEXIBILITIES DIRECTION – S.15(1)(A) LGA 2003</a:t>
            </a:r>
            <a:endParaRPr lang="en-US"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solidFill>
                  <a:srgbClr val="000000"/>
                </a:solidFill>
              </a:rPr>
              <a:pPr/>
              <a:t>58</a:t>
            </a:fld>
            <a:endParaRPr lang="en-GB" altLang="en-US" dirty="0">
              <a:solidFill>
                <a:srgbClr val="000000"/>
              </a:solidFill>
            </a:endParaRPr>
          </a:p>
        </p:txBody>
      </p:sp>
    </p:spTree>
    <p:extLst>
      <p:ext uri="{BB962C8B-B14F-4D97-AF65-F5344CB8AC3E}">
        <p14:creationId xmlns:p14="http://schemas.microsoft.com/office/powerpoint/2010/main" val="421327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r>
              <a:rPr lang="en-GB" baseline="0" dirty="0" smtClean="0"/>
              <a:t> these are our estimates of what the additional protection will actually cost.  </a:t>
            </a:r>
          </a:p>
          <a:p>
            <a:endParaRPr lang="en-GB" baseline="0" dirty="0" smtClean="0"/>
          </a:p>
        </p:txBody>
      </p:sp>
      <p:sp>
        <p:nvSpPr>
          <p:cNvPr id="4" name="Slide Number Placeholder 3"/>
          <p:cNvSpPr>
            <a:spLocks noGrp="1"/>
          </p:cNvSpPr>
          <p:nvPr>
            <p:ph type="sldNum" sz="quarter" idx="10"/>
          </p:nvPr>
        </p:nvSpPr>
        <p:spPr/>
        <p:txBody>
          <a:bodyPr/>
          <a:lstStyle/>
          <a:p>
            <a:fld id="{695AF33F-5A19-4C82-8109-1AB2EFBC8989}" type="slidenum">
              <a:rPr lang="en-GB" smtClean="0"/>
              <a:t>7</a:t>
            </a:fld>
            <a:endParaRPr lang="en-GB" dirty="0"/>
          </a:p>
        </p:txBody>
      </p:sp>
    </p:spTree>
    <p:extLst>
      <p:ext uri="{BB962C8B-B14F-4D97-AF65-F5344CB8AC3E}">
        <p14:creationId xmlns:p14="http://schemas.microsoft.com/office/powerpoint/2010/main" val="43485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789" eaLnBrk="1" fontAlgn="auto" hangingPunct="1">
              <a:spcBef>
                <a:spcPts val="0"/>
              </a:spcBef>
              <a:spcAft>
                <a:spcPts val="0"/>
              </a:spcAft>
              <a:defRP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B24DEF-B25C-4139-ADFB-C1905A7BF59A}"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820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bg2">
                    <a:lumMod val="75000"/>
                  </a:schemeClr>
                </a:solidFill>
              </a:rPr>
              <a:t>TIMELINE:</a:t>
            </a:r>
          </a:p>
          <a:p>
            <a:endParaRPr lang="en-GB" dirty="0" smtClean="0">
              <a:solidFill>
                <a:schemeClr val="bg2">
                  <a:lumMod val="75000"/>
                </a:schemeClr>
              </a:solidFill>
            </a:endParaRPr>
          </a:p>
          <a:p>
            <a:r>
              <a:rPr lang="en-GB" dirty="0" smtClean="0">
                <a:solidFill>
                  <a:schemeClr val="bg2">
                    <a:lumMod val="75000"/>
                  </a:schemeClr>
                </a:solidFill>
              </a:rPr>
              <a:t>December 2018 – consulted on Sharing risk and reward, managing volatility and setting up the reformed system</a:t>
            </a:r>
          </a:p>
          <a:p>
            <a:endParaRPr lang="en-GB" dirty="0" smtClean="0">
              <a:solidFill>
                <a:schemeClr val="bg2">
                  <a:lumMod val="75000"/>
                </a:schemeClr>
              </a:solidFill>
            </a:endParaRPr>
          </a:p>
          <a:p>
            <a:r>
              <a:rPr lang="en-GB" dirty="0" smtClean="0">
                <a:solidFill>
                  <a:schemeClr val="bg2">
                    <a:lumMod val="75000"/>
                  </a:schemeClr>
                </a:solidFill>
              </a:rPr>
              <a:t>Spring/Summer 2019 – Indicative numbers published</a:t>
            </a:r>
          </a:p>
          <a:p>
            <a:endParaRPr lang="en-GB" dirty="0" smtClean="0">
              <a:solidFill>
                <a:schemeClr val="bg2">
                  <a:lumMod val="75000"/>
                </a:schemeClr>
              </a:solidFill>
            </a:endParaRPr>
          </a:p>
          <a:p>
            <a:r>
              <a:rPr lang="en-GB" dirty="0" smtClean="0">
                <a:solidFill>
                  <a:schemeClr val="bg2">
                    <a:lumMod val="75000"/>
                  </a:schemeClr>
                </a:solidFill>
              </a:rPr>
              <a:t>Autumn/Winter 2019 – budget process starts</a:t>
            </a:r>
          </a:p>
          <a:p>
            <a:endParaRPr lang="en-GB" dirty="0" smtClean="0">
              <a:solidFill>
                <a:schemeClr val="bg2">
                  <a:lumMod val="75000"/>
                </a:schemeClr>
              </a:solidFill>
            </a:endParaRPr>
          </a:p>
          <a:p>
            <a:r>
              <a:rPr lang="en-GB" dirty="0" smtClean="0">
                <a:solidFill>
                  <a:schemeClr val="bg2">
                    <a:lumMod val="75000"/>
                  </a:schemeClr>
                </a:solidFill>
              </a:rPr>
              <a:t>Spring 2020 – system takes effect</a:t>
            </a:r>
          </a:p>
          <a:p>
            <a:endParaRPr lang="en-GB" dirty="0" smtClean="0">
              <a:solidFill>
                <a:schemeClr val="bg2">
                  <a:lumMod val="75000"/>
                </a:schemeClr>
              </a:solidFill>
            </a:endParaRPr>
          </a:p>
          <a:p>
            <a:r>
              <a:rPr lang="en-GB" dirty="0" smtClean="0">
                <a:solidFill>
                  <a:schemeClr val="bg2">
                    <a:lumMod val="75000"/>
                  </a:schemeClr>
                </a:solidFill>
              </a:rPr>
              <a:t>Realistic?</a:t>
            </a:r>
          </a:p>
          <a:p>
            <a:pPr marL="174708" indent="-174708">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5AF33F-5A19-4C82-8109-1AB2EFBC898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873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789" eaLnBrk="1" fontAlgn="auto" hangingPunct="1">
              <a:spcBef>
                <a:spcPts val="0"/>
              </a:spcBef>
              <a:spcAft>
                <a:spcPts val="0"/>
              </a:spcAft>
              <a:defRP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B24DEF-B25C-4139-ADFB-C1905A7BF59A}"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01176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5675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52D89"/>
        </a:solidFill>
        <a:effectLst/>
      </p:bgPr>
    </p:bg>
    <p:spTree>
      <p:nvGrpSpPr>
        <p:cNvPr id="1" name=""/>
        <p:cNvGrpSpPr/>
        <p:nvPr/>
      </p:nvGrpSpPr>
      <p:grpSpPr>
        <a:xfrm>
          <a:off x="0" y="0"/>
          <a:ext cx="0" cy="0"/>
          <a:chOff x="0" y="0"/>
          <a:chExt cx="0" cy="0"/>
        </a:xfrm>
      </p:grpSpPr>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F68933"/>
                </a:solidFill>
              </a:defRPr>
            </a:lvl1pPr>
          </a:lstStyle>
          <a:p>
            <a:r>
              <a:rPr lang="en-US" smtClean="0"/>
              <a:t>Click to edit Master title style</a:t>
            </a:r>
            <a:endParaRPr lang="en-GB"/>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69061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41475" y="1277938"/>
            <a:ext cx="6296025" cy="855662"/>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96988" y="2205038"/>
            <a:ext cx="3241675" cy="3384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91063" y="2205038"/>
            <a:ext cx="3243262" cy="3384550"/>
          </a:xfrm>
          <a:prstGeom prst="rect">
            <a:avLst/>
          </a:prstGeom>
        </p:spPr>
        <p:txBody>
          <a:bodyPr/>
          <a:lstStyle/>
          <a:p>
            <a:pPr lvl="0"/>
            <a:endParaRPr lang="en-GB" noProof="0"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ctr">
              <a:defRPr/>
            </a:pPr>
            <a:endParaRPr lang="en-GB" sz="1800" dirty="0">
              <a:solidFill>
                <a:srgbClr val="333333"/>
              </a:solidFill>
              <a:latin typeface="Arial"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ctr">
              <a:defRPr/>
            </a:pPr>
            <a:endParaRPr lang="en-GB" sz="1800" dirty="0">
              <a:solidFill>
                <a:srgbClr val="333333"/>
              </a:solidFill>
              <a:latin typeface="Arial"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lgn="ctr">
              <a:defRPr/>
            </a:pPr>
            <a:fld id="{AE6F9737-99D8-4B43-AC75-30B5B3D01807}" type="slidenum">
              <a:rPr lang="en-GB" sz="1800">
                <a:solidFill>
                  <a:srgbClr val="333333"/>
                </a:solidFill>
                <a:latin typeface="Arial" charset="0"/>
              </a:rPr>
              <a:pPr algn="ctr">
                <a:defRPr/>
              </a:pPr>
              <a:t>‹#›</a:t>
            </a:fld>
            <a:endParaRPr lang="en-GB" sz="1800" dirty="0">
              <a:solidFill>
                <a:srgbClr val="333333"/>
              </a:solidFill>
              <a:latin typeface="Arial" charset="0"/>
            </a:endParaRPr>
          </a:p>
        </p:txBody>
      </p:sp>
    </p:spTree>
    <p:extLst>
      <p:ext uri="{BB962C8B-B14F-4D97-AF65-F5344CB8AC3E}">
        <p14:creationId xmlns:p14="http://schemas.microsoft.com/office/powerpoint/2010/main" val="18334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92" y="1124744"/>
            <a:ext cx="8600281" cy="855662"/>
          </a:xfrm>
          <a:prstGeom prst="rect">
            <a:avLst/>
          </a:prstGeom>
        </p:spPr>
        <p:txBody>
          <a:bodyPr/>
          <a:lstStyle/>
          <a:p>
            <a:r>
              <a:rPr lang="en-US" smtClean="0"/>
              <a:t>Click to edit Master 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685800">
              <a:defRPr/>
            </a:pPr>
            <a:endParaRPr lang="en-GB" sz="1350" dirty="0">
              <a:solidFill>
                <a:srgbClr val="333333"/>
              </a:solidFill>
            </a:endParaRPr>
          </a:p>
        </p:txBody>
      </p:sp>
      <p:sp>
        <p:nvSpPr>
          <p:cNvPr id="7" name="Content Placeholder 2"/>
          <p:cNvSpPr>
            <a:spLocks noGrp="1"/>
          </p:cNvSpPr>
          <p:nvPr>
            <p:ph sz="half" idx="1"/>
          </p:nvPr>
        </p:nvSpPr>
        <p:spPr>
          <a:xfrm>
            <a:off x="251520" y="2205038"/>
            <a:ext cx="8568952" cy="3888258"/>
          </a:xfrm>
          <a:prstGeom prst="rect">
            <a:avLst/>
          </a:prstGeo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7769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9906"/>
            <a:ext cx="9152021" cy="6637457"/>
          </a:xfrm>
          <a:prstGeom prst="rect">
            <a:avLst/>
          </a:prstGeom>
          <a:solidFill>
            <a:srgbClr val="CA3E9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smtClean="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209448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1884"/>
            <a:ext cx="9152021" cy="6626115"/>
          </a:xfrm>
          <a:prstGeom prst="rect">
            <a:avLst/>
          </a:prstGeom>
          <a:solidFill>
            <a:srgbClr val="00B0E8"/>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smtClean="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190392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6585"/>
            <a:ext cx="9152021" cy="6621415"/>
          </a:xfrm>
          <a:prstGeom prst="rect">
            <a:avLst/>
          </a:prstGeom>
          <a:solidFill>
            <a:srgbClr val="5AAE4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smtClean="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103138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1885"/>
            <a:ext cx="9152022" cy="6618094"/>
          </a:xfrm>
          <a:prstGeom prst="rect">
            <a:avLst/>
          </a:prstGeom>
          <a:solidFill>
            <a:srgbClr val="FBB04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smtClean="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386885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91" y="1124744"/>
            <a:ext cx="8600281" cy="855662"/>
          </a:xfrm>
          <a:prstGeom prst="rect">
            <a:avLst/>
          </a:prstGeom>
        </p:spPr>
        <p:txBody>
          <a:bodyPr/>
          <a:lstStyle/>
          <a:p>
            <a:r>
              <a:rPr lang="en-US" smtClean="0"/>
              <a:t>Click to edit Master 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7" name="Content Placeholder 2"/>
          <p:cNvSpPr>
            <a:spLocks noGrp="1"/>
          </p:cNvSpPr>
          <p:nvPr>
            <p:ph sz="half" idx="1"/>
          </p:nvPr>
        </p:nvSpPr>
        <p:spPr>
          <a:xfrm>
            <a:off x="251520" y="2205038"/>
            <a:ext cx="8568952"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5144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91" y="1124744"/>
            <a:ext cx="8600281" cy="855662"/>
          </a:xfrm>
          <a:prstGeom prst="rect">
            <a:avLst/>
          </a:prstGeom>
        </p:spPr>
        <p:txBody>
          <a:bodyPr/>
          <a:lstStyle/>
          <a:p>
            <a:r>
              <a:rPr lang="en-US" smtClean="0"/>
              <a:t>Click to edit Master title style</a:t>
            </a:r>
            <a:endParaRPr lang="en-GB"/>
          </a:p>
        </p:txBody>
      </p:sp>
      <p:sp>
        <p:nvSpPr>
          <p:cNvPr id="9" name="Content Placeholder 2"/>
          <p:cNvSpPr>
            <a:spLocks noGrp="1"/>
          </p:cNvSpPr>
          <p:nvPr>
            <p:ph sz="half" idx="1"/>
          </p:nvPr>
        </p:nvSpPr>
        <p:spPr>
          <a:xfrm>
            <a:off x="251520" y="2205038"/>
            <a:ext cx="4176464"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0"/>
          </p:nvPr>
        </p:nvSpPr>
        <p:spPr>
          <a:xfrm>
            <a:off x="4644008" y="2204864"/>
            <a:ext cx="4176464"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8881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bwMode="auto">
          <a:xfrm>
            <a:off x="-468560" y="-171400"/>
            <a:ext cx="9721080" cy="100811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7" name="Content Placeholder 2"/>
          <p:cNvSpPr>
            <a:spLocks noGrp="1"/>
          </p:cNvSpPr>
          <p:nvPr>
            <p:ph sz="half" idx="1"/>
          </p:nvPr>
        </p:nvSpPr>
        <p:spPr>
          <a:xfrm>
            <a:off x="251520" y="476672"/>
            <a:ext cx="8568952" cy="604867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8889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charset="0"/>
              <a:ea typeface="+mn-ea"/>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AA02F96-EA60-D747-8542-50393B79B332}" type="slidenum">
              <a:rPr kumimoji="0" lang="en-GB" sz="1800" b="0" i="0" u="none" strike="noStrike" kern="1200" cap="none" spc="0" normalizeH="0" baseline="0" noProof="0">
                <a:ln>
                  <a:noFill/>
                </a:ln>
                <a:solidFill>
                  <a:srgbClr val="333333"/>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sz="1800" b="0" i="0" u="none" strike="noStrike" kern="1200" cap="none" spc="0" normalizeH="0" baseline="0" noProof="0" dirty="0">
              <a:ln>
                <a:noFill/>
              </a:ln>
              <a:solidFill>
                <a:srgbClr val="333333"/>
              </a:solidFill>
              <a:effectLst/>
              <a:uLnTx/>
              <a:uFillTx/>
              <a:latin typeface="Arial" charset="0"/>
              <a:ea typeface="+mn-ea"/>
              <a:cs typeface="+mn-cs"/>
            </a:endParaRPr>
          </a:p>
        </p:txBody>
      </p:sp>
    </p:spTree>
    <p:extLst>
      <p:ext uri="{BB962C8B-B14F-4D97-AF65-F5344CB8AC3E}">
        <p14:creationId xmlns:p14="http://schemas.microsoft.com/office/powerpoint/2010/main" val="387475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6084888" y="549275"/>
            <a:ext cx="2879725" cy="274638"/>
          </a:xfrm>
          <a:prstGeom prst="rect">
            <a:avLst/>
          </a:prstGeom>
          <a:noFill/>
          <a:ln w="9525">
            <a:noFill/>
            <a:miter lim="800000"/>
            <a:headEnd/>
            <a:tailEnd/>
          </a:ln>
          <a:effectLst/>
        </p:spPr>
        <p:txBody>
          <a:bodyPr>
            <a:spAutoFit/>
          </a:bodyPr>
          <a:lstStyle/>
          <a:p>
            <a:pPr algn="r">
              <a:spcBef>
                <a:spcPct val="50000"/>
              </a:spcBef>
              <a:defRPr/>
            </a:pPr>
            <a:r>
              <a:rPr lang="en-GB" sz="1200" dirty="0" smtClean="0">
                <a:solidFill>
                  <a:srgbClr val="CA3E96"/>
                </a:solidFill>
                <a:latin typeface="Verdana" pitchFamily="34" charset="0"/>
              </a:rPr>
              <a:t>cipfa.org</a:t>
            </a:r>
            <a:endParaRPr lang="en-GB" sz="1200" dirty="0">
              <a:solidFill>
                <a:srgbClr val="CA3E96"/>
              </a:solidFill>
              <a:latin typeface="Verdana" pitchFamily="34" charset="0"/>
            </a:endParaRPr>
          </a:p>
        </p:txBody>
      </p:sp>
      <p:pic>
        <p:nvPicPr>
          <p:cNvPr id="1036" name="Picture 12" descr="Corporate T Lock_Horiz trans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27384"/>
            <a:ext cx="9144000" cy="8112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9" r:id="rId4"/>
    <p:sldLayoutId id="2147483698" r:id="rId5"/>
    <p:sldLayoutId id="2147483685" r:id="rId6"/>
    <p:sldLayoutId id="2147483687" r:id="rId7"/>
    <p:sldLayoutId id="2147483700" r:id="rId8"/>
    <p:sldLayoutId id="2147483702" r:id="rId9"/>
    <p:sldLayoutId id="2147483710" r:id="rId10"/>
  </p:sldLayoutIdLst>
  <p:txStyles>
    <p:titleStyle>
      <a:lvl1pPr algn="l" rtl="0" eaLnBrk="1" fontAlgn="base" hangingPunct="1">
        <a:spcBef>
          <a:spcPct val="0"/>
        </a:spcBef>
        <a:spcAft>
          <a:spcPct val="0"/>
        </a:spcAft>
        <a:defRPr sz="2800">
          <a:solidFill>
            <a:srgbClr val="652D89"/>
          </a:solidFill>
          <a:latin typeface="+mj-lt"/>
          <a:ea typeface="+mj-ea"/>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1600">
          <a:solidFill>
            <a:srgbClr val="333333"/>
          </a:solidFill>
          <a:latin typeface="+mn-lt"/>
        </a:defRPr>
      </a:lvl2pPr>
      <a:lvl3pPr marL="1143000" indent="-228600" algn="l" rtl="0" eaLnBrk="1" fontAlgn="base" hangingPunct="1">
        <a:spcBef>
          <a:spcPct val="20000"/>
        </a:spcBef>
        <a:spcAft>
          <a:spcPct val="0"/>
        </a:spcAft>
        <a:buFont typeface="Wingdings" pitchFamily="2" charset="2"/>
        <a:buChar char="§"/>
        <a:defRPr sz="1400">
          <a:solidFill>
            <a:srgbClr val="333333"/>
          </a:solidFill>
          <a:latin typeface="+mn-lt"/>
        </a:defRPr>
      </a:lvl3pPr>
      <a:lvl4pPr marL="1600200" indent="-228600" algn="l" rtl="0" eaLnBrk="1" fontAlgn="base" hangingPunct="1">
        <a:spcBef>
          <a:spcPct val="20000"/>
        </a:spcBef>
        <a:spcAft>
          <a:spcPct val="0"/>
        </a:spcAft>
        <a:buFont typeface="Wingdings" pitchFamily="2" charset="2"/>
        <a:buChar char="§"/>
        <a:defRPr sz="1400">
          <a:solidFill>
            <a:srgbClr val="333333"/>
          </a:solidFill>
          <a:latin typeface="+mn-lt"/>
        </a:defRPr>
      </a:lvl4pPr>
      <a:lvl5pPr marL="2057400" indent="-228600" algn="l" rtl="0" eaLnBrk="1" fontAlgn="base" hangingPunct="1">
        <a:spcBef>
          <a:spcPct val="20000"/>
        </a:spcBef>
        <a:spcAft>
          <a:spcPct val="0"/>
        </a:spcAft>
        <a:buFont typeface="Wingdings" pitchFamily="2" charset="2"/>
        <a:buChar char="§"/>
        <a:defRPr sz="1400">
          <a:solidFill>
            <a:srgbClr val="333333"/>
          </a:solidFill>
          <a:latin typeface="+mn-lt"/>
        </a:defRPr>
      </a:lvl5pPr>
      <a:lvl6pPr marL="2514600" indent="-228600" algn="l" rtl="0" eaLnBrk="1" fontAlgn="base" hangingPunct="1">
        <a:spcBef>
          <a:spcPct val="20000"/>
        </a:spcBef>
        <a:spcAft>
          <a:spcPct val="0"/>
        </a:spcAft>
        <a:buFont typeface="Wingdings" pitchFamily="2" charset="2"/>
        <a:buChar char="§"/>
        <a:defRPr sz="1400">
          <a:solidFill>
            <a:srgbClr val="333333"/>
          </a:solidFill>
          <a:latin typeface="+mn-lt"/>
        </a:defRPr>
      </a:lvl6pPr>
      <a:lvl7pPr marL="2971800" indent="-228600" algn="l" rtl="0" eaLnBrk="1" fontAlgn="base" hangingPunct="1">
        <a:spcBef>
          <a:spcPct val="20000"/>
        </a:spcBef>
        <a:spcAft>
          <a:spcPct val="0"/>
        </a:spcAft>
        <a:buFont typeface="Wingdings" pitchFamily="2" charset="2"/>
        <a:buChar char="§"/>
        <a:defRPr sz="1400">
          <a:solidFill>
            <a:srgbClr val="333333"/>
          </a:solidFill>
          <a:latin typeface="+mn-lt"/>
        </a:defRPr>
      </a:lvl7pPr>
      <a:lvl8pPr marL="3429000" indent="-228600" algn="l" rtl="0" eaLnBrk="1" fontAlgn="base" hangingPunct="1">
        <a:spcBef>
          <a:spcPct val="20000"/>
        </a:spcBef>
        <a:spcAft>
          <a:spcPct val="0"/>
        </a:spcAft>
        <a:buFont typeface="Wingdings" pitchFamily="2" charset="2"/>
        <a:buChar char="§"/>
        <a:defRPr sz="1400">
          <a:solidFill>
            <a:srgbClr val="333333"/>
          </a:solidFill>
          <a:latin typeface="+mn-lt"/>
        </a:defRPr>
      </a:lvl8pPr>
      <a:lvl9pPr marL="3886200" indent="-228600" algn="l" rtl="0" eaLnBrk="1" fontAlgn="base" hangingPunct="1">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06179"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DB04FF11-6E91-44E4-9D84-69A5F94A01DC}" type="slidenum">
              <a:rPr lang="en-GB"/>
              <a:pPr>
                <a:defRPr/>
              </a:pPr>
              <a:t>‹#›</a:t>
            </a:fld>
            <a:endParaRPr lang="en-GB" dirty="0"/>
          </a:p>
        </p:txBody>
      </p:sp>
      <p:sp>
        <p:nvSpPr>
          <p:cNvPr id="1033" name="Text Box 9"/>
          <p:cNvSpPr txBox="1">
            <a:spLocks noChangeArrowheads="1"/>
          </p:cNvSpPr>
          <p:nvPr/>
        </p:nvSpPr>
        <p:spPr bwMode="auto">
          <a:xfrm>
            <a:off x="6084888" y="549275"/>
            <a:ext cx="2879725" cy="274638"/>
          </a:xfrm>
          <a:prstGeom prst="rect">
            <a:avLst/>
          </a:prstGeom>
          <a:noFill/>
          <a:ln w="9525">
            <a:noFill/>
            <a:miter lim="800000"/>
            <a:headEnd/>
            <a:tailEnd/>
          </a:ln>
          <a:effectLst/>
        </p:spPr>
        <p:txBody>
          <a:bodyPr>
            <a:spAutoFit/>
          </a:bodyPr>
          <a:lstStyle/>
          <a:p>
            <a:pPr algn="r">
              <a:spcBef>
                <a:spcPct val="50000"/>
              </a:spcBef>
              <a:defRPr/>
            </a:pPr>
            <a:r>
              <a:rPr lang="en-GB" sz="1200" dirty="0">
                <a:solidFill>
                  <a:srgbClr val="CA3E96"/>
                </a:solidFill>
                <a:latin typeface="Verdana" pitchFamily="34" charset="0"/>
              </a:rPr>
              <a:t>cipfa.org.uk</a:t>
            </a:r>
          </a:p>
        </p:txBody>
      </p:sp>
      <p:pic>
        <p:nvPicPr>
          <p:cNvPr id="306184" name="Picture 8" descr="Corporate T Lock_Horiz tran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pic>
        <p:nvPicPr>
          <p:cNvPr id="306185" name="Picture 9" descr="Cipfa_finance strap_spot copy"/>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7740650" y="6237288"/>
            <a:ext cx="1150938" cy="485775"/>
          </a:xfrm>
          <a:prstGeom prst="rect">
            <a:avLst/>
          </a:prstGeom>
          <a:noFill/>
          <a:extLst>
            <a:ext uri="{909E8E84-426E-40DD-AFC4-6F175D3DCCD1}">
              <a14:hiddenFill xmlns:a14="http://schemas.microsoft.com/office/drawing/2010/main">
                <a:solidFill>
                  <a:srgbClr val="FFFFFF"/>
                </a:solidFill>
              </a14:hiddenFill>
            </a:ext>
          </a:extLst>
        </p:spPr>
      </p:pic>
      <p:pic>
        <p:nvPicPr>
          <p:cNvPr id="306186" name="Picture 10" descr="Cipfa_finance strap_spot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6092825"/>
            <a:ext cx="1150938"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72888"/>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6084889" y="549275"/>
            <a:ext cx="2879725" cy="230832"/>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GB" sz="900" dirty="0">
                <a:solidFill>
                  <a:srgbClr val="CA3E96"/>
                </a:solidFill>
              </a:rPr>
              <a:t>cipfa.org</a:t>
            </a:r>
          </a:p>
        </p:txBody>
      </p:sp>
      <p:pic>
        <p:nvPicPr>
          <p:cNvPr id="1036" name="Picture 12" descr="Corporate T Lock_Horiz trans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81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60983"/>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l" rtl="0" eaLnBrk="1" fontAlgn="base" hangingPunct="1">
        <a:spcBef>
          <a:spcPct val="0"/>
        </a:spcBef>
        <a:spcAft>
          <a:spcPct val="0"/>
        </a:spcAft>
        <a:defRPr sz="2100">
          <a:solidFill>
            <a:srgbClr val="652D89"/>
          </a:solidFill>
          <a:latin typeface="+mj-lt"/>
          <a:ea typeface="+mj-ea"/>
          <a:cs typeface="+mj-cs"/>
        </a:defRPr>
      </a:lvl1pPr>
      <a:lvl2pPr algn="l" rtl="0" eaLnBrk="1" fontAlgn="base" hangingPunct="1">
        <a:spcBef>
          <a:spcPct val="0"/>
        </a:spcBef>
        <a:spcAft>
          <a:spcPct val="0"/>
        </a:spcAft>
        <a:defRPr sz="2100">
          <a:solidFill>
            <a:srgbClr val="652D89"/>
          </a:solidFill>
          <a:latin typeface="Verdana" pitchFamily="34" charset="0"/>
        </a:defRPr>
      </a:lvl2pPr>
      <a:lvl3pPr algn="l" rtl="0" eaLnBrk="1" fontAlgn="base" hangingPunct="1">
        <a:spcBef>
          <a:spcPct val="0"/>
        </a:spcBef>
        <a:spcAft>
          <a:spcPct val="0"/>
        </a:spcAft>
        <a:defRPr sz="2100">
          <a:solidFill>
            <a:srgbClr val="652D89"/>
          </a:solidFill>
          <a:latin typeface="Verdana" pitchFamily="34" charset="0"/>
        </a:defRPr>
      </a:lvl3pPr>
      <a:lvl4pPr algn="l" rtl="0" eaLnBrk="1" fontAlgn="base" hangingPunct="1">
        <a:spcBef>
          <a:spcPct val="0"/>
        </a:spcBef>
        <a:spcAft>
          <a:spcPct val="0"/>
        </a:spcAft>
        <a:defRPr sz="2100">
          <a:solidFill>
            <a:srgbClr val="652D89"/>
          </a:solidFill>
          <a:latin typeface="Verdana" pitchFamily="34" charset="0"/>
        </a:defRPr>
      </a:lvl4pPr>
      <a:lvl5pPr algn="l" rtl="0" eaLnBrk="1" fontAlgn="base" hangingPunct="1">
        <a:spcBef>
          <a:spcPct val="0"/>
        </a:spcBef>
        <a:spcAft>
          <a:spcPct val="0"/>
        </a:spcAft>
        <a:defRPr sz="2100">
          <a:solidFill>
            <a:srgbClr val="652D89"/>
          </a:solidFill>
          <a:latin typeface="Verdana" pitchFamily="34" charset="0"/>
        </a:defRPr>
      </a:lvl5pPr>
      <a:lvl6pPr marL="342900" algn="l" rtl="0" eaLnBrk="1" fontAlgn="base" hangingPunct="1">
        <a:spcBef>
          <a:spcPct val="0"/>
        </a:spcBef>
        <a:spcAft>
          <a:spcPct val="0"/>
        </a:spcAft>
        <a:defRPr sz="2100">
          <a:solidFill>
            <a:srgbClr val="652D89"/>
          </a:solidFill>
          <a:latin typeface="Verdana" pitchFamily="34" charset="0"/>
        </a:defRPr>
      </a:lvl6pPr>
      <a:lvl7pPr marL="685800" algn="l" rtl="0" eaLnBrk="1" fontAlgn="base" hangingPunct="1">
        <a:spcBef>
          <a:spcPct val="0"/>
        </a:spcBef>
        <a:spcAft>
          <a:spcPct val="0"/>
        </a:spcAft>
        <a:defRPr sz="2100">
          <a:solidFill>
            <a:srgbClr val="652D89"/>
          </a:solidFill>
          <a:latin typeface="Verdana" pitchFamily="34" charset="0"/>
        </a:defRPr>
      </a:lvl7pPr>
      <a:lvl8pPr marL="1028700" algn="l" rtl="0" eaLnBrk="1" fontAlgn="base" hangingPunct="1">
        <a:spcBef>
          <a:spcPct val="0"/>
        </a:spcBef>
        <a:spcAft>
          <a:spcPct val="0"/>
        </a:spcAft>
        <a:defRPr sz="2100">
          <a:solidFill>
            <a:srgbClr val="652D89"/>
          </a:solidFill>
          <a:latin typeface="Verdana" pitchFamily="34" charset="0"/>
        </a:defRPr>
      </a:lvl8pPr>
      <a:lvl9pPr marL="1371600" algn="l" rtl="0" eaLnBrk="1" fontAlgn="base" hangingPunct="1">
        <a:spcBef>
          <a:spcPct val="0"/>
        </a:spcBef>
        <a:spcAft>
          <a:spcPct val="0"/>
        </a:spcAft>
        <a:defRPr sz="2100">
          <a:solidFill>
            <a:srgbClr val="652D89"/>
          </a:solidFill>
          <a:latin typeface="Verdana" pitchFamily="34" charset="0"/>
        </a:defRPr>
      </a:lvl9pPr>
    </p:titleStyle>
    <p:bodyStyle>
      <a:lvl1pPr marL="257175" indent="-257175" algn="l" rtl="0" eaLnBrk="1" fontAlgn="base" hangingPunct="1">
        <a:spcBef>
          <a:spcPct val="20000"/>
        </a:spcBef>
        <a:spcAft>
          <a:spcPct val="0"/>
        </a:spcAft>
        <a:buFont typeface="Wingdings" pitchFamily="2" charset="2"/>
        <a:buChar char="§"/>
        <a:defRPr>
          <a:solidFill>
            <a:srgbClr val="333333"/>
          </a:solidFill>
          <a:latin typeface="+mn-lt"/>
          <a:ea typeface="+mn-ea"/>
          <a:cs typeface="+mn-cs"/>
        </a:defRPr>
      </a:lvl1pPr>
      <a:lvl2pPr marL="557213" indent="-214313" algn="l" rtl="0" eaLnBrk="1" fontAlgn="base" hangingPunct="1">
        <a:spcBef>
          <a:spcPct val="20000"/>
        </a:spcBef>
        <a:spcAft>
          <a:spcPct val="0"/>
        </a:spcAft>
        <a:buFont typeface="Wingdings" pitchFamily="2" charset="2"/>
        <a:buChar char="§"/>
        <a:defRPr sz="1200">
          <a:solidFill>
            <a:srgbClr val="333333"/>
          </a:solidFill>
          <a:latin typeface="+mn-lt"/>
        </a:defRPr>
      </a:lvl2pPr>
      <a:lvl3pPr marL="857250" indent="-171450" algn="l" rtl="0" eaLnBrk="1" fontAlgn="base" hangingPunct="1">
        <a:spcBef>
          <a:spcPct val="20000"/>
        </a:spcBef>
        <a:spcAft>
          <a:spcPct val="0"/>
        </a:spcAft>
        <a:buFont typeface="Wingdings" pitchFamily="2" charset="2"/>
        <a:buChar char="§"/>
        <a:defRPr sz="1050">
          <a:solidFill>
            <a:srgbClr val="333333"/>
          </a:solidFill>
          <a:latin typeface="+mn-lt"/>
        </a:defRPr>
      </a:lvl3pPr>
      <a:lvl4pPr marL="1200150" indent="-171450" algn="l" rtl="0" eaLnBrk="1" fontAlgn="base" hangingPunct="1">
        <a:spcBef>
          <a:spcPct val="20000"/>
        </a:spcBef>
        <a:spcAft>
          <a:spcPct val="0"/>
        </a:spcAft>
        <a:buFont typeface="Wingdings" pitchFamily="2" charset="2"/>
        <a:buChar char="§"/>
        <a:defRPr sz="1050">
          <a:solidFill>
            <a:srgbClr val="333333"/>
          </a:solidFill>
          <a:latin typeface="+mn-lt"/>
        </a:defRPr>
      </a:lvl4pPr>
      <a:lvl5pPr marL="1543050" indent="-171450" algn="l" rtl="0" eaLnBrk="1" fontAlgn="base" hangingPunct="1">
        <a:spcBef>
          <a:spcPct val="20000"/>
        </a:spcBef>
        <a:spcAft>
          <a:spcPct val="0"/>
        </a:spcAft>
        <a:buFont typeface="Wingdings" pitchFamily="2" charset="2"/>
        <a:buChar char="§"/>
        <a:defRPr sz="1050">
          <a:solidFill>
            <a:srgbClr val="333333"/>
          </a:solidFill>
          <a:latin typeface="+mn-lt"/>
        </a:defRPr>
      </a:lvl5pPr>
      <a:lvl6pPr marL="1885950" indent="-171450" algn="l" rtl="0" eaLnBrk="1" fontAlgn="base" hangingPunct="1">
        <a:spcBef>
          <a:spcPct val="20000"/>
        </a:spcBef>
        <a:spcAft>
          <a:spcPct val="0"/>
        </a:spcAft>
        <a:buFont typeface="Wingdings" pitchFamily="2" charset="2"/>
        <a:buChar char="§"/>
        <a:defRPr sz="1050">
          <a:solidFill>
            <a:srgbClr val="333333"/>
          </a:solidFill>
          <a:latin typeface="+mn-lt"/>
        </a:defRPr>
      </a:lvl6pPr>
      <a:lvl7pPr marL="2228850" indent="-171450" algn="l" rtl="0" eaLnBrk="1" fontAlgn="base" hangingPunct="1">
        <a:spcBef>
          <a:spcPct val="20000"/>
        </a:spcBef>
        <a:spcAft>
          <a:spcPct val="0"/>
        </a:spcAft>
        <a:buFont typeface="Wingdings" pitchFamily="2" charset="2"/>
        <a:buChar char="§"/>
        <a:defRPr sz="1050">
          <a:solidFill>
            <a:srgbClr val="333333"/>
          </a:solidFill>
          <a:latin typeface="+mn-lt"/>
        </a:defRPr>
      </a:lvl7pPr>
      <a:lvl8pPr marL="2571750" indent="-171450" algn="l" rtl="0" eaLnBrk="1" fontAlgn="base" hangingPunct="1">
        <a:spcBef>
          <a:spcPct val="20000"/>
        </a:spcBef>
        <a:spcAft>
          <a:spcPct val="0"/>
        </a:spcAft>
        <a:buFont typeface="Wingdings" pitchFamily="2" charset="2"/>
        <a:buChar char="§"/>
        <a:defRPr sz="1050">
          <a:solidFill>
            <a:srgbClr val="333333"/>
          </a:solidFill>
          <a:latin typeface="+mn-lt"/>
        </a:defRPr>
      </a:lvl8pPr>
      <a:lvl9pPr marL="2914650" indent="-171450" algn="l" rtl="0" eaLnBrk="1" fontAlgn="base" hangingPunct="1">
        <a:spcBef>
          <a:spcPct val="20000"/>
        </a:spcBef>
        <a:spcAft>
          <a:spcPct val="0"/>
        </a:spcAft>
        <a:buFont typeface="Wingdings" pitchFamily="2" charset="2"/>
        <a:buChar char="§"/>
        <a:defRPr sz="1050">
          <a:solidFill>
            <a:srgbClr val="333333"/>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hyperlink" Target="https://www.cipfa.org/policy-and-guidance/reports/balancing-local-authority-budgets-insigh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emf"/><Relationship Id="rId7"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www.nao.org.uk/report/local-authority-governance-2/"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024" y="1455564"/>
            <a:ext cx="7772400" cy="749300"/>
          </a:xfrm>
        </p:spPr>
        <p:txBody>
          <a:bodyPr/>
          <a:lstStyle/>
          <a:p>
            <a:r>
              <a:rPr lang="en-US" dirty="0" smtClean="0"/>
              <a:t>CIPFA NE Region:</a:t>
            </a:r>
            <a:br>
              <a:rPr lang="en-US" dirty="0" smtClean="0"/>
            </a:br>
            <a:r>
              <a:rPr lang="en-US" dirty="0"/>
              <a:t/>
            </a:r>
            <a:br>
              <a:rPr lang="en-US" dirty="0"/>
            </a:br>
            <a:r>
              <a:rPr lang="en-US" dirty="0" smtClean="0"/>
              <a:t>Financial Resilience Review</a:t>
            </a:r>
            <a:br>
              <a:rPr lang="en-US" dirty="0" smtClean="0"/>
            </a:br>
            <a:r>
              <a:rPr lang="en-US" dirty="0" smtClean="0"/>
              <a:t>- an update for LA Practitioners</a:t>
            </a:r>
            <a:endParaRPr lang="en-GB" dirty="0"/>
          </a:p>
        </p:txBody>
      </p:sp>
      <p:sp>
        <p:nvSpPr>
          <p:cNvPr id="3" name="Subtitle 2"/>
          <p:cNvSpPr>
            <a:spLocks noGrp="1"/>
          </p:cNvSpPr>
          <p:nvPr>
            <p:ph type="subTitle" idx="1"/>
          </p:nvPr>
        </p:nvSpPr>
        <p:spPr>
          <a:xfrm>
            <a:off x="395288" y="4827885"/>
            <a:ext cx="6552976" cy="617339"/>
          </a:xfrm>
        </p:spPr>
        <p:txBody>
          <a:bodyPr/>
          <a:lstStyle/>
          <a:p>
            <a:r>
              <a:rPr lang="en-US" altLang="en-US" dirty="0" err="1" smtClean="0"/>
              <a:t>Cliff.Dalton@CIPFA.Org</a:t>
            </a:r>
            <a:endParaRPr lang="en-US" altLang="en-US" dirty="0" smtClean="0"/>
          </a:p>
          <a:p>
            <a:r>
              <a:rPr lang="en-US" altLang="en-US" dirty="0" smtClean="0"/>
              <a:t>Head of CIPFA Commercial networks</a:t>
            </a:r>
          </a:p>
          <a:p>
            <a:r>
              <a:rPr lang="en-US" altLang="en-US" dirty="0" smtClean="0"/>
              <a:t>Tel: 07919 018754</a:t>
            </a:r>
            <a:endParaRPr lang="en-US" altLang="en-US" dirty="0"/>
          </a:p>
        </p:txBody>
      </p:sp>
    </p:spTree>
    <p:extLst>
      <p:ext uri="{BB962C8B-B14F-4D97-AF65-F5344CB8AC3E}">
        <p14:creationId xmlns:p14="http://schemas.microsoft.com/office/powerpoint/2010/main" val="736637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1331640" y="2069282"/>
            <a:ext cx="6296025" cy="855662"/>
          </a:xfrm>
          <a:prstGeom prst="rect">
            <a:avLst/>
          </a:prstGeom>
        </p:spPr>
        <p:txBody>
          <a:bodyPr/>
          <a:lstStyle/>
          <a:p>
            <a:pPr>
              <a:defRPr/>
            </a:pPr>
            <a:r>
              <a:rPr lang="en-GB" altLang="en-US" dirty="0" smtClean="0">
                <a:solidFill>
                  <a:srgbClr val="7030A0"/>
                </a:solidFill>
                <a:latin typeface="Verdana" pitchFamily="34" charset="0"/>
                <a:ea typeface="Verdana" pitchFamily="34" charset="0"/>
                <a:cs typeface="Verdana" pitchFamily="34" charset="0"/>
              </a:rPr>
              <a:t/>
            </a:r>
            <a:br>
              <a:rPr lang="en-GB" altLang="en-US" dirty="0" smtClean="0">
                <a:solidFill>
                  <a:srgbClr val="7030A0"/>
                </a:solidFill>
                <a:latin typeface="Verdana" pitchFamily="34" charset="0"/>
                <a:ea typeface="Verdana" pitchFamily="34" charset="0"/>
                <a:cs typeface="Verdana" pitchFamily="34" charset="0"/>
              </a:rPr>
            </a:br>
            <a:r>
              <a:rPr lang="en-GB" altLang="en-US" dirty="0" smtClean="0">
                <a:solidFill>
                  <a:srgbClr val="7030A0"/>
                </a:solidFill>
                <a:latin typeface="Verdana" pitchFamily="34" charset="0"/>
                <a:ea typeface="Verdana" pitchFamily="34" charset="0"/>
                <a:cs typeface="Verdana" pitchFamily="34" charset="0"/>
              </a:rPr>
              <a:t/>
            </a:r>
            <a:br>
              <a:rPr lang="en-GB" altLang="en-US" dirty="0" smtClean="0">
                <a:solidFill>
                  <a:srgbClr val="7030A0"/>
                </a:solidFill>
                <a:latin typeface="Verdana" pitchFamily="34" charset="0"/>
                <a:ea typeface="Verdana" pitchFamily="34" charset="0"/>
                <a:cs typeface="Verdana" pitchFamily="34" charset="0"/>
              </a:rPr>
            </a:br>
            <a:r>
              <a:rPr lang="en-GB" altLang="en-US" sz="3600" dirty="0" smtClean="0">
                <a:solidFill>
                  <a:srgbClr val="7030A0"/>
                </a:solidFill>
                <a:latin typeface="Verdana" pitchFamily="34" charset="0"/>
                <a:ea typeface="Verdana" pitchFamily="34" charset="0"/>
                <a:cs typeface="Verdana" pitchFamily="34" charset="0"/>
              </a:rPr>
              <a:t>Spending Pressure &amp; Demand Management</a:t>
            </a:r>
            <a:endParaRPr lang="en-US" altLang="en-US" sz="3600" dirty="0">
              <a:solidFill>
                <a:srgbClr val="7030A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9168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45595"/>
            <a:ext cx="7056784" cy="857250"/>
          </a:xfrm>
        </p:spPr>
        <p:txBody>
          <a:bodyPr/>
          <a:lstStyle/>
          <a:p>
            <a:r>
              <a:rPr lang="en-GB" dirty="0" smtClean="0">
                <a:solidFill>
                  <a:srgbClr val="7030A0"/>
                </a:solidFill>
                <a:latin typeface="Verdana" panose="020B0604030504040204" pitchFamily="34" charset="0"/>
                <a:ea typeface="Verdana" panose="020B0604030504040204" pitchFamily="34" charset="0"/>
                <a:cs typeface="Verdana" panose="020B0604030504040204" pitchFamily="34" charset="0"/>
              </a:rPr>
              <a:t>Demand management and forecasting</a:t>
            </a:r>
            <a:endParaRPr lang="en-GB"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Content Placeholder 3"/>
          <p:cNvPicPr>
            <a:picLocks noGrp="1" noChangeAspect="1"/>
          </p:cNvPicPr>
          <p:nvPr>
            <p:ph idx="1"/>
          </p:nvPr>
        </p:nvPicPr>
        <p:blipFill>
          <a:blip r:embed="rId3"/>
          <a:stretch>
            <a:fillRect/>
          </a:stretch>
        </p:blipFill>
        <p:spPr>
          <a:xfrm>
            <a:off x="520722" y="1889181"/>
            <a:ext cx="5923485" cy="3808173"/>
          </a:xfrm>
          <a:prstGeom prst="rect">
            <a:avLst/>
          </a:prstGeom>
        </p:spPr>
      </p:pic>
      <p:pic>
        <p:nvPicPr>
          <p:cNvPr id="5" name="Picture 4"/>
          <p:cNvPicPr>
            <a:picLocks noChangeAspect="1"/>
          </p:cNvPicPr>
          <p:nvPr/>
        </p:nvPicPr>
        <p:blipFill>
          <a:blip r:embed="rId4"/>
          <a:stretch>
            <a:fillRect/>
          </a:stretch>
        </p:blipFill>
        <p:spPr>
          <a:xfrm>
            <a:off x="6444208" y="1774105"/>
            <a:ext cx="2557021" cy="3728800"/>
          </a:xfrm>
          <a:prstGeom prst="rect">
            <a:avLst/>
          </a:prstGeom>
        </p:spPr>
      </p:pic>
      <p:sp>
        <p:nvSpPr>
          <p:cNvPr id="6" name="TextBox 5"/>
          <p:cNvSpPr txBox="1"/>
          <p:nvPr/>
        </p:nvSpPr>
        <p:spPr>
          <a:xfrm>
            <a:off x="4294824" y="5589241"/>
            <a:ext cx="2678581"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333333"/>
                </a:solidFill>
                <a:effectLst/>
                <a:uLnTx/>
                <a:uFillTx/>
                <a:latin typeface="Arial" charset="0"/>
                <a:ea typeface="+mn-ea"/>
                <a:cs typeface="+mn-cs"/>
              </a:rPr>
              <a:t>Source National Audit Office Report 2018 </a:t>
            </a:r>
          </a:p>
        </p:txBody>
      </p:sp>
    </p:spTree>
    <p:extLst>
      <p:ext uri="{BB962C8B-B14F-4D97-AF65-F5344CB8AC3E}">
        <p14:creationId xmlns:p14="http://schemas.microsoft.com/office/powerpoint/2010/main" val="239782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87624" y="1700808"/>
            <a:ext cx="6840760" cy="5046759"/>
          </a:xfrm>
          <a:prstGeom prst="rect">
            <a:avLst/>
          </a:prstGeom>
        </p:spPr>
      </p:pic>
      <p:sp>
        <p:nvSpPr>
          <p:cNvPr id="3" name="Title 1"/>
          <p:cNvSpPr>
            <a:spLocks noGrp="1"/>
          </p:cNvSpPr>
          <p:nvPr>
            <p:ph type="title"/>
          </p:nvPr>
        </p:nvSpPr>
        <p:spPr>
          <a:xfrm>
            <a:off x="1043608" y="945595"/>
            <a:ext cx="7344816" cy="857250"/>
          </a:xfrm>
        </p:spPr>
        <p:txBody>
          <a:bodyPr/>
          <a:lstStyle/>
          <a:p>
            <a:r>
              <a:rPr lang="en-GB" dirty="0" smtClean="0">
                <a:solidFill>
                  <a:srgbClr val="7030A0"/>
                </a:solidFill>
                <a:latin typeface="Verdana" panose="020B0604030504040204" pitchFamily="34" charset="0"/>
                <a:ea typeface="Verdana" panose="020B0604030504040204" pitchFamily="34" charset="0"/>
                <a:cs typeface="Verdana" panose="020B0604030504040204" pitchFamily="34" charset="0"/>
              </a:rPr>
              <a:t>Drilling down the national, a social care example</a:t>
            </a:r>
            <a:endParaRPr lang="en-GB"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229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08" y="1124744"/>
            <a:ext cx="6728072" cy="855662"/>
          </a:xfrm>
        </p:spPr>
        <p:txBody>
          <a:bodyPr/>
          <a:lstStyle/>
          <a:p>
            <a:r>
              <a:rPr lang="en-GB" sz="2800" dirty="0" smtClean="0">
                <a:cs typeface="Gill Sans MT"/>
              </a:rPr>
              <a:t>ADASS &amp; ADCS – national spend profile</a:t>
            </a:r>
            <a:r>
              <a:rPr lang="en-GB" sz="2800" i="1" dirty="0" smtClean="0">
                <a:cs typeface="Gill Sans MT"/>
              </a:rPr>
              <a:t> </a:t>
            </a:r>
            <a:endParaRPr lang="en-GB" sz="2800" i="1" dirty="0">
              <a:cs typeface="Gill Sans MT"/>
            </a:endParaRPr>
          </a:p>
        </p:txBody>
      </p:sp>
      <p:sp>
        <p:nvSpPr>
          <p:cNvPr id="4" name="Content Placeholder 3"/>
          <p:cNvSpPr>
            <a:spLocks noGrp="1"/>
          </p:cNvSpPr>
          <p:nvPr>
            <p:ph sz="half" idx="1"/>
          </p:nvPr>
        </p:nvSpPr>
        <p:spPr>
          <a:xfrm>
            <a:off x="611560" y="2268438"/>
            <a:ext cx="7920880" cy="3320802"/>
          </a:xfrm>
        </p:spPr>
        <p:txBody>
          <a:bodyPr/>
          <a:lstStyle/>
          <a:p>
            <a:pPr>
              <a:buFont typeface="Wingdings" charset="2"/>
              <a:buChar char="§"/>
            </a:pPr>
            <a:r>
              <a:rPr lang="en-US" sz="2000" dirty="0" smtClean="0">
                <a:solidFill>
                  <a:schemeClr val="bg2">
                    <a:lumMod val="75000"/>
                  </a:schemeClr>
                </a:solidFill>
                <a:latin typeface="+mj-lt"/>
                <a:cs typeface="Gill Sans MT"/>
              </a:rPr>
              <a:t>Social Care overspend of £</a:t>
            </a:r>
            <a:r>
              <a:rPr lang="en-US" sz="2000" dirty="0">
                <a:solidFill>
                  <a:schemeClr val="bg2">
                    <a:lumMod val="75000"/>
                  </a:schemeClr>
                </a:solidFill>
                <a:latin typeface="+mj-lt"/>
                <a:cs typeface="Gill Sans MT"/>
              </a:rPr>
              <a:t>366m </a:t>
            </a:r>
            <a:r>
              <a:rPr lang="en-US" sz="2000" dirty="0" smtClean="0">
                <a:solidFill>
                  <a:schemeClr val="bg2">
                    <a:lumMod val="75000"/>
                  </a:schemeClr>
                </a:solidFill>
                <a:latin typeface="+mj-lt"/>
                <a:cs typeface="Gill Sans MT"/>
              </a:rPr>
              <a:t>in 16/7</a:t>
            </a:r>
          </a:p>
          <a:p>
            <a:pPr>
              <a:buFont typeface="Wingdings" charset="2"/>
              <a:buChar char="§"/>
            </a:pPr>
            <a:r>
              <a:rPr lang="en-US" sz="2000" dirty="0" smtClean="0">
                <a:solidFill>
                  <a:schemeClr val="bg2">
                    <a:lumMod val="75000"/>
                  </a:schemeClr>
                </a:solidFill>
                <a:latin typeface="+mj-lt"/>
                <a:cs typeface="Gill Sans MT"/>
              </a:rPr>
              <a:t>More than double </a:t>
            </a:r>
            <a:r>
              <a:rPr lang="en-US" sz="2000" dirty="0">
                <a:solidFill>
                  <a:schemeClr val="bg2">
                    <a:lumMod val="75000"/>
                  </a:schemeClr>
                </a:solidFill>
                <a:latin typeface="+mj-lt"/>
                <a:cs typeface="Gill Sans MT"/>
              </a:rPr>
              <a:t>the </a:t>
            </a:r>
            <a:r>
              <a:rPr lang="en-US" sz="2000" dirty="0" smtClean="0">
                <a:solidFill>
                  <a:schemeClr val="bg2">
                    <a:lumMod val="75000"/>
                  </a:schemeClr>
                </a:solidFill>
                <a:latin typeface="+mj-lt"/>
                <a:cs typeface="Gill Sans MT"/>
              </a:rPr>
              <a:t>in preceding </a:t>
            </a:r>
            <a:r>
              <a:rPr lang="en-US" sz="2000" dirty="0">
                <a:solidFill>
                  <a:schemeClr val="bg2">
                    <a:lumMod val="75000"/>
                  </a:schemeClr>
                </a:solidFill>
                <a:latin typeface="+mj-lt"/>
                <a:cs typeface="Gill Sans MT"/>
              </a:rPr>
              <a:t>year </a:t>
            </a:r>
            <a:r>
              <a:rPr lang="en-US" sz="2000" dirty="0" smtClean="0">
                <a:solidFill>
                  <a:schemeClr val="bg2">
                    <a:lumMod val="75000"/>
                  </a:schemeClr>
                </a:solidFill>
                <a:latin typeface="+mj-lt"/>
                <a:cs typeface="Gill Sans MT"/>
              </a:rPr>
              <a:t>(£168m</a:t>
            </a:r>
            <a:r>
              <a:rPr lang="en-US" sz="2000" dirty="0">
                <a:solidFill>
                  <a:schemeClr val="bg2">
                    <a:lumMod val="75000"/>
                  </a:schemeClr>
                </a:solidFill>
                <a:latin typeface="+mj-lt"/>
                <a:cs typeface="Gill Sans MT"/>
              </a:rPr>
              <a:t>)</a:t>
            </a:r>
            <a:endParaRPr lang="en-US" sz="2000" dirty="0" smtClean="0">
              <a:solidFill>
                <a:schemeClr val="bg2">
                  <a:lumMod val="75000"/>
                </a:schemeClr>
              </a:solidFill>
              <a:latin typeface="+mj-lt"/>
              <a:cs typeface="Gill Sans MT"/>
            </a:endParaRPr>
          </a:p>
          <a:p>
            <a:pPr>
              <a:buFont typeface="Wingdings" charset="2"/>
              <a:buChar char="§"/>
            </a:pPr>
            <a:r>
              <a:rPr lang="en-US" sz="2000" dirty="0" smtClean="0">
                <a:solidFill>
                  <a:schemeClr val="bg2">
                    <a:lumMod val="75000"/>
                  </a:schemeClr>
                </a:solidFill>
                <a:latin typeface="+mj-lt"/>
                <a:cs typeface="Gill Sans MT"/>
              </a:rPr>
              <a:t>75</a:t>
            </a:r>
            <a:r>
              <a:rPr lang="en-US" sz="2000" dirty="0">
                <a:solidFill>
                  <a:schemeClr val="bg2">
                    <a:lumMod val="75000"/>
                  </a:schemeClr>
                </a:solidFill>
                <a:latin typeface="+mj-lt"/>
                <a:cs typeface="Gill Sans MT"/>
              </a:rPr>
              <a:t>% of councils </a:t>
            </a:r>
            <a:r>
              <a:rPr lang="en-US" sz="2000" dirty="0" smtClean="0">
                <a:solidFill>
                  <a:schemeClr val="bg2">
                    <a:lumMod val="75000"/>
                  </a:schemeClr>
                </a:solidFill>
                <a:latin typeface="+mj-lt"/>
                <a:cs typeface="Gill Sans MT"/>
              </a:rPr>
              <a:t>overspend </a:t>
            </a:r>
            <a:r>
              <a:rPr lang="en-US" sz="2000" dirty="0">
                <a:solidFill>
                  <a:schemeClr val="bg2">
                    <a:lumMod val="75000"/>
                  </a:schemeClr>
                </a:solidFill>
                <a:latin typeface="+mj-lt"/>
                <a:cs typeface="Gill Sans MT"/>
              </a:rPr>
              <a:t>on </a:t>
            </a:r>
            <a:r>
              <a:rPr lang="en-US" sz="2000" dirty="0" smtClean="0">
                <a:solidFill>
                  <a:schemeClr val="bg2">
                    <a:lumMod val="75000"/>
                  </a:schemeClr>
                </a:solidFill>
                <a:latin typeface="+mj-lt"/>
                <a:cs typeface="Gill Sans MT"/>
              </a:rPr>
              <a:t>children </a:t>
            </a:r>
            <a:r>
              <a:rPr lang="en-US" sz="2000" dirty="0">
                <a:solidFill>
                  <a:schemeClr val="bg2">
                    <a:lumMod val="75000"/>
                  </a:schemeClr>
                </a:solidFill>
                <a:latin typeface="+mj-lt"/>
                <a:cs typeface="Gill Sans MT"/>
              </a:rPr>
              <a:t>services </a:t>
            </a:r>
            <a:r>
              <a:rPr lang="en-US" sz="2000" dirty="0" smtClean="0">
                <a:solidFill>
                  <a:schemeClr val="bg2">
                    <a:lumMod val="75000"/>
                  </a:schemeClr>
                </a:solidFill>
                <a:latin typeface="+mj-lt"/>
                <a:cs typeface="Gill Sans MT"/>
              </a:rPr>
              <a:t>(£605m)</a:t>
            </a:r>
          </a:p>
          <a:p>
            <a:pPr>
              <a:buFont typeface="Wingdings" charset="2"/>
              <a:buChar char="§"/>
            </a:pPr>
            <a:r>
              <a:rPr lang="en-US" sz="2000" dirty="0" smtClean="0">
                <a:solidFill>
                  <a:schemeClr val="bg2">
                    <a:lumMod val="75000"/>
                  </a:schemeClr>
                </a:solidFill>
                <a:latin typeface="+mj-lt"/>
                <a:cs typeface="Gill Sans MT"/>
              </a:rPr>
              <a:t>Total spend pressure around £1bn for 2016/17 (£</a:t>
            </a:r>
            <a:r>
              <a:rPr lang="en-US" sz="2000" dirty="0">
                <a:solidFill>
                  <a:schemeClr val="bg2">
                    <a:lumMod val="75000"/>
                  </a:schemeClr>
                </a:solidFill>
                <a:latin typeface="+mj-lt"/>
                <a:cs typeface="Gill Sans MT"/>
              </a:rPr>
              <a:t>7m per </a:t>
            </a:r>
            <a:r>
              <a:rPr lang="en-US" sz="2000" dirty="0" smtClean="0">
                <a:solidFill>
                  <a:schemeClr val="bg2">
                    <a:lumMod val="75000"/>
                  </a:schemeClr>
                </a:solidFill>
                <a:latin typeface="+mj-lt"/>
                <a:cs typeface="Gill Sans MT"/>
              </a:rPr>
              <a:t>council)</a:t>
            </a:r>
          </a:p>
          <a:p>
            <a:pPr>
              <a:buFont typeface="Wingdings" charset="2"/>
              <a:buChar char="§"/>
            </a:pPr>
            <a:r>
              <a:rPr lang="en-US" sz="2000" dirty="0" smtClean="0">
                <a:solidFill>
                  <a:schemeClr val="bg2">
                    <a:lumMod val="75000"/>
                  </a:schemeClr>
                </a:solidFill>
                <a:latin typeface="+mj-lt"/>
                <a:cs typeface="Gill Sans MT"/>
              </a:rPr>
              <a:t>A trend continuing - £3bn overspend by 23/24</a:t>
            </a:r>
          </a:p>
          <a:p>
            <a:pPr>
              <a:buFont typeface="Wingdings" charset="2"/>
              <a:buChar char="§"/>
            </a:pPr>
            <a:r>
              <a:rPr lang="en-US" sz="2000" dirty="0" smtClean="0">
                <a:solidFill>
                  <a:schemeClr val="bg2">
                    <a:lumMod val="75000"/>
                  </a:schemeClr>
                </a:solidFill>
                <a:latin typeface="+mj-lt"/>
                <a:cs typeface="Gill Sans MT"/>
              </a:rPr>
              <a:t>Social Care (green paper) on service delivery and a funding review, continues to be delayed</a:t>
            </a:r>
          </a:p>
          <a:p>
            <a:pPr>
              <a:buFont typeface="Wingdings" charset="2"/>
              <a:buChar char="§"/>
            </a:pPr>
            <a:endParaRPr lang="en-GB" dirty="0">
              <a:solidFill>
                <a:schemeClr val="tx1"/>
              </a:solidFill>
              <a:latin typeface="+mj-lt"/>
              <a:cs typeface="Gill Sans MT"/>
            </a:endParaRPr>
          </a:p>
          <a:p>
            <a:pPr marL="0" indent="0">
              <a:buNone/>
            </a:pPr>
            <a:endParaRPr lang="en-GB" dirty="0">
              <a:solidFill>
                <a:schemeClr val="tx1"/>
              </a:solidFill>
              <a:latin typeface="+mj-lt"/>
              <a:cs typeface="Gill Sans MT"/>
            </a:endParaRPr>
          </a:p>
          <a:p>
            <a:pPr marL="0" indent="0">
              <a:buNone/>
            </a:pPr>
            <a:endParaRPr lang="en-GB" sz="1200" dirty="0">
              <a:solidFill>
                <a:schemeClr val="tx1"/>
              </a:solidFill>
              <a:latin typeface="+mj-lt"/>
              <a:cs typeface="Gill Sans MT"/>
            </a:endParaRPr>
          </a:p>
        </p:txBody>
      </p:sp>
      <p:sp>
        <p:nvSpPr>
          <p:cNvPr id="5" name="Rectangle 4"/>
          <p:cNvSpPr txBox="1">
            <a:spLocks noChangeArrowheads="1"/>
          </p:cNvSpPr>
          <p:nvPr/>
        </p:nvSpPr>
        <p:spPr bwMode="auto">
          <a:xfrm>
            <a:off x="97160" y="6525344"/>
            <a:ext cx="4618856" cy="340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GB" dirty="0" smtClean="0">
                <a:solidFill>
                  <a:srgbClr val="333333"/>
                </a:solidFill>
              </a:rPr>
              <a:t>Copyright © CIPFA 2018 protected under UK and international law </a:t>
            </a:r>
            <a:endParaRPr lang="en-GB" dirty="0">
              <a:solidFill>
                <a:srgbClr val="333333"/>
              </a:solidFill>
            </a:endParaRPr>
          </a:p>
        </p:txBody>
      </p:sp>
    </p:spTree>
    <p:extLst>
      <p:ext uri="{BB962C8B-B14F-4D97-AF65-F5344CB8AC3E}">
        <p14:creationId xmlns:p14="http://schemas.microsoft.com/office/powerpoint/2010/main" val="34823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7632848" cy="855662"/>
          </a:xfrm>
        </p:spPr>
        <p:txBody>
          <a:bodyPr/>
          <a:lstStyle/>
          <a:p>
            <a:r>
              <a:rPr lang="en-GB" sz="2800" dirty="0" smtClean="0">
                <a:cs typeface="Gill Sans MT"/>
              </a:rPr>
              <a:t>Service pressures – impact of austerity to date</a:t>
            </a:r>
            <a:endParaRPr lang="en-GB" sz="2800" dirty="0">
              <a:cs typeface="Gill Sans MT"/>
            </a:endParaRPr>
          </a:p>
        </p:txBody>
      </p:sp>
      <p:pic>
        <p:nvPicPr>
          <p:cNvPr id="4" name="Content Placeholder 3"/>
          <p:cNvPicPr>
            <a:picLocks noGrp="1" noChangeAspect="1"/>
          </p:cNvPicPr>
          <p:nvPr>
            <p:ph sz="half" idx="1"/>
          </p:nvPr>
        </p:nvPicPr>
        <p:blipFill>
          <a:blip r:embed="rId3"/>
          <a:stretch>
            <a:fillRect/>
          </a:stretch>
        </p:blipFill>
        <p:spPr>
          <a:xfrm>
            <a:off x="1365535" y="2117040"/>
            <a:ext cx="6309593" cy="4252228"/>
          </a:xfrm>
          <a:prstGeom prst="rect">
            <a:avLst/>
          </a:prstGeom>
        </p:spPr>
      </p:pic>
      <p:sp>
        <p:nvSpPr>
          <p:cNvPr id="5" name="Rectangle 4"/>
          <p:cNvSpPr txBox="1">
            <a:spLocks noChangeArrowheads="1"/>
          </p:cNvSpPr>
          <p:nvPr/>
        </p:nvSpPr>
        <p:spPr bwMode="auto">
          <a:xfrm>
            <a:off x="97160" y="6525344"/>
            <a:ext cx="4618856" cy="340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GB" dirty="0" smtClean="0">
                <a:solidFill>
                  <a:srgbClr val="333333"/>
                </a:solidFill>
              </a:rPr>
              <a:t>Copyright © CIPFA 2018 protected under UK and international law </a:t>
            </a:r>
            <a:endParaRPr lang="en-GB" dirty="0">
              <a:solidFill>
                <a:srgbClr val="333333"/>
              </a:solidFill>
            </a:endParaRPr>
          </a:p>
        </p:txBody>
      </p:sp>
    </p:spTree>
    <p:extLst>
      <p:ext uri="{BB962C8B-B14F-4D97-AF65-F5344CB8AC3E}">
        <p14:creationId xmlns:p14="http://schemas.microsoft.com/office/powerpoint/2010/main" val="307601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47" y="1061170"/>
            <a:ext cx="7376145" cy="855662"/>
          </a:xfrm>
        </p:spPr>
        <p:txBody>
          <a:bodyPr/>
          <a:lstStyle/>
          <a:p>
            <a:r>
              <a:rPr lang="en-GB" dirty="0" smtClean="0"/>
              <a:t>Typical impact on authority types</a:t>
            </a:r>
            <a:endParaRPr lang="en-GB" dirty="0"/>
          </a:p>
        </p:txBody>
      </p:sp>
      <p:pic>
        <p:nvPicPr>
          <p:cNvPr id="3" name="Picture 2"/>
          <p:cNvPicPr>
            <a:picLocks noChangeAspect="1"/>
          </p:cNvPicPr>
          <p:nvPr/>
        </p:nvPicPr>
        <p:blipFill>
          <a:blip r:embed="rId3"/>
          <a:stretch>
            <a:fillRect/>
          </a:stretch>
        </p:blipFill>
        <p:spPr>
          <a:xfrm>
            <a:off x="1404977" y="1688232"/>
            <a:ext cx="6297714" cy="4493141"/>
          </a:xfrm>
          <a:prstGeom prst="rect">
            <a:avLst/>
          </a:prstGeom>
        </p:spPr>
      </p:pic>
      <p:sp>
        <p:nvSpPr>
          <p:cNvPr id="4" name="TextBox 3"/>
          <p:cNvSpPr txBox="1"/>
          <p:nvPr/>
        </p:nvSpPr>
        <p:spPr>
          <a:xfrm>
            <a:off x="1593730" y="5221626"/>
            <a:ext cx="5498550" cy="646331"/>
          </a:xfrm>
          <a:prstGeom prst="rect">
            <a:avLst/>
          </a:prstGeom>
          <a:noFill/>
        </p:spPr>
        <p:txBody>
          <a:bodyPr wrap="square" rtlCol="0">
            <a:spAutoFit/>
          </a:bodyPr>
          <a:lstStyle/>
          <a:p>
            <a:r>
              <a:rPr lang="en-US" dirty="0" smtClean="0"/>
              <a:t>Where are you? – Do you know? </a:t>
            </a:r>
          </a:p>
          <a:p>
            <a:r>
              <a:rPr lang="en-US" dirty="0" smtClean="0">
                <a:solidFill>
                  <a:srgbClr val="FF0000"/>
                </a:solidFill>
              </a:rPr>
              <a:t>(Source: CIPFA FAS)</a:t>
            </a:r>
            <a:endParaRPr lang="en-US" dirty="0">
              <a:solidFill>
                <a:srgbClr val="FF0000"/>
              </a:solidFill>
            </a:endParaRPr>
          </a:p>
        </p:txBody>
      </p:sp>
      <p:sp>
        <p:nvSpPr>
          <p:cNvPr id="5" name="Striped Right Arrow 4"/>
          <p:cNvSpPr/>
          <p:nvPr/>
        </p:nvSpPr>
        <p:spPr bwMode="auto">
          <a:xfrm>
            <a:off x="6211349" y="2046604"/>
            <a:ext cx="1240971" cy="662316"/>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s.114 territory?</a:t>
            </a:r>
          </a:p>
        </p:txBody>
      </p:sp>
      <p:sp>
        <p:nvSpPr>
          <p:cNvPr id="6" name="Rectangle 4"/>
          <p:cNvSpPr txBox="1">
            <a:spLocks noChangeArrowheads="1"/>
          </p:cNvSpPr>
          <p:nvPr/>
        </p:nvSpPr>
        <p:spPr bwMode="auto">
          <a:xfrm>
            <a:off x="97160" y="6525344"/>
            <a:ext cx="4618856" cy="340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GB" dirty="0" smtClean="0">
                <a:solidFill>
                  <a:srgbClr val="333333"/>
                </a:solidFill>
              </a:rPr>
              <a:t>Copyright © CIPFA 2018 protected under UK and international law </a:t>
            </a:r>
            <a:endParaRPr lang="en-GB" dirty="0">
              <a:solidFill>
                <a:srgbClr val="333333"/>
              </a:solidFill>
            </a:endParaRPr>
          </a:p>
        </p:txBody>
      </p:sp>
    </p:spTree>
    <p:extLst>
      <p:ext uri="{BB962C8B-B14F-4D97-AF65-F5344CB8AC3E}">
        <p14:creationId xmlns:p14="http://schemas.microsoft.com/office/powerpoint/2010/main" val="113889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755576" y="1133178"/>
            <a:ext cx="7272808" cy="855662"/>
          </a:xfrm>
          <a:prstGeom prst="rect">
            <a:avLst/>
          </a:prstGeom>
        </p:spPr>
        <p:txBody>
          <a:bodyPr/>
          <a:lstStyle/>
          <a:p>
            <a:pPr>
              <a:defRPr/>
            </a:pPr>
            <a:r>
              <a:rPr lang="en-GB" dirty="0" smtClean="0"/>
              <a:t>Typically, councils are seeing…</a:t>
            </a:r>
            <a:endParaRPr lang="en-US" altLang="en-US"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755576" y="1916832"/>
            <a:ext cx="8136904" cy="4011345"/>
          </a:xfrm>
          <a:prstGeom prst="rect">
            <a:avLst/>
          </a:prstGeom>
        </p:spPr>
        <p:txBody>
          <a:bodyPr/>
          <a:lstStyle/>
          <a:p>
            <a:pPr>
              <a:lnSpc>
                <a:spcPts val="2400"/>
              </a:lnSpc>
              <a:spcBef>
                <a:spcPts val="600"/>
              </a:spcBef>
              <a:spcAft>
                <a:spcPts val="600"/>
              </a:spcAft>
              <a:defRPr/>
            </a:pPr>
            <a:r>
              <a:rPr lang="en-GB" sz="2000" dirty="0" smtClean="0">
                <a:solidFill>
                  <a:schemeClr val="bg2">
                    <a:lumMod val="75000"/>
                  </a:schemeClr>
                </a:solidFill>
              </a:rPr>
              <a:t>Increasing challenge to balance the books, especially for Children / ASC councils</a:t>
            </a:r>
          </a:p>
          <a:p>
            <a:pPr>
              <a:lnSpc>
                <a:spcPts val="2400"/>
              </a:lnSpc>
              <a:spcBef>
                <a:spcPts val="600"/>
              </a:spcBef>
              <a:spcAft>
                <a:spcPts val="600"/>
              </a:spcAft>
              <a:defRPr/>
            </a:pPr>
            <a:r>
              <a:rPr lang="en-GB" sz="2000" dirty="0" smtClean="0">
                <a:solidFill>
                  <a:schemeClr val="bg2">
                    <a:lumMod val="75000"/>
                  </a:schemeClr>
                </a:solidFill>
              </a:rPr>
              <a:t>Pressure to generate income via more commercial activities (skills audit?)</a:t>
            </a:r>
          </a:p>
          <a:p>
            <a:pPr>
              <a:lnSpc>
                <a:spcPts val="2400"/>
              </a:lnSpc>
              <a:spcBef>
                <a:spcPts val="600"/>
              </a:spcBef>
              <a:spcAft>
                <a:spcPts val="600"/>
              </a:spcAft>
              <a:defRPr/>
            </a:pPr>
            <a:r>
              <a:rPr lang="en-GB" sz="2000" dirty="0" smtClean="0">
                <a:solidFill>
                  <a:schemeClr val="bg2">
                    <a:lumMod val="75000"/>
                  </a:schemeClr>
                </a:solidFill>
              </a:rPr>
              <a:t>Reserves a ‘balancer’ - not always planned </a:t>
            </a:r>
          </a:p>
          <a:p>
            <a:pPr>
              <a:lnSpc>
                <a:spcPts val="2400"/>
              </a:lnSpc>
              <a:spcBef>
                <a:spcPts val="600"/>
              </a:spcBef>
              <a:spcAft>
                <a:spcPts val="600"/>
              </a:spcAft>
              <a:defRPr/>
            </a:pPr>
            <a:r>
              <a:rPr lang="en-GB" sz="2000" dirty="0" smtClean="0">
                <a:solidFill>
                  <a:schemeClr val="bg2">
                    <a:lumMod val="75000"/>
                  </a:schemeClr>
                </a:solidFill>
              </a:rPr>
              <a:t>Gearing (% statutory services / GRB) more acute for some</a:t>
            </a:r>
          </a:p>
          <a:p>
            <a:pPr>
              <a:lnSpc>
                <a:spcPts val="2400"/>
              </a:lnSpc>
              <a:spcBef>
                <a:spcPts val="600"/>
              </a:spcBef>
              <a:spcAft>
                <a:spcPts val="600"/>
              </a:spcAft>
              <a:defRPr/>
            </a:pPr>
            <a:r>
              <a:rPr lang="en-GB" sz="2000" dirty="0" smtClean="0">
                <a:solidFill>
                  <a:schemeClr val="bg2">
                    <a:lumMod val="75000"/>
                  </a:schemeClr>
                </a:solidFill>
              </a:rPr>
              <a:t>Attitude to risk?</a:t>
            </a:r>
          </a:p>
          <a:p>
            <a:pPr>
              <a:lnSpc>
                <a:spcPts val="2400"/>
              </a:lnSpc>
              <a:spcBef>
                <a:spcPts val="600"/>
              </a:spcBef>
              <a:spcAft>
                <a:spcPts val="600"/>
              </a:spcAft>
              <a:defRPr/>
            </a:pPr>
            <a:r>
              <a:rPr lang="en-GB" sz="2000" dirty="0" smtClean="0">
                <a:solidFill>
                  <a:schemeClr val="bg2">
                    <a:lumMod val="75000"/>
                  </a:schemeClr>
                </a:solidFill>
              </a:rPr>
              <a:t>Officers </a:t>
            </a:r>
            <a:r>
              <a:rPr lang="en-GB" sz="2000" i="1" dirty="0" smtClean="0">
                <a:solidFill>
                  <a:srgbClr val="7030A0"/>
                </a:solidFill>
              </a:rPr>
              <a:t>encouraged</a:t>
            </a:r>
            <a:r>
              <a:rPr lang="en-GB" sz="2000" dirty="0" smtClean="0">
                <a:solidFill>
                  <a:schemeClr val="bg2">
                    <a:lumMod val="75000"/>
                  </a:schemeClr>
                </a:solidFill>
              </a:rPr>
              <a:t> to </a:t>
            </a:r>
            <a:r>
              <a:rPr lang="en-GB" sz="2000" dirty="0">
                <a:solidFill>
                  <a:schemeClr val="bg2">
                    <a:lumMod val="75000"/>
                  </a:schemeClr>
                </a:solidFill>
              </a:rPr>
              <a:t>sign off questionable </a:t>
            </a:r>
            <a:r>
              <a:rPr lang="en-GB" sz="2000" dirty="0" smtClean="0">
                <a:solidFill>
                  <a:schemeClr val="bg2">
                    <a:lumMod val="75000"/>
                  </a:schemeClr>
                </a:solidFill>
              </a:rPr>
              <a:t>plans</a:t>
            </a:r>
          </a:p>
          <a:p>
            <a:pPr lvl="1">
              <a:lnSpc>
                <a:spcPts val="2400"/>
              </a:lnSpc>
              <a:spcBef>
                <a:spcPts val="600"/>
              </a:spcBef>
              <a:spcAft>
                <a:spcPts val="600"/>
              </a:spcAft>
              <a:defRPr/>
            </a:pPr>
            <a:r>
              <a:rPr lang="en-GB" sz="1600" dirty="0" smtClean="0">
                <a:solidFill>
                  <a:schemeClr val="bg2">
                    <a:lumMod val="75000"/>
                  </a:schemeClr>
                </a:solidFill>
              </a:rPr>
              <a:t>‘Ethics under pressure’ – next session today from Margaret Pratt</a:t>
            </a:r>
            <a:endParaRPr lang="en-GB" sz="1600" dirty="0">
              <a:solidFill>
                <a:schemeClr val="bg2">
                  <a:lumMod val="75000"/>
                </a:schemeClr>
              </a:solidFill>
            </a:endParaRPr>
          </a:p>
          <a:p>
            <a:pPr>
              <a:lnSpc>
                <a:spcPts val="2400"/>
              </a:lnSpc>
              <a:spcBef>
                <a:spcPts val="600"/>
              </a:spcBef>
              <a:spcAft>
                <a:spcPts val="600"/>
              </a:spcAft>
              <a:defRPr/>
            </a:pPr>
            <a:endParaRPr lang="en-GB" sz="2000" dirty="0" smtClean="0">
              <a:solidFill>
                <a:schemeClr val="bg2">
                  <a:lumMod val="75000"/>
                </a:schemeClr>
              </a:solidFill>
            </a:endParaRPr>
          </a:p>
          <a:p>
            <a:pPr>
              <a:lnSpc>
                <a:spcPts val="2400"/>
              </a:lnSpc>
              <a:spcBef>
                <a:spcPts val="600"/>
              </a:spcBef>
              <a:spcAft>
                <a:spcPts val="600"/>
              </a:spcAft>
              <a:defRPr/>
            </a:pPr>
            <a:endParaRPr lang="en-GB" sz="1000" dirty="0" smtClean="0"/>
          </a:p>
          <a:p>
            <a:pPr>
              <a:lnSpc>
                <a:spcPts val="2400"/>
              </a:lnSpc>
              <a:spcBef>
                <a:spcPts val="600"/>
              </a:spcBef>
              <a:spcAft>
                <a:spcPts val="600"/>
              </a:spcAft>
              <a:buClr>
                <a:srgbClr val="DA0058"/>
              </a:buClr>
              <a:buFont typeface="Wingdings 2" pitchFamily="18" charset="2"/>
              <a:buChar char=""/>
              <a:defRPr/>
            </a:pPr>
            <a:endParaRPr lang="en-GB" sz="1800" dirty="0"/>
          </a:p>
          <a:p>
            <a:pPr>
              <a:lnSpc>
                <a:spcPts val="2400"/>
              </a:lnSpc>
              <a:spcBef>
                <a:spcPts val="600"/>
              </a:spcBef>
              <a:spcAft>
                <a:spcPts val="600"/>
              </a:spcAft>
              <a:buClr>
                <a:srgbClr val="DA0058"/>
              </a:buClr>
              <a:buFont typeface="Wingdings 2" pitchFamily="18" charset="2"/>
              <a:buChar char=""/>
              <a:defRPr/>
            </a:pPr>
            <a:endParaRPr lang="en-GB" sz="1400" dirty="0"/>
          </a:p>
          <a:p>
            <a:pPr>
              <a:lnSpc>
                <a:spcPts val="2400"/>
              </a:lnSpc>
              <a:spcBef>
                <a:spcPts val="600"/>
              </a:spcBef>
              <a:spcAft>
                <a:spcPts val="600"/>
              </a:spcAft>
              <a:buClr>
                <a:srgbClr val="DA0058"/>
              </a:buClr>
              <a:buFont typeface="Wingdings 2" pitchFamily="18" charset="2"/>
              <a:buChar cha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776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39" y="1061170"/>
            <a:ext cx="8168233" cy="855662"/>
          </a:xfrm>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CIPFA – Symptoms of financial stress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24247" y="1844824"/>
            <a:ext cx="8240241" cy="2880146"/>
          </a:xfrm>
        </p:spPr>
        <p:txBody>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A </a:t>
            </a:r>
            <a:r>
              <a:rPr lang="en-GB" sz="1800" b="1" dirty="0">
                <a:latin typeface="Verdana" panose="020B0604030504040204" pitchFamily="34" charset="0"/>
                <a:ea typeface="Verdana" panose="020B0604030504040204" pitchFamily="34" charset="0"/>
                <a:cs typeface="Verdana" panose="020B0604030504040204" pitchFamily="34" charset="0"/>
              </a:rPr>
              <a:t>rapid decline in reserves</a:t>
            </a:r>
            <a:r>
              <a:rPr lang="en-GB" sz="1800" dirty="0">
                <a:latin typeface="Verdana" panose="020B0604030504040204" pitchFamily="34" charset="0"/>
                <a:ea typeface="Verdana" panose="020B0604030504040204" pitchFamily="34" charset="0"/>
                <a:cs typeface="Verdana" panose="020B0604030504040204" pitchFamily="34" charset="0"/>
              </a:rPr>
              <a:t> – using reserves to avoid cuts will only provide temporary </a:t>
            </a:r>
            <a:r>
              <a:rPr lang="en-GB" sz="1800" dirty="0" smtClean="0">
                <a:latin typeface="Verdana" panose="020B0604030504040204" pitchFamily="34" charset="0"/>
                <a:ea typeface="Verdana" panose="020B0604030504040204" pitchFamily="34" charset="0"/>
                <a:cs typeface="Verdana" panose="020B0604030504040204" pitchFamily="34" charset="0"/>
              </a:rPr>
              <a:t>relief</a:t>
            </a:r>
          </a:p>
          <a:p>
            <a:pPr marL="0" indent="0">
              <a:buNone/>
            </a:pPr>
            <a:endParaRPr lang="en-GB" sz="500" dirty="0">
              <a:latin typeface="Verdana" panose="020B0604030504040204" pitchFamily="34" charset="0"/>
              <a:ea typeface="Verdana" panose="020B0604030504040204" pitchFamily="34" charset="0"/>
              <a:cs typeface="Verdana" panose="020B0604030504040204" pitchFamily="34" charset="0"/>
            </a:endParaRPr>
          </a:p>
          <a:p>
            <a:r>
              <a:rPr lang="en-GB" sz="1800" b="1" dirty="0">
                <a:latin typeface="Verdana" panose="020B0604030504040204" pitchFamily="34" charset="0"/>
                <a:ea typeface="Verdana" panose="020B0604030504040204" pitchFamily="34" charset="0"/>
                <a:cs typeface="Verdana" panose="020B0604030504040204" pitchFamily="34" charset="0"/>
              </a:rPr>
              <a:t>A failure to plan and deliver savings in service provision</a:t>
            </a:r>
            <a:r>
              <a:rPr lang="en-GB" sz="1800" dirty="0">
                <a:latin typeface="Verdana" panose="020B0604030504040204" pitchFamily="34" charset="0"/>
                <a:ea typeface="Verdana" panose="020B0604030504040204" pitchFamily="34" charset="0"/>
                <a:cs typeface="Verdana" panose="020B0604030504040204" pitchFamily="34" charset="0"/>
              </a:rPr>
              <a:t>, so that councils are not living within their </a:t>
            </a:r>
            <a:r>
              <a:rPr lang="en-GB" sz="1800" dirty="0" smtClean="0">
                <a:latin typeface="Verdana" panose="020B0604030504040204" pitchFamily="34" charset="0"/>
                <a:ea typeface="Verdana" panose="020B0604030504040204" pitchFamily="34" charset="0"/>
                <a:cs typeface="Verdana" panose="020B0604030504040204" pitchFamily="34" charset="0"/>
              </a:rPr>
              <a:t>resources</a:t>
            </a:r>
          </a:p>
          <a:p>
            <a:pPr marL="0" indent="0">
              <a:buNone/>
            </a:pPr>
            <a:endParaRPr lang="en-GB" sz="500" dirty="0">
              <a:latin typeface="Verdana" panose="020B0604030504040204" pitchFamily="34" charset="0"/>
              <a:ea typeface="Verdana" panose="020B0604030504040204" pitchFamily="34" charset="0"/>
              <a:cs typeface="Verdana" panose="020B0604030504040204" pitchFamily="34" charset="0"/>
            </a:endParaRPr>
          </a:p>
          <a:p>
            <a:r>
              <a:rPr lang="en-GB" sz="1800" b="1" dirty="0">
                <a:latin typeface="Verdana" panose="020B0604030504040204" pitchFamily="34" charset="0"/>
                <a:ea typeface="Verdana" panose="020B0604030504040204" pitchFamily="34" charset="0"/>
                <a:cs typeface="Verdana" panose="020B0604030504040204" pitchFamily="34" charset="0"/>
              </a:rPr>
              <a:t>Shortening of medium-term financial planning</a:t>
            </a:r>
            <a:r>
              <a:rPr lang="en-GB" sz="1800" dirty="0">
                <a:latin typeface="Verdana" panose="020B0604030504040204" pitchFamily="34" charset="0"/>
                <a:ea typeface="Verdana" panose="020B0604030504040204" pitchFamily="34" charset="0"/>
                <a:cs typeface="Verdana" panose="020B0604030504040204" pitchFamily="34" charset="0"/>
              </a:rPr>
              <a:t> – a failure to plan ahead could indicate a lack of strategic thinking and an unwillingness to confront tough </a:t>
            </a:r>
            <a:r>
              <a:rPr lang="en-GB" sz="1800" dirty="0" smtClean="0">
                <a:latin typeface="Verdana" panose="020B0604030504040204" pitchFamily="34" charset="0"/>
                <a:ea typeface="Verdana" panose="020B0604030504040204" pitchFamily="34" charset="0"/>
                <a:cs typeface="Verdana" panose="020B0604030504040204" pitchFamily="34" charset="0"/>
              </a:rPr>
              <a:t>decisions</a:t>
            </a:r>
          </a:p>
          <a:p>
            <a:pPr marL="0" indent="0">
              <a:buNone/>
            </a:pPr>
            <a:endParaRPr lang="en-GB" sz="500" dirty="0">
              <a:latin typeface="Verdana" panose="020B0604030504040204" pitchFamily="34" charset="0"/>
              <a:ea typeface="Verdana" panose="020B0604030504040204" pitchFamily="34" charset="0"/>
              <a:cs typeface="Verdana" panose="020B0604030504040204" pitchFamily="34" charset="0"/>
            </a:endParaRPr>
          </a:p>
          <a:p>
            <a:r>
              <a:rPr lang="en-GB" sz="1800" b="1" dirty="0">
                <a:latin typeface="Verdana" panose="020B0604030504040204" pitchFamily="34" charset="0"/>
                <a:ea typeface="Verdana" panose="020B0604030504040204" pitchFamily="34" charset="0"/>
                <a:cs typeface="Verdana" panose="020B0604030504040204" pitchFamily="34" charset="0"/>
              </a:rPr>
              <a:t>Firm objectives missing from savings plan</a:t>
            </a:r>
            <a:r>
              <a:rPr lang="en-GB" sz="1800" dirty="0">
                <a:latin typeface="Verdana" panose="020B0604030504040204" pitchFamily="34" charset="0"/>
                <a:ea typeface="Verdana" panose="020B0604030504040204" pitchFamily="34" charset="0"/>
                <a:cs typeface="Verdana" panose="020B0604030504040204" pitchFamily="34" charset="0"/>
              </a:rPr>
              <a:t>, such as a saving plan with ‘still to be found’ gaps or consisting of targets rather than robust plans; this may also include a tendency for over optimism in timing and scale of </a:t>
            </a:r>
            <a:r>
              <a:rPr lang="en-GB" sz="1800" dirty="0" smtClean="0">
                <a:latin typeface="Verdana" panose="020B0604030504040204" pitchFamily="34" charset="0"/>
                <a:ea typeface="Verdana" panose="020B0604030504040204" pitchFamily="34" charset="0"/>
                <a:cs typeface="Verdana" panose="020B0604030504040204" pitchFamily="34" charset="0"/>
              </a:rPr>
              <a:t>savings</a:t>
            </a:r>
          </a:p>
          <a:p>
            <a:pPr marL="0" indent="0">
              <a:buNone/>
            </a:pPr>
            <a:endParaRPr lang="en-GB" sz="500" dirty="0">
              <a:latin typeface="Verdana" panose="020B0604030504040204" pitchFamily="34" charset="0"/>
              <a:ea typeface="Verdana" panose="020B0604030504040204" pitchFamily="34" charset="0"/>
              <a:cs typeface="Verdana" panose="020B0604030504040204" pitchFamily="34" charset="0"/>
            </a:endParaRPr>
          </a:p>
          <a:p>
            <a:r>
              <a:rPr lang="en-GB" sz="1800" b="1" dirty="0">
                <a:latin typeface="Verdana" panose="020B0604030504040204" pitchFamily="34" charset="0"/>
                <a:ea typeface="Verdana" panose="020B0604030504040204" pitchFamily="34" charset="0"/>
                <a:cs typeface="Verdana" panose="020B0604030504040204" pitchFamily="34" charset="0"/>
              </a:rPr>
              <a:t>Tendency for unplanned overspends</a:t>
            </a:r>
            <a:r>
              <a:rPr lang="en-GB" sz="1800" dirty="0">
                <a:latin typeface="Verdana" panose="020B0604030504040204" pitchFamily="34" charset="0"/>
                <a:ea typeface="Verdana" panose="020B0604030504040204" pitchFamily="34" charset="0"/>
                <a:cs typeface="Verdana" panose="020B0604030504040204" pitchFamily="34" charset="0"/>
              </a:rPr>
              <a:t> – carrying forward undelivered savings into the following year only creates the need for greater cuts in subsequent years.</a:t>
            </a:r>
          </a:p>
          <a:p>
            <a:endParaRPr lang="en-GB" sz="2000" dirty="0"/>
          </a:p>
        </p:txBody>
      </p:sp>
    </p:spTree>
    <p:extLst>
      <p:ext uri="{BB962C8B-B14F-4D97-AF65-F5344CB8AC3E}">
        <p14:creationId xmlns:p14="http://schemas.microsoft.com/office/powerpoint/2010/main" val="2202383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1115616" y="2069282"/>
            <a:ext cx="7416824" cy="855662"/>
          </a:xfrm>
          <a:prstGeom prst="rect">
            <a:avLst/>
          </a:prstGeom>
        </p:spPr>
        <p:txBody>
          <a:bodyPr/>
          <a:lstStyle/>
          <a:p>
            <a:pPr>
              <a:defRPr/>
            </a:pPr>
            <a:r>
              <a:rPr lang="en-GB" altLang="en-US" sz="3600" dirty="0" smtClean="0">
                <a:solidFill>
                  <a:srgbClr val="7030A0"/>
                </a:solidFill>
                <a:latin typeface="Verdana" pitchFamily="34" charset="0"/>
                <a:ea typeface="Verdana" pitchFamily="34" charset="0"/>
                <a:cs typeface="Verdana" pitchFamily="34" charset="0"/>
              </a:rPr>
              <a:t/>
            </a:r>
            <a:br>
              <a:rPr lang="en-GB" altLang="en-US" sz="3600" dirty="0" smtClean="0">
                <a:solidFill>
                  <a:srgbClr val="7030A0"/>
                </a:solidFill>
                <a:latin typeface="Verdana" pitchFamily="34" charset="0"/>
                <a:ea typeface="Verdana" pitchFamily="34" charset="0"/>
                <a:cs typeface="Verdana" pitchFamily="34" charset="0"/>
              </a:rPr>
            </a:br>
            <a:r>
              <a:rPr lang="en-GB" altLang="en-US" sz="3600" dirty="0" smtClean="0">
                <a:solidFill>
                  <a:srgbClr val="7030A0"/>
                </a:solidFill>
                <a:latin typeface="Verdana" pitchFamily="34" charset="0"/>
                <a:ea typeface="Verdana" pitchFamily="34" charset="0"/>
                <a:cs typeface="Verdana" pitchFamily="34" charset="0"/>
              </a:rPr>
              <a:t/>
            </a:r>
            <a:br>
              <a:rPr lang="en-GB" altLang="en-US" sz="3600" dirty="0" smtClean="0">
                <a:solidFill>
                  <a:srgbClr val="7030A0"/>
                </a:solidFill>
                <a:latin typeface="Verdana" pitchFamily="34" charset="0"/>
                <a:ea typeface="Verdana" pitchFamily="34" charset="0"/>
                <a:cs typeface="Verdana" pitchFamily="34" charset="0"/>
              </a:rPr>
            </a:br>
            <a:r>
              <a:rPr lang="en-GB" altLang="en-US" sz="3600" dirty="0" smtClean="0">
                <a:solidFill>
                  <a:srgbClr val="7030A0"/>
                </a:solidFill>
                <a:latin typeface="Verdana" pitchFamily="34" charset="0"/>
                <a:ea typeface="Verdana" pitchFamily="34" charset="0"/>
                <a:cs typeface="Verdana" pitchFamily="34" charset="0"/>
              </a:rPr>
              <a:t>CIPFA’s – Response &amp; Support</a:t>
            </a:r>
            <a:endParaRPr lang="en-US" altLang="en-US" sz="3600" dirty="0">
              <a:solidFill>
                <a:srgbClr val="7030A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44445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45" y="1259457"/>
            <a:ext cx="7710055" cy="945581"/>
          </a:xfrm>
        </p:spPr>
        <p:txBody>
          <a:bodyPr/>
          <a:lstStyle/>
          <a:p>
            <a:r>
              <a:rPr lang="en-GB" dirty="0"/>
              <a:t>2</a:t>
            </a:r>
            <a:r>
              <a:rPr lang="en-GB" dirty="0" smtClean="0"/>
              <a:t> current Codes of Practice - not enough for current austerity challenges</a:t>
            </a:r>
            <a:endParaRPr lang="en-GB" dirty="0"/>
          </a:p>
        </p:txBody>
      </p:sp>
      <p:sp>
        <p:nvSpPr>
          <p:cNvPr id="3" name="Content Placeholder 2"/>
          <p:cNvSpPr>
            <a:spLocks noGrp="1"/>
          </p:cNvSpPr>
          <p:nvPr>
            <p:ph idx="1"/>
          </p:nvPr>
        </p:nvSpPr>
        <p:spPr>
          <a:xfrm>
            <a:off x="755576" y="2205038"/>
            <a:ext cx="7704856" cy="3384550"/>
          </a:xfrm>
        </p:spPr>
        <p:txBody>
          <a:bodyPr/>
          <a:lstStyle/>
          <a:p>
            <a:pPr marL="0" indent="0">
              <a:buNone/>
            </a:pPr>
            <a:endParaRPr lang="en-GB" dirty="0" smtClean="0"/>
          </a:p>
          <a:p>
            <a:endParaRPr lang="en-GB" dirty="0"/>
          </a:p>
          <a:p>
            <a:pPr marL="0" indent="0">
              <a:buNone/>
            </a:pPr>
            <a:r>
              <a:rPr lang="en-GB" dirty="0">
                <a:solidFill>
                  <a:srgbClr val="FFC000"/>
                </a:solidFill>
              </a:rPr>
              <a:t>	</a:t>
            </a:r>
          </a:p>
          <a:p>
            <a:endParaRPr lang="en-GB" dirty="0"/>
          </a:p>
          <a:p>
            <a:pPr marL="0" indent="0">
              <a:buNone/>
            </a:pPr>
            <a:r>
              <a:rPr lang="en-GB" dirty="0"/>
              <a:t>			 </a:t>
            </a:r>
          </a:p>
          <a:p>
            <a:endParaRPr lang="en-GB" dirty="0"/>
          </a:p>
        </p:txBody>
      </p:sp>
      <p:sp>
        <p:nvSpPr>
          <p:cNvPr id="7" name="TextBox 6"/>
          <p:cNvSpPr txBox="1"/>
          <p:nvPr/>
        </p:nvSpPr>
        <p:spPr>
          <a:xfrm>
            <a:off x="2487775" y="2924944"/>
            <a:ext cx="5324585" cy="553998"/>
          </a:xfrm>
          <a:prstGeom prst="rect">
            <a:avLst/>
          </a:prstGeom>
          <a:noFill/>
        </p:spPr>
        <p:txBody>
          <a:bodyPr wrap="square" rtlCol="0">
            <a:spAutoFit/>
          </a:bodyPr>
          <a:lstStyle/>
          <a:p>
            <a:pPr algn="l"/>
            <a:r>
              <a:rPr lang="en-GB" sz="3000" dirty="0" smtClean="0"/>
              <a:t>Accounting: Backward focus</a:t>
            </a:r>
            <a:endParaRPr lang="en-GB" sz="3000" dirty="0"/>
          </a:p>
        </p:txBody>
      </p:sp>
      <p:sp>
        <p:nvSpPr>
          <p:cNvPr id="11" name="Rectangle 4"/>
          <p:cNvSpPr txBox="1">
            <a:spLocks noChangeArrowheads="1"/>
          </p:cNvSpPr>
          <p:nvPr/>
        </p:nvSpPr>
        <p:spPr bwMode="auto">
          <a:xfrm>
            <a:off x="97160" y="6525344"/>
            <a:ext cx="4618856" cy="340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GB" dirty="0" smtClean="0">
                <a:solidFill>
                  <a:srgbClr val="333333"/>
                </a:solidFill>
              </a:rPr>
              <a:t>Copyright © CIPFA 2018 protected under UK and international law </a:t>
            </a:r>
            <a:endParaRPr lang="en-GB" dirty="0">
              <a:solidFill>
                <a:srgbClr val="333333"/>
              </a:solidFill>
            </a:endParaRPr>
          </a:p>
        </p:txBody>
      </p:sp>
      <p:pic>
        <p:nvPicPr>
          <p:cNvPr id="12" name="Picture 11"/>
          <p:cNvPicPr>
            <a:picLocks noChangeAspect="1"/>
          </p:cNvPicPr>
          <p:nvPr/>
        </p:nvPicPr>
        <p:blipFill>
          <a:blip r:embed="rId3"/>
          <a:stretch>
            <a:fillRect/>
          </a:stretch>
        </p:blipFill>
        <p:spPr>
          <a:xfrm>
            <a:off x="929635" y="2481370"/>
            <a:ext cx="974895" cy="1379678"/>
          </a:xfrm>
          <a:prstGeom prst="rect">
            <a:avLst/>
          </a:prstGeom>
        </p:spPr>
      </p:pic>
      <p:sp>
        <p:nvSpPr>
          <p:cNvPr id="13" name="TextBox 12"/>
          <p:cNvSpPr txBox="1"/>
          <p:nvPr/>
        </p:nvSpPr>
        <p:spPr>
          <a:xfrm>
            <a:off x="2483768" y="5107250"/>
            <a:ext cx="5324585" cy="553998"/>
          </a:xfrm>
          <a:prstGeom prst="rect">
            <a:avLst/>
          </a:prstGeom>
          <a:noFill/>
        </p:spPr>
        <p:txBody>
          <a:bodyPr wrap="square" rtlCol="0">
            <a:spAutoFit/>
          </a:bodyPr>
          <a:lstStyle/>
          <a:p>
            <a:pPr algn="l"/>
            <a:r>
              <a:rPr lang="en-GB" sz="3000" dirty="0" smtClean="0"/>
              <a:t>Prudential: Forward focus</a:t>
            </a:r>
            <a:endParaRPr lang="en-GB" sz="3000" dirty="0"/>
          </a:p>
        </p:txBody>
      </p:sp>
      <p:pic>
        <p:nvPicPr>
          <p:cNvPr id="15" name="Picture 14"/>
          <p:cNvPicPr>
            <a:picLocks noChangeAspect="1"/>
          </p:cNvPicPr>
          <p:nvPr/>
        </p:nvPicPr>
        <p:blipFill>
          <a:blip r:embed="rId4"/>
          <a:stretch>
            <a:fillRect/>
          </a:stretch>
        </p:blipFill>
        <p:spPr>
          <a:xfrm>
            <a:off x="909468" y="4594215"/>
            <a:ext cx="1052867" cy="1499081"/>
          </a:xfrm>
          <a:prstGeom prst="rect">
            <a:avLst/>
          </a:prstGeom>
        </p:spPr>
      </p:pic>
    </p:spTree>
    <p:extLst>
      <p:ext uri="{BB962C8B-B14F-4D97-AF65-F5344CB8AC3E}">
        <p14:creationId xmlns:p14="http://schemas.microsoft.com/office/powerpoint/2010/main" val="402178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8951"/>
            <a:ext cx="7272808" cy="855662"/>
          </a:xfrm>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Concern over </a:t>
            </a:r>
            <a:r>
              <a:rPr lang="en-GB" dirty="0" smtClean="0">
                <a:latin typeface="Verdana" panose="020B0604030504040204" pitchFamily="34" charset="0"/>
                <a:ea typeface="Verdana" panose="020B0604030504040204" pitchFamily="34" charset="0"/>
                <a:cs typeface="Verdana" panose="020B0604030504040204" pitchFamily="34" charset="0"/>
                <a:hlinkClick r:id="rId3"/>
              </a:rPr>
              <a:t>Financial Resilience </a:t>
            </a:r>
            <a:r>
              <a:rPr lang="en-GB" dirty="0" smtClean="0">
                <a:latin typeface="Verdana" panose="020B0604030504040204" pitchFamily="34" charset="0"/>
                <a:ea typeface="Verdana" panose="020B0604030504040204" pitchFamily="34" charset="0"/>
                <a:cs typeface="Verdana" panose="020B0604030504040204" pitchFamily="34" charset="0"/>
              </a:rPr>
              <a:t>not new…</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4"/>
          <a:stretch>
            <a:fillRect/>
          </a:stretch>
        </p:blipFill>
        <p:spPr>
          <a:xfrm>
            <a:off x="3270836" y="2492896"/>
            <a:ext cx="2746343" cy="3844881"/>
          </a:xfrm>
          <a:prstGeom prst="rect">
            <a:avLst/>
          </a:prstGeom>
        </p:spPr>
      </p:pic>
    </p:spTree>
    <p:extLst>
      <p:ext uri="{BB962C8B-B14F-4D97-AF65-F5344CB8AC3E}">
        <p14:creationId xmlns:p14="http://schemas.microsoft.com/office/powerpoint/2010/main" val="51025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69" y="980728"/>
            <a:ext cx="8409587" cy="461264"/>
          </a:xfrm>
        </p:spPr>
        <p:txBody>
          <a:bodyPr/>
          <a:lstStyle/>
          <a:p>
            <a:pPr algn="ctr"/>
            <a:r>
              <a:rPr lang="en-GB" sz="2400" b="1" dirty="0" smtClean="0"/>
              <a:t>CIPFA’s Code stocktake &amp; further development</a:t>
            </a:r>
            <a:endParaRPr lang="en-GB" sz="2400" b="1" dirty="0"/>
          </a:p>
        </p:txBody>
      </p:sp>
      <p:pic>
        <p:nvPicPr>
          <p:cNvPr id="4" name="Content Placeholder 3"/>
          <p:cNvPicPr>
            <a:picLocks noGrp="1" noChangeAspect="1"/>
          </p:cNvPicPr>
          <p:nvPr>
            <p:ph sz="half" idx="1"/>
          </p:nvPr>
        </p:nvPicPr>
        <p:blipFill>
          <a:blip r:embed="rId3"/>
          <a:stretch>
            <a:fillRect/>
          </a:stretch>
        </p:blipFill>
        <p:spPr>
          <a:xfrm>
            <a:off x="2948489" y="4581128"/>
            <a:ext cx="1280458" cy="1811969"/>
          </a:xfrm>
          <a:prstGeom prst="rect">
            <a:avLst/>
          </a:prstGeom>
        </p:spPr>
      </p:pic>
      <p:pic>
        <p:nvPicPr>
          <p:cNvPr id="9" name="Picture 8"/>
          <p:cNvPicPr>
            <a:picLocks noChangeAspect="1"/>
          </p:cNvPicPr>
          <p:nvPr/>
        </p:nvPicPr>
        <p:blipFill>
          <a:blip r:embed="rId4"/>
          <a:stretch>
            <a:fillRect/>
          </a:stretch>
        </p:blipFill>
        <p:spPr>
          <a:xfrm>
            <a:off x="261907" y="4649909"/>
            <a:ext cx="1400901" cy="1982564"/>
          </a:xfrm>
          <a:prstGeom prst="rect">
            <a:avLst/>
          </a:prstGeom>
        </p:spPr>
      </p:pic>
      <p:pic>
        <p:nvPicPr>
          <p:cNvPr id="10" name="Picture 9"/>
          <p:cNvPicPr>
            <a:picLocks noChangeAspect="1"/>
          </p:cNvPicPr>
          <p:nvPr/>
        </p:nvPicPr>
        <p:blipFill>
          <a:blip r:embed="rId5"/>
          <a:stretch>
            <a:fillRect/>
          </a:stretch>
        </p:blipFill>
        <p:spPr>
          <a:xfrm>
            <a:off x="1636878" y="4655284"/>
            <a:ext cx="1264355" cy="1800200"/>
          </a:xfrm>
          <a:prstGeom prst="rect">
            <a:avLst/>
          </a:prstGeom>
        </p:spPr>
      </p:pic>
      <p:pic>
        <p:nvPicPr>
          <p:cNvPr id="3" name="Picture 2"/>
          <p:cNvPicPr>
            <a:picLocks noChangeAspect="1"/>
          </p:cNvPicPr>
          <p:nvPr/>
        </p:nvPicPr>
        <p:blipFill>
          <a:blip r:embed="rId6"/>
          <a:stretch>
            <a:fillRect/>
          </a:stretch>
        </p:blipFill>
        <p:spPr>
          <a:xfrm rot="499489">
            <a:off x="5623106" y="4484753"/>
            <a:ext cx="1432157" cy="1842219"/>
          </a:xfrm>
          <a:prstGeom prst="rect">
            <a:avLst/>
          </a:prstGeom>
        </p:spPr>
      </p:pic>
      <p:sp>
        <p:nvSpPr>
          <p:cNvPr id="12" name="TextBox 11"/>
          <p:cNvSpPr txBox="1"/>
          <p:nvPr/>
        </p:nvSpPr>
        <p:spPr>
          <a:xfrm>
            <a:off x="5796053" y="4869160"/>
            <a:ext cx="1070765" cy="461665"/>
          </a:xfrm>
          <a:prstGeom prst="rect">
            <a:avLst/>
          </a:prstGeom>
          <a:solidFill>
            <a:schemeClr val="bg1"/>
          </a:solidFill>
        </p:spPr>
        <p:txBody>
          <a:bodyPr wrap="square" rtlCol="0">
            <a:spAutoFit/>
          </a:bodyPr>
          <a:lstStyle/>
          <a:p>
            <a:r>
              <a:rPr lang="en-GB" sz="800" b="1" dirty="0" smtClean="0">
                <a:latin typeface="+mn-lt"/>
              </a:rPr>
              <a:t>CODE OF FINANCIAL </a:t>
            </a:r>
          </a:p>
          <a:p>
            <a:r>
              <a:rPr lang="en-GB" sz="800" b="1" dirty="0" smtClean="0">
                <a:latin typeface="+mn-lt"/>
              </a:rPr>
              <a:t>MANAGEMENT </a:t>
            </a:r>
            <a:endParaRPr lang="en-GB" sz="800" b="1" dirty="0">
              <a:latin typeface="+mn-lt"/>
            </a:endParaRPr>
          </a:p>
        </p:txBody>
      </p:sp>
      <p:sp>
        <p:nvSpPr>
          <p:cNvPr id="5" name="TextBox 4"/>
          <p:cNvSpPr txBox="1"/>
          <p:nvPr/>
        </p:nvSpPr>
        <p:spPr>
          <a:xfrm>
            <a:off x="0" y="2435168"/>
            <a:ext cx="4535653" cy="307777"/>
          </a:xfrm>
          <a:prstGeom prst="rect">
            <a:avLst/>
          </a:prstGeom>
          <a:noFill/>
        </p:spPr>
        <p:txBody>
          <a:bodyPr wrap="square" rtlCol="0">
            <a:spAutoFit/>
          </a:bodyPr>
          <a:lstStyle/>
          <a:p>
            <a:r>
              <a:rPr lang="en-GB" sz="1400" b="1" dirty="0" smtClean="0">
                <a:latin typeface="+mn-lt"/>
              </a:rPr>
              <a:t>Primary/Secondary Legislation</a:t>
            </a:r>
            <a:endParaRPr lang="en-GB" sz="1400" b="1" dirty="0">
              <a:latin typeface="+mn-lt"/>
            </a:endParaRPr>
          </a:p>
        </p:txBody>
      </p:sp>
      <p:sp>
        <p:nvSpPr>
          <p:cNvPr id="11" name="TextBox 10"/>
          <p:cNvSpPr txBox="1"/>
          <p:nvPr/>
        </p:nvSpPr>
        <p:spPr>
          <a:xfrm>
            <a:off x="1598267" y="1701230"/>
            <a:ext cx="3774367" cy="276999"/>
          </a:xfrm>
          <a:prstGeom prst="rect">
            <a:avLst/>
          </a:prstGeom>
          <a:noFill/>
        </p:spPr>
        <p:txBody>
          <a:bodyPr wrap="square" rtlCol="0">
            <a:spAutoFit/>
          </a:bodyPr>
          <a:lstStyle/>
          <a:p>
            <a:r>
              <a:rPr lang="en-GB" sz="1200" b="1" dirty="0" smtClean="0"/>
              <a:t>Professional Proper Practice</a:t>
            </a:r>
            <a:endParaRPr lang="en-GB" sz="1200" b="1" dirty="0"/>
          </a:p>
        </p:txBody>
      </p:sp>
      <p:sp>
        <p:nvSpPr>
          <p:cNvPr id="13" name="TextBox 12"/>
          <p:cNvSpPr txBox="1"/>
          <p:nvPr/>
        </p:nvSpPr>
        <p:spPr>
          <a:xfrm>
            <a:off x="6849063" y="2450193"/>
            <a:ext cx="2448272" cy="307777"/>
          </a:xfrm>
          <a:prstGeom prst="rect">
            <a:avLst/>
          </a:prstGeom>
          <a:noFill/>
        </p:spPr>
        <p:txBody>
          <a:bodyPr wrap="square" rtlCol="0">
            <a:spAutoFit/>
          </a:bodyPr>
          <a:lstStyle/>
          <a:p>
            <a:r>
              <a:rPr lang="en-GB" sz="1400" b="1" dirty="0" smtClean="0">
                <a:latin typeface="+mn-lt"/>
              </a:rPr>
              <a:t>Good Practice</a:t>
            </a:r>
            <a:endParaRPr lang="en-GB" sz="1400" b="1" dirty="0">
              <a:latin typeface="+mn-lt"/>
            </a:endParaRPr>
          </a:p>
        </p:txBody>
      </p:sp>
      <p:sp>
        <p:nvSpPr>
          <p:cNvPr id="14" name="Notched Right Arrow 13"/>
          <p:cNvSpPr/>
          <p:nvPr/>
        </p:nvSpPr>
        <p:spPr bwMode="auto">
          <a:xfrm>
            <a:off x="654912" y="1978867"/>
            <a:ext cx="6365359" cy="453613"/>
          </a:xfrm>
          <a:prstGeom prst="notched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15" name="Picture 14"/>
          <p:cNvPicPr>
            <a:picLocks noChangeAspect="1"/>
          </p:cNvPicPr>
          <p:nvPr/>
        </p:nvPicPr>
        <p:blipFill>
          <a:blip r:embed="rId7"/>
          <a:stretch>
            <a:fillRect/>
          </a:stretch>
        </p:blipFill>
        <p:spPr>
          <a:xfrm>
            <a:off x="7606265" y="4487589"/>
            <a:ext cx="1342296" cy="1816374"/>
          </a:xfrm>
          <a:prstGeom prst="rect">
            <a:avLst/>
          </a:prstGeom>
        </p:spPr>
      </p:pic>
      <p:cxnSp>
        <p:nvCxnSpPr>
          <p:cNvPr id="17" name="Straight Connector 16"/>
          <p:cNvCxnSpPr/>
          <p:nvPr/>
        </p:nvCxnSpPr>
        <p:spPr bwMode="auto">
          <a:xfrm>
            <a:off x="2351643" y="2791493"/>
            <a:ext cx="0" cy="10801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H="1" flipV="1">
            <a:off x="949891" y="3891312"/>
            <a:ext cx="2051802" cy="16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023401" y="3886965"/>
            <a:ext cx="684503" cy="43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949891" y="3886965"/>
            <a:ext cx="0" cy="4827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2339752" y="3886965"/>
            <a:ext cx="0" cy="5338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3707904" y="3886965"/>
            <a:ext cx="0" cy="5338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7020272" y="1790311"/>
            <a:ext cx="0" cy="4744058"/>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nvGrpSpPr>
          <p:cNvPr id="37" name="Group 4"/>
          <p:cNvGrpSpPr>
            <a:grpSpLocks noChangeAspect="1"/>
          </p:cNvGrpSpPr>
          <p:nvPr/>
        </p:nvGrpSpPr>
        <p:grpSpPr bwMode="auto">
          <a:xfrm>
            <a:off x="4362449" y="4581128"/>
            <a:ext cx="1297287" cy="1722835"/>
            <a:chOff x="2748" y="2886"/>
            <a:chExt cx="817" cy="1085"/>
          </a:xfrm>
        </p:grpSpPr>
        <p:sp>
          <p:nvSpPr>
            <p:cNvPr id="38" name="AutoShape 3"/>
            <p:cNvSpPr>
              <a:spLocks noChangeAspect="1" noChangeArrowheads="1" noTextEdit="1"/>
            </p:cNvSpPr>
            <p:nvPr/>
          </p:nvSpPr>
          <p:spPr bwMode="auto">
            <a:xfrm>
              <a:off x="2748" y="2886"/>
              <a:ext cx="817" cy="10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8" y="2886"/>
              <a:ext cx="818" cy="10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6866817" y="5146159"/>
            <a:ext cx="877985" cy="369332"/>
          </a:xfrm>
          <a:prstGeom prst="rect">
            <a:avLst/>
          </a:prstGeom>
          <a:noFill/>
        </p:spPr>
        <p:txBody>
          <a:bodyPr wrap="square" rtlCol="0">
            <a:spAutoFit/>
          </a:bodyPr>
          <a:lstStyle/>
          <a:p>
            <a:r>
              <a:rPr lang="en-GB" dirty="0" smtClean="0">
                <a:solidFill>
                  <a:srgbClr val="FF0000"/>
                </a:solidFill>
              </a:rPr>
              <a:t>---------</a:t>
            </a:r>
            <a:endParaRPr lang="en-GB" dirty="0">
              <a:solidFill>
                <a:srgbClr val="FF0000"/>
              </a:solidFill>
            </a:endParaRPr>
          </a:p>
        </p:txBody>
      </p:sp>
    </p:spTree>
    <p:extLst>
      <p:ext uri="{BB962C8B-B14F-4D97-AF65-F5344CB8AC3E}">
        <p14:creationId xmlns:p14="http://schemas.microsoft.com/office/powerpoint/2010/main" val="2805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1925266"/>
            <a:ext cx="6768752" cy="855662"/>
          </a:xfrm>
        </p:spPr>
        <p:txBody>
          <a:bodyPr/>
          <a:lstStyle/>
          <a:p>
            <a:pPr algn="ctr"/>
            <a:r>
              <a:rPr lang="en-US" sz="3600" dirty="0" smtClean="0">
                <a:latin typeface="+mn-lt"/>
              </a:rPr>
              <a:t>A new</a:t>
            </a:r>
            <a:br>
              <a:rPr lang="en-US" sz="3600" dirty="0" smtClean="0">
                <a:latin typeface="+mn-lt"/>
              </a:rPr>
            </a:br>
            <a:r>
              <a:rPr lang="en-US" sz="3600" dirty="0" smtClean="0">
                <a:latin typeface="+mn-lt"/>
              </a:rPr>
              <a:t>Financial Management Code</a:t>
            </a:r>
            <a:endParaRPr lang="en-US" sz="3600" dirty="0">
              <a:latin typeface="+mn-lt"/>
            </a:endParaRPr>
          </a:p>
        </p:txBody>
      </p:sp>
    </p:spTree>
    <p:extLst>
      <p:ext uri="{BB962C8B-B14F-4D97-AF65-F5344CB8AC3E}">
        <p14:creationId xmlns:p14="http://schemas.microsoft.com/office/powerpoint/2010/main" val="3741443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CIPFA Financial Management Code </a:t>
            </a:r>
            <a:endParaRPr lang="en-GB" dirty="0"/>
          </a:p>
        </p:txBody>
      </p:sp>
      <p:sp>
        <p:nvSpPr>
          <p:cNvPr id="3" name="Content Placeholder 2"/>
          <p:cNvSpPr>
            <a:spLocks noGrp="1"/>
          </p:cNvSpPr>
          <p:nvPr>
            <p:ph sz="half" idx="1"/>
          </p:nvPr>
        </p:nvSpPr>
        <p:spPr>
          <a:xfrm>
            <a:off x="220190" y="1772816"/>
            <a:ext cx="8600281" cy="4680520"/>
          </a:xfrm>
        </p:spPr>
        <p:txBody>
          <a:bodyPr/>
          <a:lstStyle/>
          <a:p>
            <a:r>
              <a:rPr lang="en-GB" sz="1800" dirty="0" smtClean="0"/>
              <a:t>To </a:t>
            </a:r>
            <a:r>
              <a:rPr lang="en-GB" sz="1800" dirty="0"/>
              <a:t>ensure financial </a:t>
            </a:r>
            <a:r>
              <a:rPr lang="en-GB" sz="1800" dirty="0" smtClean="0"/>
              <a:t>sustainability </a:t>
            </a:r>
            <a:r>
              <a:rPr lang="en-GB" sz="1800" dirty="0"/>
              <a:t>going </a:t>
            </a:r>
            <a:r>
              <a:rPr lang="en-GB" sz="1800" dirty="0" smtClean="0"/>
              <a:t>forward, </a:t>
            </a:r>
            <a:r>
              <a:rPr lang="en-GB" sz="1800" dirty="0"/>
              <a:t>strong financial management is needed particularly </a:t>
            </a:r>
            <a:r>
              <a:rPr lang="en-GB" sz="1800" dirty="0" smtClean="0"/>
              <a:t>where </a:t>
            </a:r>
            <a:r>
              <a:rPr lang="en-GB" sz="1800" dirty="0"/>
              <a:t>budgets </a:t>
            </a:r>
            <a:r>
              <a:rPr lang="en-GB" sz="1800" dirty="0" smtClean="0"/>
              <a:t>consistently draw on unplanned </a:t>
            </a:r>
            <a:r>
              <a:rPr lang="en-GB" sz="1800" dirty="0"/>
              <a:t>reserves, a growth in over spending and a lack </a:t>
            </a:r>
            <a:r>
              <a:rPr lang="en-GB" sz="1800" dirty="0" smtClean="0"/>
              <a:t>of  </a:t>
            </a:r>
            <a:r>
              <a:rPr lang="en-GB" sz="1800" dirty="0"/>
              <a:t>medium and long term </a:t>
            </a:r>
            <a:r>
              <a:rPr lang="en-GB" sz="1800" dirty="0" smtClean="0"/>
              <a:t>planning.</a:t>
            </a:r>
          </a:p>
          <a:p>
            <a:pPr marL="0" indent="0">
              <a:buNone/>
            </a:pPr>
            <a:endParaRPr lang="en-GB" sz="700" dirty="0" smtClean="0"/>
          </a:p>
          <a:p>
            <a:r>
              <a:rPr lang="en-GB" sz="1800" dirty="0" smtClean="0">
                <a:latin typeface="Verdana" panose="020B0604030504040204" pitchFamily="34" charset="0"/>
                <a:ea typeface="Times New Roman" panose="02020603050405020304" pitchFamily="18" charset="0"/>
                <a:cs typeface="Times New Roman" panose="02020603050405020304" pitchFamily="18" charset="0"/>
              </a:rPr>
              <a:t>A </a:t>
            </a:r>
            <a:r>
              <a:rPr lang="en-GB" sz="1800" dirty="0">
                <a:latin typeface="Verdana" panose="020B0604030504040204" pitchFamily="34" charset="0"/>
                <a:ea typeface="Times New Roman" panose="02020603050405020304" pitchFamily="18" charset="0"/>
                <a:cs typeface="Times New Roman" panose="02020603050405020304" pitchFamily="18" charset="0"/>
              </a:rPr>
              <a:t>series of principles will be supported by explicit standards.  </a:t>
            </a:r>
            <a:endParaRPr lang="en-GB" sz="1800" dirty="0" smtClean="0">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GB" sz="700" dirty="0" smtClean="0">
              <a:latin typeface="Verdana" panose="020B0604030504040204" pitchFamily="34" charset="0"/>
              <a:ea typeface="Times New Roman" panose="02020603050405020304" pitchFamily="18" charset="0"/>
              <a:cs typeface="Times New Roman" panose="02020603050405020304" pitchFamily="18" charset="0"/>
            </a:endParaRPr>
          </a:p>
          <a:p>
            <a:r>
              <a:rPr lang="en-GB" sz="1800" dirty="0" smtClean="0">
                <a:latin typeface="Verdana" panose="020B0604030504040204" pitchFamily="34" charset="0"/>
                <a:ea typeface="Times New Roman" panose="02020603050405020304" pitchFamily="18" charset="0"/>
                <a:cs typeface="Times New Roman" panose="02020603050405020304" pitchFamily="18" charset="0"/>
              </a:rPr>
              <a:t>The </a:t>
            </a:r>
            <a:r>
              <a:rPr lang="en-GB" sz="1800" dirty="0">
                <a:latin typeface="Verdana" panose="020B0604030504040204" pitchFamily="34" charset="0"/>
                <a:ea typeface="Times New Roman" panose="02020603050405020304" pitchFamily="18" charset="0"/>
                <a:cs typeface="Times New Roman" panose="02020603050405020304" pitchFamily="18" charset="0"/>
              </a:rPr>
              <a:t>code will apply to all local authorities in England Scotland Wales and Northern Ireland including police and fire authorities as well as combined authorities. </a:t>
            </a:r>
            <a:endParaRPr lang="en-GB" sz="1800" dirty="0" smtClean="0">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GB" sz="800" dirty="0">
              <a:latin typeface="Times" panose="02020603050405020304" pitchFamily="18" charset="0"/>
              <a:ea typeface="Times New Roman" panose="02020603050405020304" pitchFamily="18" charset="0"/>
              <a:cs typeface="Times New Roman" panose="02020603050405020304" pitchFamily="18" charset="0"/>
            </a:endParaRPr>
          </a:p>
          <a:p>
            <a:pPr algn="just" hangingPunct="0">
              <a:spcAft>
                <a:spcPts val="0"/>
              </a:spcAft>
              <a:tabLst>
                <a:tab pos="2802255" algn="l"/>
                <a:tab pos="6571615" algn="r"/>
              </a:tabLst>
            </a:pPr>
            <a:r>
              <a:rPr lang="en-GB" sz="1800" dirty="0" smtClean="0">
                <a:latin typeface="Verdana" panose="020B0604030504040204" pitchFamily="34" charset="0"/>
                <a:ea typeface="Times New Roman" panose="02020603050405020304" pitchFamily="18" charset="0"/>
                <a:cs typeface="Times New Roman" panose="02020603050405020304" pitchFamily="18" charset="0"/>
              </a:rPr>
              <a:t>While </a:t>
            </a:r>
            <a:r>
              <a:rPr lang="en-GB" sz="1800" dirty="0">
                <a:latin typeface="Verdana" panose="020B0604030504040204" pitchFamily="34" charset="0"/>
                <a:ea typeface="Times New Roman" panose="02020603050405020304" pitchFamily="18" charset="0"/>
                <a:cs typeface="Times New Roman" panose="02020603050405020304" pitchFamily="18" charset="0"/>
              </a:rPr>
              <a:t>professional standards are being developed a series of finance based indicators are also being developed. </a:t>
            </a:r>
            <a:r>
              <a:rPr lang="en-GB" sz="1800" dirty="0" smtClean="0">
                <a:latin typeface="Verdana" panose="020B0604030504040204" pitchFamily="34" charset="0"/>
                <a:ea typeface="Times New Roman" panose="02020603050405020304" pitchFamily="18" charset="0"/>
                <a:cs typeface="Times New Roman" panose="02020603050405020304" pitchFamily="18" charset="0"/>
              </a:rPr>
              <a:t>The </a:t>
            </a:r>
            <a:r>
              <a:rPr lang="en-GB" sz="1800" dirty="0">
                <a:latin typeface="Verdana" panose="020B0604030504040204" pitchFamily="34" charset="0"/>
                <a:ea typeface="Times New Roman" panose="02020603050405020304" pitchFamily="18" charset="0"/>
                <a:cs typeface="Times New Roman" panose="02020603050405020304" pitchFamily="18" charset="0"/>
              </a:rPr>
              <a:t>indicators, referred to as the</a:t>
            </a:r>
            <a:r>
              <a:rPr lang="en-GB" sz="18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 Resilience Index</a:t>
            </a:r>
            <a:r>
              <a:rPr lang="en-GB" sz="1800" dirty="0">
                <a:latin typeface="Verdana" panose="020B0604030504040204" pitchFamily="34" charset="0"/>
                <a:ea typeface="Times New Roman" panose="02020603050405020304" pitchFamily="18" charset="0"/>
                <a:cs typeface="Times New Roman" panose="02020603050405020304" pitchFamily="18" charset="0"/>
              </a:rPr>
              <a:t>, are by design a diagnostic tool to assist local authorities to understand their financial position.  </a:t>
            </a:r>
            <a:endParaRPr lang="en-GB" sz="2800"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580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8352928" cy="648072"/>
          </a:xfrm>
        </p:spPr>
        <p:txBody>
          <a:bodyPr/>
          <a:lstStyle/>
          <a:p>
            <a:pPr algn="ctr"/>
            <a:r>
              <a:rPr lang="en-GB" b="1" dirty="0" smtClean="0"/>
              <a:t>Principles of Good F.M. - expanded</a:t>
            </a:r>
            <a:endParaRPr lang="en-GB" b="1" dirty="0"/>
          </a:p>
        </p:txBody>
      </p:sp>
      <p:pic>
        <p:nvPicPr>
          <p:cNvPr id="4" name="Content Placeholder 3"/>
          <p:cNvPicPr>
            <a:picLocks noGrp="1" noChangeAspect="1"/>
          </p:cNvPicPr>
          <p:nvPr>
            <p:ph sz="half" idx="1"/>
          </p:nvPr>
        </p:nvPicPr>
        <p:blipFill>
          <a:blip r:embed="rId2"/>
          <a:stretch>
            <a:fillRect/>
          </a:stretch>
        </p:blipFill>
        <p:spPr>
          <a:xfrm>
            <a:off x="683567" y="1700808"/>
            <a:ext cx="7679861" cy="5111946"/>
          </a:xfrm>
          <a:prstGeom prst="rect">
            <a:avLst/>
          </a:prstGeom>
        </p:spPr>
      </p:pic>
    </p:spTree>
    <p:extLst>
      <p:ext uri="{BB962C8B-B14F-4D97-AF65-F5344CB8AC3E}">
        <p14:creationId xmlns:p14="http://schemas.microsoft.com/office/powerpoint/2010/main" val="1320100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504" y="892668"/>
            <a:ext cx="9036496" cy="5965332"/>
          </a:xfrm>
          <a:prstGeom prst="rect">
            <a:avLst/>
          </a:prstGeom>
        </p:spPr>
      </p:pic>
    </p:spTree>
    <p:extLst>
      <p:ext uri="{BB962C8B-B14F-4D97-AF65-F5344CB8AC3E}">
        <p14:creationId xmlns:p14="http://schemas.microsoft.com/office/powerpoint/2010/main" val="2737861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nvPr>
        </p:nvGraphicFramePr>
        <p:xfrm>
          <a:off x="395536" y="2060848"/>
          <a:ext cx="7416824" cy="4465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643981" y="1052736"/>
            <a:ext cx="3001143" cy="400110"/>
          </a:xfrm>
          <a:prstGeom prst="rect">
            <a:avLst/>
          </a:prstGeom>
          <a:noFill/>
        </p:spPr>
        <p:txBody>
          <a:bodyPr wrap="none" rtlCol="0">
            <a:spAutoFit/>
          </a:bodyPr>
          <a:lstStyle/>
          <a:p>
            <a:r>
              <a:rPr lang="en-GB" sz="2000" b="1" dirty="0" smtClean="0">
                <a:solidFill>
                  <a:srgbClr val="7030A0"/>
                </a:solidFill>
                <a:latin typeface="+mn-lt"/>
              </a:rPr>
              <a:t>The Code Hierarchy</a:t>
            </a:r>
            <a:endParaRPr lang="en-GB" sz="2000" b="1" dirty="0">
              <a:solidFill>
                <a:srgbClr val="7030A0"/>
              </a:solidFill>
              <a:latin typeface="+mn-lt"/>
            </a:endParaRPr>
          </a:p>
        </p:txBody>
      </p:sp>
    </p:spTree>
    <p:extLst>
      <p:ext uri="{BB962C8B-B14F-4D97-AF65-F5344CB8AC3E}">
        <p14:creationId xmlns:p14="http://schemas.microsoft.com/office/powerpoint/2010/main" val="363496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70" y="836712"/>
            <a:ext cx="8600281" cy="855662"/>
          </a:xfrm>
        </p:spPr>
        <p:txBody>
          <a:bodyPr/>
          <a:lstStyle/>
          <a:p>
            <a:pPr algn="ctr"/>
            <a:r>
              <a:rPr lang="en-GB" b="1" dirty="0" smtClean="0"/>
              <a:t>The Code: An Outline Timeline</a:t>
            </a:r>
            <a:endParaRPr lang="en-GB" b="1" dirty="0"/>
          </a:p>
        </p:txBody>
      </p:sp>
      <p:graphicFrame>
        <p:nvGraphicFramePr>
          <p:cNvPr id="4" name="Content Placeholder 3"/>
          <p:cNvGraphicFramePr>
            <a:graphicFrameLocks noGrp="1"/>
          </p:cNvGraphicFramePr>
          <p:nvPr>
            <p:ph sz="half" idx="1"/>
            <p:extLst/>
          </p:nvPr>
        </p:nvGraphicFramePr>
        <p:xfrm>
          <a:off x="395536" y="1772816"/>
          <a:ext cx="8569326" cy="4663440"/>
        </p:xfrm>
        <a:graphic>
          <a:graphicData uri="http://schemas.openxmlformats.org/drawingml/2006/table">
            <a:tbl>
              <a:tblPr firstRow="1" bandRow="1">
                <a:tableStyleId>{5C22544A-7EE6-4342-B048-85BDC9FD1C3A}</a:tableStyleId>
              </a:tblPr>
              <a:tblGrid>
                <a:gridCol w="4284663"/>
                <a:gridCol w="4284663"/>
              </a:tblGrid>
              <a:tr h="370840">
                <a:tc>
                  <a:txBody>
                    <a:bodyPr/>
                    <a:lstStyle/>
                    <a:p>
                      <a:r>
                        <a:rPr lang="en-GB" sz="1800" b="1" dirty="0" smtClean="0">
                          <a:solidFill>
                            <a:srgbClr val="000000"/>
                          </a:solidFill>
                          <a:latin typeface="Verdana" panose="020B0604030504040204" pitchFamily="34" charset="0"/>
                        </a:rPr>
                        <a:t>Stake holder group to agree content and terms of reference 			</a:t>
                      </a:r>
                    </a:p>
                  </a:txBody>
                  <a:tcPr>
                    <a:solidFill>
                      <a:schemeClr val="accent2">
                        <a:lumMod val="40000"/>
                        <a:lumOff val="60000"/>
                      </a:schemeClr>
                    </a:solidFill>
                  </a:tcPr>
                </a:tc>
                <a:tc>
                  <a:txBody>
                    <a:bodyPr/>
                    <a:lstStyle/>
                    <a:p>
                      <a:r>
                        <a:rPr lang="en-GB" sz="1800" b="1" dirty="0" smtClean="0">
                          <a:solidFill>
                            <a:srgbClr val="000000"/>
                          </a:solidFill>
                          <a:latin typeface="Verdana" panose="020B0604030504040204" pitchFamily="34" charset="0"/>
                        </a:rPr>
                        <a:t>July 2018 </a:t>
                      </a:r>
                      <a:endParaRPr lang="en-GB" sz="1800" b="1" dirty="0"/>
                    </a:p>
                  </a:txBody>
                  <a:tcPr>
                    <a:solidFill>
                      <a:schemeClr val="accent2">
                        <a:lumMod val="40000"/>
                        <a:lumOff val="60000"/>
                      </a:schemeClr>
                    </a:solidFill>
                  </a:tcPr>
                </a:tc>
              </a:tr>
              <a:tr h="370840">
                <a:tc>
                  <a:txBody>
                    <a:bodyPr/>
                    <a:lstStyle/>
                    <a:p>
                      <a:r>
                        <a:rPr lang="en-GB" sz="1800" b="1" dirty="0" smtClean="0">
                          <a:solidFill>
                            <a:srgbClr val="000000"/>
                          </a:solidFill>
                          <a:latin typeface="Verdana" panose="020B0604030504040204" pitchFamily="34" charset="0"/>
                        </a:rPr>
                        <a:t>Research, recommendations on chapters content initial draft </a:t>
                      </a:r>
                    </a:p>
                    <a:p>
                      <a:endParaRPr lang="en-GB" sz="1800" b="1" dirty="0" smtClean="0">
                        <a:solidFill>
                          <a:srgbClr val="000000"/>
                        </a:solidFill>
                        <a:latin typeface="Verdana" panose="020B0604030504040204" pitchFamily="34" charset="0"/>
                      </a:endParaRPr>
                    </a:p>
                    <a:p>
                      <a:endParaRPr lang="en-GB" sz="1800" b="1" dirty="0"/>
                    </a:p>
                  </a:txBody>
                  <a:tcPr>
                    <a:solidFill>
                      <a:schemeClr val="accent2">
                        <a:lumMod val="40000"/>
                        <a:lumOff val="60000"/>
                      </a:schemeClr>
                    </a:solidFill>
                  </a:tcPr>
                </a:tc>
                <a:tc>
                  <a:txBody>
                    <a:bodyPr/>
                    <a:lstStyle/>
                    <a:p>
                      <a:r>
                        <a:rPr lang="en-GB" sz="1800" b="1" dirty="0" smtClean="0">
                          <a:solidFill>
                            <a:srgbClr val="000000"/>
                          </a:solidFill>
                          <a:latin typeface="Verdana" panose="020B0604030504040204" pitchFamily="34" charset="0"/>
                        </a:rPr>
                        <a:t>October 2018 </a:t>
                      </a:r>
                      <a:endParaRPr lang="en-GB" sz="1800" b="1" dirty="0"/>
                    </a:p>
                  </a:txBody>
                  <a:tcPr>
                    <a:solidFill>
                      <a:schemeClr val="accent2">
                        <a:lumMod val="40000"/>
                        <a:lumOff val="60000"/>
                      </a:schemeClr>
                    </a:solidFill>
                  </a:tcPr>
                </a:tc>
              </a:tr>
              <a:tr h="370840">
                <a:tc>
                  <a:txBody>
                    <a:bodyPr/>
                    <a:lstStyle/>
                    <a:p>
                      <a:r>
                        <a:rPr lang="en-GB" sz="1800" b="1" dirty="0" smtClean="0"/>
                        <a:t>Road tester’s feedback</a:t>
                      </a:r>
                      <a:endParaRPr lang="en-GB" sz="1800" b="1" dirty="0"/>
                    </a:p>
                  </a:txBody>
                  <a:tcPr>
                    <a:solidFill>
                      <a:schemeClr val="accent2">
                        <a:lumMod val="40000"/>
                        <a:lumOff val="60000"/>
                      </a:schemeClr>
                    </a:solidFill>
                  </a:tcPr>
                </a:tc>
                <a:tc>
                  <a:txBody>
                    <a:bodyPr/>
                    <a:lstStyle/>
                    <a:p>
                      <a:r>
                        <a:rPr lang="en-GB" sz="1800" b="1" dirty="0" smtClean="0">
                          <a:solidFill>
                            <a:srgbClr val="000000"/>
                          </a:solidFill>
                          <a:latin typeface="Verdana" panose="020B0604030504040204" pitchFamily="34" charset="0"/>
                        </a:rPr>
                        <a:t>March 2019 </a:t>
                      </a:r>
                    </a:p>
                    <a:p>
                      <a:endParaRPr lang="en-GB" sz="1800" b="1" dirty="0"/>
                    </a:p>
                  </a:txBody>
                  <a:tcPr>
                    <a:solidFill>
                      <a:schemeClr val="accent2">
                        <a:lumMod val="40000"/>
                        <a:lumOff val="60000"/>
                      </a:schemeClr>
                    </a:solidFill>
                  </a:tcPr>
                </a:tc>
              </a:tr>
              <a:tr h="370840">
                <a:tc>
                  <a:txBody>
                    <a:bodyPr/>
                    <a:lstStyle/>
                    <a:p>
                      <a:r>
                        <a:rPr lang="en-GB" sz="1800" b="1" dirty="0" smtClean="0">
                          <a:solidFill>
                            <a:srgbClr val="000000"/>
                          </a:solidFill>
                          <a:latin typeface="Verdana" panose="020B0604030504040204" pitchFamily="34" charset="0"/>
                        </a:rPr>
                        <a:t>Consultation on Draft Code</a:t>
                      </a:r>
                    </a:p>
                    <a:p>
                      <a:endParaRPr lang="en-GB" sz="1800" b="1" dirty="0"/>
                    </a:p>
                  </a:txBody>
                  <a:tcPr>
                    <a:solidFill>
                      <a:schemeClr val="accent2">
                        <a:lumMod val="40000"/>
                        <a:lumOff val="60000"/>
                      </a:schemeClr>
                    </a:solidFill>
                  </a:tcPr>
                </a:tc>
                <a:tc>
                  <a:txBody>
                    <a:bodyPr/>
                    <a:lstStyle/>
                    <a:p>
                      <a:r>
                        <a:rPr lang="en-GB" sz="1800" b="1" dirty="0" smtClean="0">
                          <a:solidFill>
                            <a:srgbClr val="000000"/>
                          </a:solidFill>
                          <a:latin typeface="Verdana" panose="020B0604030504040204" pitchFamily="34" charset="0"/>
                        </a:rPr>
                        <a:t>Spring 2019</a:t>
                      </a:r>
                      <a:endParaRPr lang="en-GB" sz="1800" b="1" dirty="0"/>
                    </a:p>
                  </a:txBody>
                  <a:tcPr>
                    <a:solidFill>
                      <a:schemeClr val="accent2">
                        <a:lumMod val="40000"/>
                        <a:lumOff val="60000"/>
                      </a:schemeClr>
                    </a:solidFill>
                  </a:tcPr>
                </a:tc>
              </a:tr>
              <a:tr h="370840">
                <a:tc>
                  <a:txBody>
                    <a:bodyPr/>
                    <a:lstStyle/>
                    <a:p>
                      <a:r>
                        <a:rPr lang="en-GB" sz="1800" b="1" dirty="0" smtClean="0">
                          <a:solidFill>
                            <a:srgbClr val="000000"/>
                          </a:solidFill>
                          <a:latin typeface="Verdana" panose="020B0604030504040204" pitchFamily="34" charset="0"/>
                        </a:rPr>
                        <a:t>Code ‘Franked’ by CIPFA</a:t>
                      </a:r>
                    </a:p>
                    <a:p>
                      <a:endParaRPr lang="en-GB" sz="1800" b="1" dirty="0"/>
                    </a:p>
                  </a:txBody>
                  <a:tcPr>
                    <a:solidFill>
                      <a:schemeClr val="accent2">
                        <a:lumMod val="40000"/>
                        <a:lumOff val="60000"/>
                      </a:schemeClr>
                    </a:solidFill>
                  </a:tcPr>
                </a:tc>
                <a:tc>
                  <a:txBody>
                    <a:bodyPr/>
                    <a:lstStyle/>
                    <a:p>
                      <a:r>
                        <a:rPr lang="en-GB" sz="1800" b="1" dirty="0" smtClean="0">
                          <a:solidFill>
                            <a:srgbClr val="000000"/>
                          </a:solidFill>
                          <a:latin typeface="Verdana" panose="020B0604030504040204" pitchFamily="34" charset="0"/>
                        </a:rPr>
                        <a:t>July 2019 </a:t>
                      </a:r>
                      <a:endParaRPr lang="en-GB" sz="1800" b="1" dirty="0"/>
                    </a:p>
                  </a:txBody>
                  <a:tcPr>
                    <a:solidFill>
                      <a:schemeClr val="accent2">
                        <a:lumMod val="40000"/>
                        <a:lumOff val="60000"/>
                      </a:schemeClr>
                    </a:solidFill>
                  </a:tcPr>
                </a:tc>
              </a:tr>
              <a:tr h="370840">
                <a:tc>
                  <a:txBody>
                    <a:bodyPr/>
                    <a:lstStyle/>
                    <a:p>
                      <a:r>
                        <a:rPr lang="en-GB" sz="1800" b="1" dirty="0" smtClean="0">
                          <a:solidFill>
                            <a:srgbClr val="000000"/>
                          </a:solidFill>
                          <a:latin typeface="Verdana" panose="020B0604030504040204" pitchFamily="34" charset="0"/>
                        </a:rPr>
                        <a:t>Code Release </a:t>
                      </a:r>
                      <a:endParaRPr lang="en-GB" sz="1800" b="1" dirty="0"/>
                    </a:p>
                  </a:txBody>
                  <a:tcPr>
                    <a:solidFill>
                      <a:schemeClr val="accent2">
                        <a:lumMod val="40000"/>
                        <a:lumOff val="60000"/>
                      </a:schemeClr>
                    </a:solidFill>
                  </a:tcPr>
                </a:tc>
                <a:tc>
                  <a:txBody>
                    <a:bodyPr/>
                    <a:lstStyle/>
                    <a:p>
                      <a:r>
                        <a:rPr lang="en-GB" sz="1800" b="1" dirty="0" smtClean="0">
                          <a:solidFill>
                            <a:srgbClr val="000000"/>
                          </a:solidFill>
                          <a:latin typeface="Verdana" panose="020B0604030504040204" pitchFamily="34" charset="0"/>
                        </a:rPr>
                        <a:t>September 2019 </a:t>
                      </a:r>
                    </a:p>
                    <a:p>
                      <a:endParaRPr lang="en-GB" sz="1800" b="1"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3647514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1925266"/>
            <a:ext cx="6768752" cy="855662"/>
          </a:xfrm>
        </p:spPr>
        <p:txBody>
          <a:bodyPr/>
          <a:lstStyle/>
          <a:p>
            <a:pPr algn="ctr"/>
            <a:r>
              <a:rPr lang="en-US" sz="3600" dirty="0" smtClean="0">
                <a:latin typeface="+mn-lt"/>
              </a:rPr>
              <a:t>A new</a:t>
            </a:r>
            <a:br>
              <a:rPr lang="en-US" sz="3600" dirty="0" smtClean="0">
                <a:latin typeface="+mn-lt"/>
              </a:rPr>
            </a:br>
            <a:r>
              <a:rPr lang="en-US" sz="3600" dirty="0" smtClean="0">
                <a:latin typeface="+mn-lt"/>
              </a:rPr>
              <a:t>Financial Resilience Index</a:t>
            </a:r>
            <a:endParaRPr lang="en-US" sz="3600" dirty="0">
              <a:latin typeface="+mn-lt"/>
            </a:endParaRPr>
          </a:p>
        </p:txBody>
      </p:sp>
    </p:spTree>
    <p:extLst>
      <p:ext uri="{BB962C8B-B14F-4D97-AF65-F5344CB8AC3E}">
        <p14:creationId xmlns:p14="http://schemas.microsoft.com/office/powerpoint/2010/main" val="3365467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75" y="1061170"/>
            <a:ext cx="6296025" cy="855662"/>
          </a:xfrm>
        </p:spPr>
        <p:txBody>
          <a:bodyPr/>
          <a:lstStyle/>
          <a:p>
            <a:r>
              <a:rPr lang="en-GB" dirty="0" smtClean="0"/>
              <a:t>Why the index is needed?</a:t>
            </a:r>
            <a:endParaRPr lang="en-GB" dirty="0"/>
          </a:p>
        </p:txBody>
      </p:sp>
      <p:sp>
        <p:nvSpPr>
          <p:cNvPr id="3" name="Content Placeholder 2"/>
          <p:cNvSpPr>
            <a:spLocks noGrp="1"/>
          </p:cNvSpPr>
          <p:nvPr>
            <p:ph sz="half" idx="1"/>
          </p:nvPr>
        </p:nvSpPr>
        <p:spPr>
          <a:xfrm>
            <a:off x="828418" y="1844824"/>
            <a:ext cx="6637337" cy="3384550"/>
          </a:xfrm>
        </p:spPr>
        <p:txBody>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PAC reports on sustainability</a:t>
            </a:r>
          </a:p>
          <a:p>
            <a:r>
              <a:rPr lang="en-GB" sz="2000" dirty="0" smtClean="0">
                <a:latin typeface="Verdana" panose="020B0604030504040204" pitchFamily="34" charset="0"/>
                <a:ea typeface="Verdana" panose="020B0604030504040204" pitchFamily="34" charset="0"/>
                <a:cs typeface="Verdana" panose="020B0604030504040204" pitchFamily="34" charset="0"/>
              </a:rPr>
              <a:t>Northampton s.114 notice</a:t>
            </a:r>
          </a:p>
          <a:p>
            <a:r>
              <a:rPr lang="en-GB" sz="2000" dirty="0" smtClean="0">
                <a:latin typeface="Verdana" panose="020B0604030504040204" pitchFamily="34" charset="0"/>
                <a:ea typeface="Verdana" panose="020B0604030504040204" pitchFamily="34" charset="0"/>
                <a:cs typeface="Verdana" panose="020B0604030504040204" pitchFamily="34" charset="0"/>
              </a:rPr>
              <a:t>NAO concerns over further failure</a:t>
            </a:r>
          </a:p>
          <a:p>
            <a:r>
              <a:rPr lang="en-GB" sz="2000" dirty="0" smtClean="0">
                <a:latin typeface="Verdana" panose="020B0604030504040204" pitchFamily="34" charset="0"/>
                <a:ea typeface="Verdana" panose="020B0604030504040204" pitchFamily="34" charset="0"/>
                <a:cs typeface="Verdana" panose="020B0604030504040204" pitchFamily="34" charset="0"/>
              </a:rPr>
              <a:t>Worrying / diminishing role of s.151 officer</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Place at the top table </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Not always part of </a:t>
            </a:r>
            <a:r>
              <a:rPr lang="en-GB" dirty="0" smtClean="0">
                <a:latin typeface="Verdana" panose="020B0604030504040204" pitchFamily="34" charset="0"/>
                <a:ea typeface="Verdana" panose="020B0604030504040204" pitchFamily="34" charset="0"/>
                <a:cs typeface="Verdana" panose="020B0604030504040204" pitchFamily="34" charset="0"/>
              </a:rPr>
              <a:t>strategic decision makers</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CFO voice not always heard…</a:t>
            </a:r>
          </a:p>
          <a:p>
            <a:endParaRPr lang="en-GB" dirty="0" smtClean="0"/>
          </a:p>
        </p:txBody>
      </p:sp>
    </p:spTree>
    <p:extLst>
      <p:ext uri="{BB962C8B-B14F-4D97-AF65-F5344CB8AC3E}">
        <p14:creationId xmlns:p14="http://schemas.microsoft.com/office/powerpoint/2010/main" val="2898061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40" y="1133178"/>
            <a:ext cx="7101004" cy="855662"/>
          </a:xfrm>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CIPFA advocates solid foundations and good practice</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9552" y="2204864"/>
            <a:ext cx="7488832" cy="3888258"/>
          </a:xfrm>
        </p:spPr>
        <p:txBody>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Getting routine financial management right </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Clear understanding of current position </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Compare performance with others </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Understanding of long term financial strategy </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Responsibility / clear ownership</a:t>
            </a:r>
          </a:p>
          <a:p>
            <a:r>
              <a:rPr lang="en-GB" sz="2000" dirty="0" smtClean="0">
                <a:latin typeface="Verdana" panose="020B0604030504040204" pitchFamily="34" charset="0"/>
                <a:ea typeface="Verdana" panose="020B0604030504040204" pitchFamily="34" charset="0"/>
                <a:cs typeface="Verdana" panose="020B0604030504040204" pitchFamily="34" charset="0"/>
              </a:rPr>
              <a:t>Cost and service comparisons </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Should be routine and regular</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Clear understanding informed by numbers and PI</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Clear strategy on addressing issues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6653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899592" y="980728"/>
            <a:ext cx="6728073" cy="648072"/>
          </a:xfrm>
          <a:prstGeom prst="rect">
            <a:avLst/>
          </a:prstGeom>
        </p:spPr>
        <p:txBody>
          <a:bodyPr/>
          <a:lstStyle/>
          <a:p>
            <a:pPr algn="ctr">
              <a:defRPr/>
            </a:pPr>
            <a:r>
              <a:rPr lang="en-GB" altLang="en-US" sz="2600" dirty="0" smtClean="0">
                <a:solidFill>
                  <a:srgbClr val="7030A0"/>
                </a:solidFill>
                <a:latin typeface="Verdana" pitchFamily="34" charset="0"/>
                <a:ea typeface="Verdana" pitchFamily="34" charset="0"/>
                <a:cs typeface="Verdana" pitchFamily="34" charset="0"/>
              </a:rPr>
              <a:t>…And here’s why</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467544" y="1847827"/>
            <a:ext cx="7920880" cy="3669405"/>
          </a:xfrm>
          <a:prstGeom prst="rect">
            <a:avLst/>
          </a:prstGeom>
        </p:spPr>
        <p:txBody>
          <a:bodyPr/>
          <a:lstStyle/>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The funding challenge - 10 years+ of austerity </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Spending pressures &amp; demand management</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Concern of government and </a:t>
            </a:r>
            <a:r>
              <a:rPr lang="en-GB"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the NAO</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CIPFA’s – Response &amp; Support</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When things go wrong (Northamptonshire +)</a:t>
            </a:r>
            <a:endParaRPr lang="en-GB"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633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91" y="917154"/>
            <a:ext cx="8600281" cy="855662"/>
          </a:xfrm>
        </p:spPr>
        <p:txBody>
          <a:bodyPr/>
          <a:lstStyle/>
          <a:p>
            <a:r>
              <a:rPr lang="en-GB" dirty="0" smtClean="0"/>
              <a:t>A view of the resilience index in beta form </a:t>
            </a:r>
            <a:endParaRPr lang="en-GB" dirty="0"/>
          </a:p>
        </p:txBody>
      </p:sp>
      <p:pic>
        <p:nvPicPr>
          <p:cNvPr id="3" name="Picture 2"/>
          <p:cNvPicPr>
            <a:picLocks noChangeAspect="1"/>
          </p:cNvPicPr>
          <p:nvPr/>
        </p:nvPicPr>
        <p:blipFill>
          <a:blip r:embed="rId2"/>
          <a:stretch>
            <a:fillRect/>
          </a:stretch>
        </p:blipFill>
        <p:spPr>
          <a:xfrm>
            <a:off x="1475656" y="1556792"/>
            <a:ext cx="3836146" cy="4722404"/>
          </a:xfrm>
          <a:prstGeom prst="rect">
            <a:avLst/>
          </a:prstGeom>
        </p:spPr>
      </p:pic>
    </p:spTree>
    <p:extLst>
      <p:ext uri="{BB962C8B-B14F-4D97-AF65-F5344CB8AC3E}">
        <p14:creationId xmlns:p14="http://schemas.microsoft.com/office/powerpoint/2010/main" val="20717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91" y="917154"/>
            <a:ext cx="8600281" cy="855662"/>
          </a:xfrm>
        </p:spPr>
        <p:txBody>
          <a:bodyPr/>
          <a:lstStyle/>
          <a:p>
            <a:r>
              <a:rPr lang="en-GB" dirty="0" smtClean="0"/>
              <a:t>A view of the resilience index in beta form </a:t>
            </a:r>
            <a:endParaRPr lang="en-GB" dirty="0"/>
          </a:p>
        </p:txBody>
      </p:sp>
      <p:pic>
        <p:nvPicPr>
          <p:cNvPr id="3" name="Picture 2"/>
          <p:cNvPicPr>
            <a:picLocks noChangeAspect="1"/>
          </p:cNvPicPr>
          <p:nvPr/>
        </p:nvPicPr>
        <p:blipFill>
          <a:blip r:embed="rId2"/>
          <a:stretch>
            <a:fillRect/>
          </a:stretch>
        </p:blipFill>
        <p:spPr>
          <a:xfrm>
            <a:off x="466045" y="1916832"/>
            <a:ext cx="8108572" cy="3957943"/>
          </a:xfrm>
          <a:prstGeom prst="rect">
            <a:avLst/>
          </a:prstGeom>
        </p:spPr>
      </p:pic>
    </p:spTree>
    <p:extLst>
      <p:ext uri="{BB962C8B-B14F-4D97-AF65-F5344CB8AC3E}">
        <p14:creationId xmlns:p14="http://schemas.microsoft.com/office/powerpoint/2010/main" val="654543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91" y="917154"/>
            <a:ext cx="8600281" cy="855662"/>
          </a:xfrm>
        </p:spPr>
        <p:txBody>
          <a:bodyPr/>
          <a:lstStyle/>
          <a:p>
            <a:r>
              <a:rPr lang="en-GB" dirty="0" smtClean="0"/>
              <a:t>A view of the resilience index in beta form </a:t>
            </a:r>
            <a:endParaRPr lang="en-GB" dirty="0"/>
          </a:p>
        </p:txBody>
      </p:sp>
      <p:pic>
        <p:nvPicPr>
          <p:cNvPr id="4" name="Picture 3"/>
          <p:cNvPicPr>
            <a:picLocks noChangeAspect="1"/>
          </p:cNvPicPr>
          <p:nvPr/>
        </p:nvPicPr>
        <p:blipFill>
          <a:blip r:embed="rId2"/>
          <a:stretch>
            <a:fillRect/>
          </a:stretch>
        </p:blipFill>
        <p:spPr>
          <a:xfrm>
            <a:off x="475488" y="2996952"/>
            <a:ext cx="8316416" cy="2008219"/>
          </a:xfrm>
          <a:prstGeom prst="rect">
            <a:avLst/>
          </a:prstGeom>
        </p:spPr>
      </p:pic>
    </p:spTree>
    <p:extLst>
      <p:ext uri="{BB962C8B-B14F-4D97-AF65-F5344CB8AC3E}">
        <p14:creationId xmlns:p14="http://schemas.microsoft.com/office/powerpoint/2010/main" val="2156772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9552" y="1487580"/>
            <a:ext cx="7848872" cy="5181779"/>
          </a:xfrm>
          <a:prstGeom prst="rect">
            <a:avLst/>
          </a:prstGeom>
        </p:spPr>
      </p:pic>
      <p:sp>
        <p:nvSpPr>
          <p:cNvPr id="2" name="Title 1"/>
          <p:cNvSpPr>
            <a:spLocks noGrp="1"/>
          </p:cNvSpPr>
          <p:nvPr>
            <p:ph type="title"/>
          </p:nvPr>
        </p:nvSpPr>
        <p:spPr>
          <a:xfrm>
            <a:off x="220191" y="917154"/>
            <a:ext cx="8600281" cy="855662"/>
          </a:xfrm>
        </p:spPr>
        <p:txBody>
          <a:bodyPr/>
          <a:lstStyle/>
          <a:p>
            <a:r>
              <a:rPr lang="en-GB" dirty="0" smtClean="0"/>
              <a:t>A view of the resilience index in beta form </a:t>
            </a:r>
            <a:endParaRPr lang="en-GB" dirty="0"/>
          </a:p>
        </p:txBody>
      </p:sp>
    </p:spTree>
    <p:extLst>
      <p:ext uri="{BB962C8B-B14F-4D97-AF65-F5344CB8AC3E}">
        <p14:creationId xmlns:p14="http://schemas.microsoft.com/office/powerpoint/2010/main" val="362739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4327" y="1925266"/>
            <a:ext cx="6296025" cy="855662"/>
          </a:xfrm>
        </p:spPr>
        <p:txBody>
          <a:bodyPr/>
          <a:lstStyle/>
          <a:p>
            <a:pPr algn="ctr"/>
            <a:r>
              <a:rPr lang="en-US" sz="3600" dirty="0" smtClean="0">
                <a:latin typeface="+mn-lt"/>
              </a:rPr>
              <a:t>Prudential &amp; Treasury Management Code</a:t>
            </a:r>
            <a:endParaRPr lang="en-US" sz="3600" dirty="0">
              <a:latin typeface="+mn-lt"/>
            </a:endParaRPr>
          </a:p>
        </p:txBody>
      </p:sp>
    </p:spTree>
    <p:extLst>
      <p:ext uri="{BB962C8B-B14F-4D97-AF65-F5344CB8AC3E}">
        <p14:creationId xmlns:p14="http://schemas.microsoft.com/office/powerpoint/2010/main" val="1436207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Audit Office Report(s)</a:t>
            </a:r>
            <a:endParaRPr lang="en-GB" dirty="0"/>
          </a:p>
        </p:txBody>
      </p:sp>
      <p:sp>
        <p:nvSpPr>
          <p:cNvPr id="3" name="Content Placeholder 2"/>
          <p:cNvSpPr>
            <a:spLocks noGrp="1"/>
          </p:cNvSpPr>
          <p:nvPr>
            <p:ph sz="half" idx="1"/>
          </p:nvPr>
        </p:nvSpPr>
        <p:spPr>
          <a:xfrm>
            <a:off x="467544" y="1772990"/>
            <a:ext cx="7848872" cy="3888258"/>
          </a:xfrm>
        </p:spPr>
        <p:txBody>
          <a:bodyPr/>
          <a:lstStyle/>
          <a:p>
            <a:r>
              <a:rPr lang="en-GB" sz="2000" dirty="0" smtClean="0"/>
              <a:t>Concern over the changing profile of spend (higher capital LT investment to ease ST budgetary pressure)</a:t>
            </a:r>
          </a:p>
          <a:p>
            <a:r>
              <a:rPr lang="en-GB" sz="2000" dirty="0" smtClean="0"/>
              <a:t>Loss of focus on what councils should be doing?</a:t>
            </a:r>
          </a:p>
          <a:p>
            <a:r>
              <a:rPr lang="en-GB" sz="2000" dirty="0" smtClean="0"/>
              <a:t>Criticism from PAC principally aimed at DCLG</a:t>
            </a:r>
          </a:p>
          <a:p>
            <a:endParaRPr lang="en-GB" dirty="0" smtClean="0"/>
          </a:p>
          <a:p>
            <a:pPr marL="0" indent="0">
              <a:buNone/>
            </a:pPr>
            <a:r>
              <a:rPr lang="en-GB" sz="1600" dirty="0" smtClean="0"/>
              <a:t>“Authorities </a:t>
            </a:r>
            <a:r>
              <a:rPr lang="en-GB" sz="1600" dirty="0"/>
              <a:t>face a growing challenge to continue long-term investment in their existing assets. Capital strategies have begun to shift from focusing on managing assets, to generating revenue savings and commercial </a:t>
            </a:r>
            <a:r>
              <a:rPr lang="en-GB" sz="1600" dirty="0" smtClean="0"/>
              <a:t>income.”</a:t>
            </a:r>
          </a:p>
        </p:txBody>
      </p:sp>
      <p:sp>
        <p:nvSpPr>
          <p:cNvPr id="4" name="Rectangle 4"/>
          <p:cNvSpPr txBox="1">
            <a:spLocks noChangeArrowheads="1"/>
          </p:cNvSpPr>
          <p:nvPr/>
        </p:nvSpPr>
        <p:spPr bwMode="auto">
          <a:xfrm>
            <a:off x="97160" y="6525344"/>
            <a:ext cx="4618856" cy="340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GB" dirty="0" smtClean="0">
                <a:solidFill>
                  <a:srgbClr val="333333"/>
                </a:solidFill>
              </a:rPr>
              <a:t>Copyright © CIPFA 2018 protected under UK and international law </a:t>
            </a:r>
            <a:endParaRPr lang="en-GB" dirty="0">
              <a:solidFill>
                <a:srgbClr val="333333"/>
              </a:solidFill>
            </a:endParaRPr>
          </a:p>
        </p:txBody>
      </p:sp>
    </p:spTree>
    <p:extLst>
      <p:ext uri="{BB962C8B-B14F-4D97-AF65-F5344CB8AC3E}">
        <p14:creationId xmlns:p14="http://schemas.microsoft.com/office/powerpoint/2010/main" val="127800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Prudential Code updated 2018</a:t>
            </a:r>
            <a:endParaRPr lang="en-GB" dirty="0"/>
          </a:p>
        </p:txBody>
      </p:sp>
      <p:sp>
        <p:nvSpPr>
          <p:cNvPr id="3" name="Content Placeholder 2"/>
          <p:cNvSpPr>
            <a:spLocks noGrp="1"/>
          </p:cNvSpPr>
          <p:nvPr>
            <p:ph sz="half" idx="1"/>
          </p:nvPr>
        </p:nvSpPr>
        <p:spPr>
          <a:xfrm>
            <a:off x="251520" y="1954667"/>
            <a:ext cx="8568952" cy="4333838"/>
          </a:xfrm>
        </p:spPr>
        <p:txBody>
          <a:bodyPr/>
          <a:lstStyle/>
          <a:p>
            <a:r>
              <a:rPr lang="en-US" altLang="en-US" dirty="0">
                <a:solidFill>
                  <a:schemeClr val="bg2">
                    <a:lumMod val="75000"/>
                  </a:schemeClr>
                </a:solidFill>
              </a:rPr>
              <a:t>P</a:t>
            </a:r>
            <a:r>
              <a:rPr lang="en-US" altLang="en-US" dirty="0" smtClean="0">
                <a:solidFill>
                  <a:schemeClr val="bg2">
                    <a:lumMod val="75000"/>
                  </a:schemeClr>
                </a:solidFill>
              </a:rPr>
              <a:t>rinciples of Code apply </a:t>
            </a:r>
            <a:r>
              <a:rPr lang="en-US" altLang="en-US" dirty="0">
                <a:solidFill>
                  <a:schemeClr val="bg2">
                    <a:lumMod val="75000"/>
                  </a:schemeClr>
                </a:solidFill>
              </a:rPr>
              <a:t>to </a:t>
            </a:r>
            <a:r>
              <a:rPr lang="en-US" altLang="en-US" dirty="0" smtClean="0">
                <a:solidFill>
                  <a:schemeClr val="bg2">
                    <a:lumMod val="75000"/>
                  </a:schemeClr>
                </a:solidFill>
              </a:rPr>
              <a:t>Mayors</a:t>
            </a:r>
            <a:r>
              <a:rPr lang="en-US" altLang="en-US" dirty="0">
                <a:solidFill>
                  <a:schemeClr val="bg2">
                    <a:lumMod val="75000"/>
                  </a:schemeClr>
                </a:solidFill>
              </a:rPr>
              <a:t>, combined authorities and group entities</a:t>
            </a:r>
          </a:p>
          <a:p>
            <a:r>
              <a:rPr lang="en-US" altLang="en-US" dirty="0">
                <a:solidFill>
                  <a:schemeClr val="bg2">
                    <a:lumMod val="75000"/>
                  </a:schemeClr>
                </a:solidFill>
              </a:rPr>
              <a:t>Encouragement of local indicators</a:t>
            </a:r>
          </a:p>
          <a:p>
            <a:r>
              <a:rPr lang="en-US" altLang="en-US" dirty="0">
                <a:solidFill>
                  <a:schemeClr val="bg2">
                    <a:lumMod val="75000"/>
                  </a:schemeClr>
                </a:solidFill>
              </a:rPr>
              <a:t>Requirement to consider explicitly separate </a:t>
            </a:r>
            <a:r>
              <a:rPr lang="en-US" altLang="en-US" dirty="0" smtClean="0">
                <a:solidFill>
                  <a:schemeClr val="bg2">
                    <a:lumMod val="75000"/>
                  </a:schemeClr>
                </a:solidFill>
              </a:rPr>
              <a:t>ring-fenced </a:t>
            </a:r>
            <a:r>
              <a:rPr lang="en-US" altLang="en-US" dirty="0">
                <a:solidFill>
                  <a:schemeClr val="bg2">
                    <a:lumMod val="75000"/>
                  </a:schemeClr>
                </a:solidFill>
              </a:rPr>
              <a:t>funding </a:t>
            </a:r>
            <a:r>
              <a:rPr lang="en-US" altLang="en-US" dirty="0" smtClean="0">
                <a:solidFill>
                  <a:schemeClr val="bg2">
                    <a:lumMod val="75000"/>
                  </a:schemeClr>
                </a:solidFill>
              </a:rPr>
              <a:t>streams</a:t>
            </a:r>
            <a:endParaRPr lang="en-US" altLang="en-US" dirty="0">
              <a:solidFill>
                <a:schemeClr val="bg2">
                  <a:lumMod val="75000"/>
                </a:schemeClr>
              </a:solidFill>
            </a:endParaRPr>
          </a:p>
          <a:p>
            <a:r>
              <a:rPr lang="en-US" altLang="en-US" dirty="0" smtClean="0">
                <a:solidFill>
                  <a:schemeClr val="bg2">
                    <a:lumMod val="75000"/>
                  </a:schemeClr>
                </a:solidFill>
              </a:rPr>
              <a:t>Development </a:t>
            </a:r>
            <a:r>
              <a:rPr lang="en-US" altLang="en-US" dirty="0">
                <a:solidFill>
                  <a:schemeClr val="bg2">
                    <a:lumMod val="75000"/>
                  </a:schemeClr>
                </a:solidFill>
              </a:rPr>
              <a:t>of a </a:t>
            </a:r>
            <a:r>
              <a:rPr lang="en-US" altLang="en-US" dirty="0" smtClean="0">
                <a:solidFill>
                  <a:schemeClr val="bg2">
                    <a:lumMod val="75000"/>
                  </a:schemeClr>
                </a:solidFill>
              </a:rPr>
              <a:t>clear capital strategy</a:t>
            </a:r>
            <a:endParaRPr lang="en-US" altLang="en-US" dirty="0">
              <a:solidFill>
                <a:schemeClr val="bg2">
                  <a:lumMod val="75000"/>
                </a:schemeClr>
              </a:solidFill>
            </a:endParaRPr>
          </a:p>
        </p:txBody>
      </p:sp>
      <p:sp>
        <p:nvSpPr>
          <p:cNvPr id="4" name="Rectangle 4"/>
          <p:cNvSpPr txBox="1">
            <a:spLocks noChangeArrowheads="1"/>
          </p:cNvSpPr>
          <p:nvPr/>
        </p:nvSpPr>
        <p:spPr bwMode="auto">
          <a:xfrm>
            <a:off x="97160" y="6525344"/>
            <a:ext cx="4618856" cy="340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GB" dirty="0" smtClean="0">
                <a:solidFill>
                  <a:srgbClr val="333333"/>
                </a:solidFill>
              </a:rPr>
              <a:t>Copyright © CIPFA 2018 protected under UK and international law </a:t>
            </a:r>
            <a:endParaRPr lang="en-GB" dirty="0">
              <a:solidFill>
                <a:srgbClr val="333333"/>
              </a:solidFill>
            </a:endParaRPr>
          </a:p>
        </p:txBody>
      </p:sp>
    </p:spTree>
    <p:extLst>
      <p:ext uri="{BB962C8B-B14F-4D97-AF65-F5344CB8AC3E}">
        <p14:creationId xmlns:p14="http://schemas.microsoft.com/office/powerpoint/2010/main" val="341237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Capital strategy</a:t>
            </a:r>
            <a:endParaRPr lang="en-GB" dirty="0"/>
          </a:p>
        </p:txBody>
      </p:sp>
      <p:sp>
        <p:nvSpPr>
          <p:cNvPr id="3" name="Content Placeholder 2"/>
          <p:cNvSpPr>
            <a:spLocks noGrp="1"/>
          </p:cNvSpPr>
          <p:nvPr>
            <p:ph sz="half" idx="1"/>
          </p:nvPr>
        </p:nvSpPr>
        <p:spPr>
          <a:xfrm>
            <a:off x="251520" y="1954666"/>
            <a:ext cx="8712968" cy="4510301"/>
          </a:xfrm>
        </p:spPr>
        <p:txBody>
          <a:bodyPr/>
          <a:lstStyle/>
          <a:p>
            <a:r>
              <a:rPr lang="en-GB" altLang="en-US" dirty="0" smtClean="0">
                <a:solidFill>
                  <a:schemeClr val="bg2">
                    <a:lumMod val="75000"/>
                  </a:schemeClr>
                </a:solidFill>
              </a:rPr>
              <a:t>Full council </a:t>
            </a:r>
            <a:r>
              <a:rPr lang="en-GB" altLang="en-US" dirty="0">
                <a:solidFill>
                  <a:schemeClr val="bg2">
                    <a:lumMod val="75000"/>
                  </a:schemeClr>
                </a:solidFill>
              </a:rPr>
              <a:t>to approve </a:t>
            </a:r>
            <a:r>
              <a:rPr lang="en-GB" altLang="en-US" dirty="0" smtClean="0">
                <a:solidFill>
                  <a:schemeClr val="bg2">
                    <a:lumMod val="75000"/>
                  </a:schemeClr>
                </a:solidFill>
              </a:rPr>
              <a:t>annual capital strategy</a:t>
            </a:r>
          </a:p>
          <a:p>
            <a:r>
              <a:rPr lang="en-GB" altLang="en-US" dirty="0" smtClean="0">
                <a:solidFill>
                  <a:schemeClr val="bg2">
                    <a:lumMod val="75000"/>
                  </a:schemeClr>
                </a:solidFill>
              </a:rPr>
              <a:t>Sets </a:t>
            </a:r>
            <a:r>
              <a:rPr lang="en-GB" altLang="en-US" dirty="0">
                <a:solidFill>
                  <a:schemeClr val="bg2">
                    <a:lumMod val="75000"/>
                  </a:schemeClr>
                </a:solidFill>
              </a:rPr>
              <a:t>out </a:t>
            </a:r>
            <a:r>
              <a:rPr lang="en-GB" altLang="en-US" dirty="0" smtClean="0">
                <a:solidFill>
                  <a:schemeClr val="bg2">
                    <a:lumMod val="75000"/>
                  </a:schemeClr>
                </a:solidFill>
              </a:rPr>
              <a:t>LT context </a:t>
            </a:r>
            <a:r>
              <a:rPr lang="en-GB" altLang="en-US" dirty="0">
                <a:solidFill>
                  <a:schemeClr val="bg2">
                    <a:lumMod val="75000"/>
                  </a:schemeClr>
                </a:solidFill>
              </a:rPr>
              <a:t>in which capital expenditure and investment decisions are made</a:t>
            </a:r>
          </a:p>
          <a:p>
            <a:r>
              <a:rPr lang="en-GB" altLang="en-US" dirty="0" smtClean="0">
                <a:solidFill>
                  <a:schemeClr val="bg2">
                    <a:lumMod val="75000"/>
                  </a:schemeClr>
                </a:solidFill>
              </a:rPr>
              <a:t>Consideration to </a:t>
            </a:r>
            <a:r>
              <a:rPr lang="en-GB" altLang="en-US" dirty="0">
                <a:solidFill>
                  <a:schemeClr val="bg2">
                    <a:lumMod val="75000"/>
                  </a:schemeClr>
                </a:solidFill>
              </a:rPr>
              <a:t>risk </a:t>
            </a:r>
            <a:r>
              <a:rPr lang="en-GB" altLang="en-US" dirty="0" smtClean="0">
                <a:solidFill>
                  <a:schemeClr val="bg2">
                    <a:lumMod val="75000"/>
                  </a:schemeClr>
                </a:solidFill>
              </a:rPr>
              <a:t>&amp; reward </a:t>
            </a:r>
            <a:r>
              <a:rPr lang="en-GB" altLang="en-US" dirty="0">
                <a:solidFill>
                  <a:schemeClr val="bg2">
                    <a:lumMod val="75000"/>
                  </a:schemeClr>
                </a:solidFill>
              </a:rPr>
              <a:t>and </a:t>
            </a:r>
            <a:r>
              <a:rPr lang="en-GB" altLang="en-US" dirty="0" smtClean="0">
                <a:solidFill>
                  <a:schemeClr val="bg2">
                    <a:lumMod val="75000"/>
                  </a:schemeClr>
                </a:solidFill>
              </a:rPr>
              <a:t>also impact </a:t>
            </a:r>
            <a:r>
              <a:rPr lang="en-GB" altLang="en-US" dirty="0">
                <a:solidFill>
                  <a:schemeClr val="bg2">
                    <a:lumMod val="75000"/>
                  </a:schemeClr>
                </a:solidFill>
              </a:rPr>
              <a:t>on </a:t>
            </a:r>
            <a:r>
              <a:rPr lang="en-GB" altLang="en-US" dirty="0" smtClean="0">
                <a:solidFill>
                  <a:schemeClr val="bg2">
                    <a:lumMod val="75000"/>
                  </a:schemeClr>
                </a:solidFill>
              </a:rPr>
              <a:t>achieving priority </a:t>
            </a:r>
            <a:r>
              <a:rPr lang="en-GB" altLang="en-US" dirty="0">
                <a:solidFill>
                  <a:schemeClr val="bg2">
                    <a:lumMod val="75000"/>
                  </a:schemeClr>
                </a:solidFill>
              </a:rPr>
              <a:t>outcomes</a:t>
            </a:r>
          </a:p>
          <a:p>
            <a:r>
              <a:rPr lang="en-GB" altLang="en-US" dirty="0">
                <a:solidFill>
                  <a:schemeClr val="bg2">
                    <a:lumMod val="75000"/>
                  </a:schemeClr>
                </a:solidFill>
              </a:rPr>
              <a:t>Links </a:t>
            </a:r>
            <a:r>
              <a:rPr lang="en-GB" altLang="en-US" dirty="0" smtClean="0">
                <a:solidFill>
                  <a:schemeClr val="bg2">
                    <a:lumMod val="75000"/>
                  </a:schemeClr>
                </a:solidFill>
              </a:rPr>
              <a:t>to treasury </a:t>
            </a:r>
            <a:r>
              <a:rPr lang="en-GB" altLang="en-US" dirty="0">
                <a:solidFill>
                  <a:schemeClr val="bg2">
                    <a:lumMod val="75000"/>
                  </a:schemeClr>
                </a:solidFill>
              </a:rPr>
              <a:t>m</a:t>
            </a:r>
            <a:r>
              <a:rPr lang="en-GB" altLang="en-US" dirty="0" smtClean="0">
                <a:solidFill>
                  <a:schemeClr val="bg2">
                    <a:lumMod val="75000"/>
                  </a:schemeClr>
                </a:solidFill>
              </a:rPr>
              <a:t>anagement </a:t>
            </a:r>
            <a:r>
              <a:rPr lang="en-GB" altLang="en-US" dirty="0">
                <a:solidFill>
                  <a:schemeClr val="bg2">
                    <a:lumMod val="75000"/>
                  </a:schemeClr>
                </a:solidFill>
              </a:rPr>
              <a:t>s</a:t>
            </a:r>
            <a:r>
              <a:rPr lang="en-GB" altLang="en-US" dirty="0" smtClean="0">
                <a:solidFill>
                  <a:schemeClr val="bg2">
                    <a:lumMod val="75000"/>
                  </a:schemeClr>
                </a:solidFill>
              </a:rPr>
              <a:t>trategy</a:t>
            </a:r>
            <a:endParaRPr lang="en-GB" altLang="en-US" dirty="0">
              <a:solidFill>
                <a:schemeClr val="bg2">
                  <a:lumMod val="75000"/>
                </a:schemeClr>
              </a:solidFill>
            </a:endParaRPr>
          </a:p>
          <a:p>
            <a:r>
              <a:rPr lang="en-GB" altLang="en-US" dirty="0">
                <a:solidFill>
                  <a:srgbClr val="7030A0"/>
                </a:solidFill>
              </a:rPr>
              <a:t>CFO to report explicitly on deliverability, affordability and risk associated with </a:t>
            </a:r>
            <a:r>
              <a:rPr lang="en-GB" altLang="en-US" dirty="0" smtClean="0">
                <a:solidFill>
                  <a:srgbClr val="7030A0"/>
                </a:solidFill>
              </a:rPr>
              <a:t>capital strategy</a:t>
            </a:r>
            <a:endParaRPr lang="en-GB" altLang="en-US" dirty="0">
              <a:solidFill>
                <a:srgbClr val="7030A0"/>
              </a:solidFill>
            </a:endParaRPr>
          </a:p>
        </p:txBody>
      </p:sp>
      <p:sp>
        <p:nvSpPr>
          <p:cNvPr id="4" name="Rectangle 4"/>
          <p:cNvSpPr txBox="1">
            <a:spLocks noChangeArrowheads="1"/>
          </p:cNvSpPr>
          <p:nvPr/>
        </p:nvSpPr>
        <p:spPr bwMode="auto">
          <a:xfrm>
            <a:off x="97160" y="6525344"/>
            <a:ext cx="4618856" cy="340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GB" dirty="0" smtClean="0">
                <a:solidFill>
                  <a:srgbClr val="333333"/>
                </a:solidFill>
              </a:rPr>
              <a:t>Copyright © CIPFA 2018 protected under UK and international law </a:t>
            </a:r>
            <a:endParaRPr lang="en-GB" dirty="0">
              <a:solidFill>
                <a:srgbClr val="333333"/>
              </a:solidFill>
            </a:endParaRPr>
          </a:p>
        </p:txBody>
      </p:sp>
    </p:spTree>
    <p:extLst>
      <p:ext uri="{BB962C8B-B14F-4D97-AF65-F5344CB8AC3E}">
        <p14:creationId xmlns:p14="http://schemas.microsoft.com/office/powerpoint/2010/main" val="324581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192" y="1124744"/>
            <a:ext cx="8600281" cy="643587"/>
          </a:xfrm>
        </p:spPr>
        <p:txBody>
          <a:bodyPr/>
          <a:lstStyle/>
          <a:p>
            <a:r>
              <a:rPr lang="en-GB" altLang="en-US" dirty="0" smtClean="0"/>
              <a:t>Treasury Management Code update 2018</a:t>
            </a:r>
          </a:p>
        </p:txBody>
      </p:sp>
      <p:sp>
        <p:nvSpPr>
          <p:cNvPr id="40963" name="Rectangle 3"/>
          <p:cNvSpPr>
            <a:spLocks noGrp="1" noChangeArrowheads="1"/>
          </p:cNvSpPr>
          <p:nvPr>
            <p:ph type="body" idx="1"/>
          </p:nvPr>
        </p:nvSpPr>
        <p:spPr>
          <a:xfrm>
            <a:off x="292927" y="1768331"/>
            <a:ext cx="7827815" cy="4321175"/>
          </a:xfrm>
        </p:spPr>
        <p:txBody>
          <a:bodyPr/>
          <a:lstStyle/>
          <a:p>
            <a:r>
              <a:rPr lang="en-GB" sz="2000" dirty="0" smtClean="0">
                <a:solidFill>
                  <a:schemeClr val="bg2">
                    <a:lumMod val="75000"/>
                  </a:schemeClr>
                </a:solidFill>
              </a:rPr>
              <a:t>Code covers non-TM </a:t>
            </a:r>
            <a:r>
              <a:rPr lang="en-GB" sz="2000" dirty="0">
                <a:solidFill>
                  <a:schemeClr val="bg2">
                    <a:lumMod val="75000"/>
                  </a:schemeClr>
                </a:solidFill>
              </a:rPr>
              <a:t>investments </a:t>
            </a:r>
            <a:r>
              <a:rPr lang="en-GB" sz="2000" dirty="0" smtClean="0">
                <a:solidFill>
                  <a:schemeClr val="bg2">
                    <a:lumMod val="75000"/>
                  </a:schemeClr>
                </a:solidFill>
              </a:rPr>
              <a:t>– but </a:t>
            </a:r>
            <a:r>
              <a:rPr lang="en-GB" sz="2000" dirty="0">
                <a:solidFill>
                  <a:schemeClr val="bg2">
                    <a:lumMod val="75000"/>
                  </a:schemeClr>
                </a:solidFill>
              </a:rPr>
              <a:t>they are </a:t>
            </a:r>
            <a:r>
              <a:rPr lang="en-GB" sz="2000" dirty="0" smtClean="0">
                <a:solidFill>
                  <a:schemeClr val="bg2">
                    <a:lumMod val="75000"/>
                  </a:schemeClr>
                </a:solidFill>
              </a:rPr>
              <a:t>not sole </a:t>
            </a:r>
            <a:r>
              <a:rPr lang="en-GB" sz="2000" dirty="0">
                <a:solidFill>
                  <a:schemeClr val="bg2">
                    <a:lumMod val="75000"/>
                  </a:schemeClr>
                </a:solidFill>
              </a:rPr>
              <a:t>responsibility of treasury teams</a:t>
            </a:r>
          </a:p>
          <a:p>
            <a:r>
              <a:rPr lang="en-GB" sz="2000" dirty="0">
                <a:solidFill>
                  <a:schemeClr val="bg2">
                    <a:lumMod val="75000"/>
                  </a:schemeClr>
                </a:solidFill>
              </a:rPr>
              <a:t>Recognition that for </a:t>
            </a:r>
            <a:r>
              <a:rPr lang="en-GB" sz="2000" dirty="0" smtClean="0">
                <a:solidFill>
                  <a:schemeClr val="bg2">
                    <a:lumMod val="75000"/>
                  </a:schemeClr>
                </a:solidFill>
              </a:rPr>
              <a:t>non-TM </a:t>
            </a:r>
            <a:r>
              <a:rPr lang="en-GB" sz="2000" dirty="0">
                <a:solidFill>
                  <a:schemeClr val="bg2">
                    <a:lumMod val="75000"/>
                  </a:schemeClr>
                </a:solidFill>
              </a:rPr>
              <a:t>investments the principles of placing security and liquidity above yield (SLY) may not be appropriate in all cases but decision should be explicit</a:t>
            </a:r>
          </a:p>
          <a:p>
            <a:r>
              <a:rPr lang="en-GB" sz="2000" dirty="0">
                <a:solidFill>
                  <a:schemeClr val="bg2">
                    <a:lumMod val="75000"/>
                  </a:schemeClr>
                </a:solidFill>
              </a:rPr>
              <a:t>Clarity over delegation to avoid </a:t>
            </a:r>
            <a:r>
              <a:rPr lang="en-GB" sz="2000" dirty="0" smtClean="0">
                <a:solidFill>
                  <a:schemeClr val="bg2">
                    <a:lumMod val="75000"/>
                  </a:schemeClr>
                </a:solidFill>
              </a:rPr>
              <a:t>duplication</a:t>
            </a:r>
          </a:p>
        </p:txBody>
      </p:sp>
      <p:sp>
        <p:nvSpPr>
          <p:cNvPr id="4" name="Rectangle 4"/>
          <p:cNvSpPr txBox="1">
            <a:spLocks noChangeArrowheads="1"/>
          </p:cNvSpPr>
          <p:nvPr/>
        </p:nvSpPr>
        <p:spPr bwMode="auto">
          <a:xfrm>
            <a:off x="97160" y="6525344"/>
            <a:ext cx="4618856" cy="340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GB" dirty="0" smtClean="0">
                <a:solidFill>
                  <a:srgbClr val="333333"/>
                </a:solidFill>
              </a:rPr>
              <a:t>Copyright © CIPFA 2018 protected under UK and international law </a:t>
            </a:r>
            <a:endParaRPr lang="en-GB" dirty="0">
              <a:solidFill>
                <a:srgbClr val="333333"/>
              </a:solidFill>
            </a:endParaRPr>
          </a:p>
        </p:txBody>
      </p:sp>
    </p:spTree>
    <p:extLst>
      <p:ext uri="{BB962C8B-B14F-4D97-AF65-F5344CB8AC3E}">
        <p14:creationId xmlns:p14="http://schemas.microsoft.com/office/powerpoint/2010/main" val="9622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81" y="1124744"/>
            <a:ext cx="7962227" cy="855662"/>
          </a:xfrm>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 Recovery… </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82181" y="1772816"/>
            <a:ext cx="8568952" cy="3888258"/>
          </a:xfrm>
        </p:spPr>
        <p:txBody>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Clear plans for delivering savings </a:t>
            </a:r>
          </a:p>
          <a:p>
            <a:r>
              <a:rPr lang="en-GB" sz="2000" dirty="0" smtClean="0">
                <a:latin typeface="Verdana" panose="020B0604030504040204" pitchFamily="34" charset="0"/>
                <a:ea typeface="Verdana" panose="020B0604030504040204" pitchFamily="34" charset="0"/>
                <a:cs typeface="Verdana" panose="020B0604030504040204" pitchFamily="34" charset="0"/>
              </a:rPr>
              <a:t>Single consolidated living document </a:t>
            </a:r>
          </a:p>
          <a:p>
            <a:r>
              <a:rPr lang="en-GB" sz="2000" dirty="0" smtClean="0">
                <a:latin typeface="Verdana" panose="020B0604030504040204" pitchFamily="34" charset="0"/>
                <a:ea typeface="Verdana" panose="020B0604030504040204" pitchFamily="34" charset="0"/>
                <a:cs typeface="Verdana" panose="020B0604030504040204" pitchFamily="34" charset="0"/>
              </a:rPr>
              <a:t>Linked with budget and medium term financial plan </a:t>
            </a:r>
          </a:p>
          <a:p>
            <a:r>
              <a:rPr lang="en-GB" sz="2000" dirty="0" smtClean="0">
                <a:latin typeface="Verdana" panose="020B0604030504040204" pitchFamily="34" charset="0"/>
                <a:ea typeface="Verdana" panose="020B0604030504040204" pitchFamily="34" charset="0"/>
                <a:cs typeface="Verdana" panose="020B0604030504040204" pitchFamily="34" charset="0"/>
              </a:rPr>
              <a:t>Distinguish between the different types of savings </a:t>
            </a:r>
          </a:p>
          <a:p>
            <a:pPr lvl="2"/>
            <a:r>
              <a:rPr lang="en-GB" sz="2000" dirty="0" smtClean="0">
                <a:latin typeface="Verdana" panose="020B0604030504040204" pitchFamily="34" charset="0"/>
                <a:ea typeface="Verdana" panose="020B0604030504040204" pitchFamily="34" charset="0"/>
                <a:cs typeface="Verdana" panose="020B0604030504040204" pitchFamily="34" charset="0"/>
              </a:rPr>
              <a:t>Clear delivery </a:t>
            </a:r>
          </a:p>
          <a:p>
            <a:pPr lvl="2"/>
            <a:r>
              <a:rPr lang="en-GB" sz="2000" dirty="0" smtClean="0">
                <a:latin typeface="Verdana" panose="020B0604030504040204" pitchFamily="34" charset="0"/>
                <a:ea typeface="Verdana" panose="020B0604030504040204" pitchFamily="34" charset="0"/>
                <a:cs typeface="Verdana" panose="020B0604030504040204" pitchFamily="34" charset="0"/>
              </a:rPr>
              <a:t>In principle </a:t>
            </a:r>
          </a:p>
          <a:p>
            <a:pPr lvl="2"/>
            <a:r>
              <a:rPr lang="en-GB" sz="2000" dirty="0" smtClean="0">
                <a:latin typeface="Verdana" panose="020B0604030504040204" pitchFamily="34" charset="0"/>
                <a:ea typeface="Verdana" panose="020B0604030504040204" pitchFamily="34" charset="0"/>
                <a:cs typeface="Verdana" panose="020B0604030504040204" pitchFamily="34" charset="0"/>
              </a:rPr>
              <a:t>Proposed </a:t>
            </a:r>
          </a:p>
          <a:p>
            <a:pPr lvl="2"/>
            <a:r>
              <a:rPr lang="en-GB" sz="2000" dirty="0" smtClean="0">
                <a:latin typeface="Verdana" panose="020B0604030504040204" pitchFamily="34" charset="0"/>
                <a:ea typeface="Verdana" panose="020B0604030504040204" pitchFamily="34" charset="0"/>
                <a:cs typeface="Verdana" panose="020B0604030504040204" pitchFamily="34" charset="0"/>
              </a:rPr>
              <a:t>Thoughts </a:t>
            </a:r>
          </a:p>
          <a:p>
            <a:r>
              <a:rPr lang="en-GB" sz="2000" dirty="0" smtClean="0">
                <a:latin typeface="Verdana" panose="020B0604030504040204" pitchFamily="34" charset="0"/>
                <a:ea typeface="Verdana" panose="020B0604030504040204" pitchFamily="34" charset="0"/>
                <a:cs typeface="Verdana" panose="020B0604030504040204" pitchFamily="34" charset="0"/>
              </a:rPr>
              <a:t>Managing reserves </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Use </a:t>
            </a:r>
          </a:p>
          <a:p>
            <a:endParaRPr lang="en-GB" dirty="0"/>
          </a:p>
          <a:p>
            <a:pPr lvl="1"/>
            <a:endParaRPr lang="en-GB" dirty="0"/>
          </a:p>
        </p:txBody>
      </p:sp>
    </p:spTree>
    <p:extLst>
      <p:ext uri="{BB962C8B-B14F-4D97-AF65-F5344CB8AC3E}">
        <p14:creationId xmlns:p14="http://schemas.microsoft.com/office/powerpoint/2010/main" val="3238432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1331640" y="2069282"/>
            <a:ext cx="6296025" cy="855662"/>
          </a:xfrm>
          <a:prstGeom prst="rect">
            <a:avLst/>
          </a:prstGeom>
        </p:spPr>
        <p:txBody>
          <a:bodyPr/>
          <a:lstStyle/>
          <a:p>
            <a:pPr>
              <a:defRPr/>
            </a:pPr>
            <a:r>
              <a:rPr lang="en-GB" altLang="en-US" sz="3600" dirty="0" smtClean="0">
                <a:solidFill>
                  <a:srgbClr val="7030A0"/>
                </a:solidFill>
                <a:latin typeface="Verdana" pitchFamily="34" charset="0"/>
                <a:ea typeface="Verdana" pitchFamily="34" charset="0"/>
                <a:cs typeface="Verdana" pitchFamily="34" charset="0"/>
              </a:rPr>
              <a:t/>
            </a:r>
            <a:br>
              <a:rPr lang="en-GB" altLang="en-US" sz="3600" dirty="0" smtClean="0">
                <a:solidFill>
                  <a:srgbClr val="7030A0"/>
                </a:solidFill>
                <a:latin typeface="Verdana" pitchFamily="34" charset="0"/>
                <a:ea typeface="Verdana" pitchFamily="34" charset="0"/>
                <a:cs typeface="Verdana" pitchFamily="34" charset="0"/>
              </a:rPr>
            </a:br>
            <a:r>
              <a:rPr lang="en-GB" altLang="en-US" sz="3600" dirty="0" smtClean="0">
                <a:solidFill>
                  <a:srgbClr val="7030A0"/>
                </a:solidFill>
                <a:latin typeface="Verdana" pitchFamily="34" charset="0"/>
                <a:ea typeface="Verdana" pitchFamily="34" charset="0"/>
                <a:cs typeface="Verdana" pitchFamily="34" charset="0"/>
              </a:rPr>
              <a:t/>
            </a:r>
            <a:br>
              <a:rPr lang="en-GB" altLang="en-US" sz="3600" dirty="0" smtClean="0">
                <a:solidFill>
                  <a:srgbClr val="7030A0"/>
                </a:solidFill>
                <a:latin typeface="Verdana" pitchFamily="34" charset="0"/>
                <a:ea typeface="Verdana" pitchFamily="34" charset="0"/>
                <a:cs typeface="Verdana" pitchFamily="34" charset="0"/>
              </a:rPr>
            </a:br>
            <a:r>
              <a:rPr lang="en-GB" altLang="en-US" sz="3600" dirty="0" smtClean="0">
                <a:solidFill>
                  <a:srgbClr val="7030A0"/>
                </a:solidFill>
                <a:latin typeface="Verdana" pitchFamily="34" charset="0"/>
                <a:ea typeface="Verdana" pitchFamily="34" charset="0"/>
                <a:cs typeface="Verdana" pitchFamily="34" charset="0"/>
              </a:rPr>
              <a:t>The Funding Challenge </a:t>
            </a:r>
            <a:endParaRPr lang="en-US" altLang="en-US" sz="3600" dirty="0">
              <a:solidFill>
                <a:srgbClr val="7030A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8668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05" y="1205186"/>
            <a:ext cx="7962227" cy="855662"/>
          </a:xfrm>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Austerity is changing behaviour in many authorities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9552" y="2349054"/>
            <a:ext cx="7920880" cy="3888258"/>
          </a:xfrm>
        </p:spPr>
        <p:txBody>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Greater use of trading powers (ASDV)</a:t>
            </a:r>
          </a:p>
          <a:p>
            <a:r>
              <a:rPr lang="en-GB" sz="2000" dirty="0" smtClean="0">
                <a:latin typeface="Verdana" panose="020B0604030504040204" pitchFamily="34" charset="0"/>
                <a:ea typeface="Verdana" panose="020B0604030504040204" pitchFamily="34" charset="0"/>
                <a:cs typeface="Verdana" panose="020B0604030504040204" pitchFamily="34" charset="0"/>
              </a:rPr>
              <a:t>Closer scrutiny of fees &amp; charging options</a:t>
            </a:r>
          </a:p>
          <a:p>
            <a:r>
              <a:rPr lang="en-GB" sz="2000" dirty="0" smtClean="0">
                <a:latin typeface="Verdana" panose="020B0604030504040204" pitchFamily="34" charset="0"/>
                <a:ea typeface="Verdana" panose="020B0604030504040204" pitchFamily="34" charset="0"/>
                <a:cs typeface="Verdana" panose="020B0604030504040204" pitchFamily="34" charset="0"/>
              </a:rPr>
              <a:t>Treasury Management (financial investment)</a:t>
            </a:r>
          </a:p>
          <a:p>
            <a:r>
              <a:rPr lang="en-GB" sz="2000" dirty="0" smtClean="0">
                <a:latin typeface="Verdana" panose="020B0604030504040204" pitchFamily="34" charset="0"/>
                <a:ea typeface="Verdana" panose="020B0604030504040204" pitchFamily="34" charset="0"/>
                <a:cs typeface="Verdana" panose="020B0604030504040204" pitchFamily="34" charset="0"/>
              </a:rPr>
              <a:t>Capital Investment (pushing Prudential regime)</a:t>
            </a:r>
          </a:p>
          <a:p>
            <a:r>
              <a:rPr lang="en-GB" sz="2000" dirty="0" smtClean="0">
                <a:latin typeface="Verdana" panose="020B0604030504040204" pitchFamily="34" charset="0"/>
                <a:ea typeface="Verdana" panose="020B0604030504040204" pitchFamily="34" charset="0"/>
                <a:cs typeface="Verdana" panose="020B0604030504040204" pitchFamily="34" charset="0"/>
              </a:rPr>
              <a:t>Partnership, transformation expectations</a:t>
            </a:r>
          </a:p>
          <a:p>
            <a:r>
              <a:rPr lang="en-GB" sz="2000" dirty="0" smtClean="0">
                <a:latin typeface="Verdana" panose="020B0604030504040204" pitchFamily="34" charset="0"/>
                <a:ea typeface="Verdana" panose="020B0604030504040204" pitchFamily="34" charset="0"/>
                <a:cs typeface="Verdana" panose="020B0604030504040204" pitchFamily="34" charset="0"/>
              </a:rPr>
              <a:t>More aggressive savings ‘assumptions’</a:t>
            </a:r>
          </a:p>
          <a:p>
            <a:r>
              <a:rPr lang="en-GB" sz="2000" dirty="0" smtClean="0">
                <a:latin typeface="Verdana" panose="020B0604030504040204" pitchFamily="34" charset="0"/>
                <a:ea typeface="Verdana" panose="020B0604030504040204" pitchFamily="34" charset="0"/>
                <a:cs typeface="Verdana" panose="020B0604030504040204" pitchFamily="34" charset="0"/>
              </a:rPr>
              <a:t>Less rigour on service spend areas (and some extension of optimism bias)</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a:p>
            <a:endParaRPr lang="en-GB" dirty="0"/>
          </a:p>
          <a:p>
            <a:pPr lvl="1"/>
            <a:endParaRPr lang="en-GB" dirty="0"/>
          </a:p>
        </p:txBody>
      </p:sp>
    </p:spTree>
    <p:extLst>
      <p:ext uri="{BB962C8B-B14F-4D97-AF65-F5344CB8AC3E}">
        <p14:creationId xmlns:p14="http://schemas.microsoft.com/office/powerpoint/2010/main" val="2387628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4327" y="1925266"/>
            <a:ext cx="6296025" cy="855662"/>
          </a:xfrm>
        </p:spPr>
        <p:txBody>
          <a:bodyPr/>
          <a:lstStyle/>
          <a:p>
            <a:pPr algn="ctr"/>
            <a:r>
              <a:rPr lang="en-US" sz="3600" dirty="0" smtClean="0">
                <a:latin typeface="+mn-lt"/>
              </a:rPr>
              <a:t>CIPFA’s Ethics Code</a:t>
            </a:r>
            <a:endParaRPr lang="en-US" sz="3600" dirty="0">
              <a:latin typeface="+mn-lt"/>
            </a:endParaRPr>
          </a:p>
        </p:txBody>
      </p:sp>
    </p:spTree>
    <p:extLst>
      <p:ext uri="{BB962C8B-B14F-4D97-AF65-F5344CB8AC3E}">
        <p14:creationId xmlns:p14="http://schemas.microsoft.com/office/powerpoint/2010/main" val="3649840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91" y="1124744"/>
            <a:ext cx="8744297" cy="855662"/>
          </a:xfrm>
        </p:spPr>
        <p:txBody>
          <a:bodyPr/>
          <a:lstStyle/>
          <a:p>
            <a:pPr algn="ctr"/>
            <a:r>
              <a:rPr lang="en-GB" dirty="0" smtClean="0"/>
              <a:t>Regulatory Code applies to CIPFA members (directly &amp; indirectly)</a:t>
            </a:r>
            <a:endParaRPr lang="en-GB" dirty="0"/>
          </a:p>
        </p:txBody>
      </p:sp>
      <p:sp>
        <p:nvSpPr>
          <p:cNvPr id="3" name="Content Placeholder 2"/>
          <p:cNvSpPr>
            <a:spLocks noGrp="1"/>
          </p:cNvSpPr>
          <p:nvPr>
            <p:ph sz="half" idx="1"/>
          </p:nvPr>
        </p:nvSpPr>
        <p:spPr>
          <a:xfrm>
            <a:off x="251520" y="2205038"/>
            <a:ext cx="8568952" cy="2808138"/>
          </a:xfrm>
        </p:spPr>
        <p:txBody>
          <a:bodyPr/>
          <a:lstStyle/>
          <a:p>
            <a:r>
              <a:rPr lang="en-GB" dirty="0" smtClean="0">
                <a:solidFill>
                  <a:schemeClr val="bg2">
                    <a:lumMod val="75000"/>
                  </a:schemeClr>
                </a:solidFill>
              </a:rPr>
              <a:t>Duty to work “in the public interest”</a:t>
            </a:r>
          </a:p>
          <a:p>
            <a:r>
              <a:rPr lang="en-GB" dirty="0" smtClean="0">
                <a:solidFill>
                  <a:schemeClr val="bg2">
                    <a:lumMod val="75000"/>
                  </a:schemeClr>
                </a:solidFill>
              </a:rPr>
              <a:t>Accountants are required to adhere to 5 principles</a:t>
            </a:r>
          </a:p>
          <a:p>
            <a:r>
              <a:rPr lang="en-GB" dirty="0" smtClean="0">
                <a:solidFill>
                  <a:schemeClr val="bg2">
                    <a:lumMod val="75000"/>
                  </a:schemeClr>
                </a:solidFill>
              </a:rPr>
              <a:t>A revised Code issued spring 2018</a:t>
            </a:r>
          </a:p>
          <a:p>
            <a:r>
              <a:rPr lang="en-GB" dirty="0" smtClean="0">
                <a:solidFill>
                  <a:schemeClr val="bg2">
                    <a:lumMod val="75000"/>
                  </a:schemeClr>
                </a:solidFill>
              </a:rPr>
              <a:t>Significant pressure (65%+) placed on CFO’s to sign off plans, budgets and/or business cases</a:t>
            </a:r>
          </a:p>
          <a:p>
            <a:r>
              <a:rPr lang="en-GB" dirty="0" smtClean="0">
                <a:solidFill>
                  <a:srgbClr val="7030A0"/>
                </a:solidFill>
              </a:rPr>
              <a:t>CIPFA to launch new councillor network – Sept ‘19</a:t>
            </a:r>
          </a:p>
          <a:p>
            <a:pPr marL="0" indent="0">
              <a:buNone/>
            </a:pPr>
            <a:endParaRPr lang="en-GB" dirty="0" smtClean="0">
              <a:solidFill>
                <a:schemeClr val="bg2">
                  <a:lumMod val="75000"/>
                </a:schemeClr>
              </a:solidFill>
            </a:endParaRPr>
          </a:p>
          <a:p>
            <a:endParaRPr lang="en-GB" dirty="0" smtClean="0">
              <a:solidFill>
                <a:schemeClr val="bg2">
                  <a:lumMod val="75000"/>
                </a:schemeClr>
              </a:solidFill>
            </a:endParaRPr>
          </a:p>
        </p:txBody>
      </p:sp>
    </p:spTree>
    <p:extLst>
      <p:ext uri="{BB962C8B-B14F-4D97-AF65-F5344CB8AC3E}">
        <p14:creationId xmlns:p14="http://schemas.microsoft.com/office/powerpoint/2010/main" val="726830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1925266"/>
            <a:ext cx="6768752" cy="855662"/>
          </a:xfrm>
        </p:spPr>
        <p:txBody>
          <a:bodyPr/>
          <a:lstStyle/>
          <a:p>
            <a:pPr algn="ctr"/>
            <a:r>
              <a:rPr lang="en-US" sz="3600" dirty="0" smtClean="0">
                <a:latin typeface="+mn-lt"/>
              </a:rPr>
              <a:t>A new</a:t>
            </a:r>
            <a:br>
              <a:rPr lang="en-US" sz="3600" dirty="0" smtClean="0">
                <a:latin typeface="+mn-lt"/>
              </a:rPr>
            </a:br>
            <a:r>
              <a:rPr lang="en-US" sz="3600" dirty="0" smtClean="0">
                <a:latin typeface="+mn-lt"/>
              </a:rPr>
              <a:t>Resources Funding Model</a:t>
            </a:r>
            <a:endParaRPr lang="en-US" sz="3600" dirty="0">
              <a:latin typeface="+mn-lt"/>
            </a:endParaRPr>
          </a:p>
        </p:txBody>
      </p:sp>
    </p:spTree>
    <p:extLst>
      <p:ext uri="{BB962C8B-B14F-4D97-AF65-F5344CB8AC3E}">
        <p14:creationId xmlns:p14="http://schemas.microsoft.com/office/powerpoint/2010/main" val="1429226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31" y="1277194"/>
            <a:ext cx="6656065" cy="855662"/>
          </a:xfrm>
        </p:spPr>
        <p:txBody>
          <a:bodyPr/>
          <a:lstStyle/>
          <a:p>
            <a:r>
              <a:rPr lang="en-GB" dirty="0" smtClean="0"/>
              <a:t>Financial Planning &amp; Resilience…</a:t>
            </a:r>
            <a:endParaRPr lang="en-GB" dirty="0"/>
          </a:p>
        </p:txBody>
      </p:sp>
      <p:sp>
        <p:nvSpPr>
          <p:cNvPr id="3" name="Content Placeholder 2"/>
          <p:cNvSpPr>
            <a:spLocks noGrp="1"/>
          </p:cNvSpPr>
          <p:nvPr>
            <p:ph sz="half" idx="1"/>
          </p:nvPr>
        </p:nvSpPr>
        <p:spPr>
          <a:xfrm>
            <a:off x="467544" y="1988840"/>
            <a:ext cx="7776864" cy="3888258"/>
          </a:xfrm>
        </p:spPr>
        <p:txBody>
          <a:bodyPr/>
          <a:lstStyle/>
          <a:p>
            <a:r>
              <a:rPr lang="en-GB" sz="2000" dirty="0" smtClean="0"/>
              <a:t>Far more achievable when more certainty over future financials and trends (income and expenditure).</a:t>
            </a:r>
          </a:p>
          <a:p>
            <a:endParaRPr lang="en-GB" sz="2000" dirty="0" smtClean="0"/>
          </a:p>
          <a:p>
            <a:r>
              <a:rPr lang="en-GB" sz="2000" dirty="0" smtClean="0"/>
              <a:t>CIPFA’s new Resources Model takes care of the income side of things</a:t>
            </a:r>
          </a:p>
        </p:txBody>
      </p:sp>
      <p:sp>
        <p:nvSpPr>
          <p:cNvPr id="4" name="AutoShape 2" descr="Image result for grant fun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Tree>
    <p:extLst>
      <p:ext uri="{BB962C8B-B14F-4D97-AF65-F5344CB8AC3E}">
        <p14:creationId xmlns:p14="http://schemas.microsoft.com/office/powerpoint/2010/main" val="576940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model </a:t>
            </a:r>
            <a:r>
              <a:rPr lang="en-GB" b="1" dirty="0" smtClean="0"/>
              <a:t>does</a:t>
            </a:r>
            <a:r>
              <a:rPr lang="en-GB" dirty="0" smtClean="0"/>
              <a:t> (1)</a:t>
            </a:r>
            <a:endParaRPr lang="en-GB" dirty="0"/>
          </a:p>
        </p:txBody>
      </p:sp>
      <p:sp>
        <p:nvSpPr>
          <p:cNvPr id="3" name="Content Placeholder 2"/>
          <p:cNvSpPr>
            <a:spLocks noGrp="1"/>
          </p:cNvSpPr>
          <p:nvPr>
            <p:ph sz="half" idx="1"/>
          </p:nvPr>
        </p:nvSpPr>
        <p:spPr>
          <a:xfrm>
            <a:off x="251520" y="1844824"/>
            <a:ext cx="8568952" cy="3888258"/>
          </a:xfrm>
        </p:spPr>
        <p:txBody>
          <a:bodyPr/>
          <a:lstStyle/>
          <a:p>
            <a:r>
              <a:rPr lang="en-GB" sz="2000" dirty="0" smtClean="0"/>
              <a:t>Projects forward 7 major resource/income streams between 2018-19 and 2024-25</a:t>
            </a:r>
          </a:p>
          <a:p>
            <a:pPr lvl="1"/>
            <a:r>
              <a:rPr lang="en-GB" sz="1600" dirty="0" smtClean="0"/>
              <a:t>Council Tax</a:t>
            </a:r>
          </a:p>
          <a:p>
            <a:pPr lvl="1"/>
            <a:r>
              <a:rPr lang="en-GB" sz="1600" dirty="0" smtClean="0"/>
              <a:t>Retained </a:t>
            </a:r>
            <a:r>
              <a:rPr lang="en-GB" sz="1600" dirty="0"/>
              <a:t>Business </a:t>
            </a:r>
            <a:r>
              <a:rPr lang="en-GB" sz="1600" dirty="0" smtClean="0"/>
              <a:t>Rates</a:t>
            </a:r>
            <a:endParaRPr lang="en-GB" dirty="0"/>
          </a:p>
          <a:p>
            <a:pPr lvl="1"/>
            <a:r>
              <a:rPr lang="en-GB" sz="1600" dirty="0" smtClean="0"/>
              <a:t>Grant </a:t>
            </a:r>
            <a:r>
              <a:rPr lang="en-GB" sz="1600" dirty="0"/>
              <a:t>income </a:t>
            </a:r>
            <a:r>
              <a:rPr lang="en-GB" sz="1600" dirty="0" smtClean="0"/>
              <a:t>(incl. RSG, Police Grant, Grants inside AEF)</a:t>
            </a:r>
            <a:endParaRPr lang="en-GB" dirty="0" smtClean="0"/>
          </a:p>
          <a:p>
            <a:pPr lvl="1"/>
            <a:r>
              <a:rPr lang="en-GB" sz="1600" dirty="0"/>
              <a:t>Interest &amp; Investment income</a:t>
            </a:r>
          </a:p>
          <a:p>
            <a:pPr lvl="1"/>
            <a:r>
              <a:rPr lang="en-GB" sz="1600" dirty="0" smtClean="0"/>
              <a:t>Use of reserves</a:t>
            </a:r>
          </a:p>
          <a:p>
            <a:pPr lvl="1"/>
            <a:r>
              <a:rPr lang="en-GB" sz="1600" dirty="0" smtClean="0"/>
              <a:t>Sales</a:t>
            </a:r>
            <a:r>
              <a:rPr lang="en-GB" sz="1600" dirty="0"/>
              <a:t>, fees &amp; </a:t>
            </a:r>
            <a:r>
              <a:rPr lang="en-GB" sz="1600" dirty="0" smtClean="0"/>
              <a:t>charges</a:t>
            </a:r>
            <a:endParaRPr lang="en-GB" dirty="0"/>
          </a:p>
          <a:p>
            <a:pPr lvl="1"/>
            <a:r>
              <a:rPr lang="en-GB" sz="1600" dirty="0" smtClean="0"/>
              <a:t>Other </a:t>
            </a:r>
            <a:r>
              <a:rPr lang="en-GB" sz="1600" dirty="0"/>
              <a:t>service </a:t>
            </a:r>
            <a:r>
              <a:rPr lang="en-GB" sz="1600" dirty="0" smtClean="0"/>
              <a:t>income</a:t>
            </a:r>
          </a:p>
          <a:p>
            <a:pPr lvl="2"/>
            <a:endParaRPr lang="en-GB" sz="1600" dirty="0" smtClean="0"/>
          </a:p>
          <a:p>
            <a:r>
              <a:rPr lang="en-GB" sz="2000" dirty="0" smtClean="0"/>
              <a:t>Provides 3 levels of assumption options</a:t>
            </a:r>
          </a:p>
          <a:p>
            <a:pPr lvl="1"/>
            <a:r>
              <a:rPr lang="en-GB" sz="1600" dirty="0" smtClean="0"/>
              <a:t>CIPFA central view (default)</a:t>
            </a:r>
          </a:p>
          <a:p>
            <a:pPr lvl="1"/>
            <a:r>
              <a:rPr lang="en-GB" sz="1600" dirty="0" smtClean="0"/>
              <a:t>Drop-down options (broad trends over the time period)</a:t>
            </a:r>
          </a:p>
          <a:p>
            <a:pPr lvl="1"/>
            <a:r>
              <a:rPr lang="en-GB" sz="1600" dirty="0" smtClean="0"/>
              <a:t>User input (ability to change each figure for each year)</a:t>
            </a:r>
            <a:endParaRPr lang="en-GB" dirty="0"/>
          </a:p>
        </p:txBody>
      </p:sp>
      <p:sp>
        <p:nvSpPr>
          <p:cNvPr id="4" name="AutoShape 2" descr="Image result for grant fun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Tree>
    <p:extLst>
      <p:ext uri="{BB962C8B-B14F-4D97-AF65-F5344CB8AC3E}">
        <p14:creationId xmlns:p14="http://schemas.microsoft.com/office/powerpoint/2010/main" val="1807685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www.lgiu.org.uk/wp-content/uploads/2017/04/Political-control-map-725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l="36262" t="45979" r="1816" b="8043"/>
          <a:stretch/>
        </p:blipFill>
        <p:spPr bwMode="auto">
          <a:xfrm>
            <a:off x="7187976" y="2312876"/>
            <a:ext cx="1922495"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What the model </a:t>
            </a:r>
            <a:r>
              <a:rPr lang="en-GB" b="1" dirty="0" smtClean="0"/>
              <a:t>does </a:t>
            </a:r>
            <a:r>
              <a:rPr lang="en-GB" dirty="0" smtClean="0"/>
              <a:t>do (2)</a:t>
            </a:r>
            <a:endParaRPr lang="en-GB" dirty="0"/>
          </a:p>
        </p:txBody>
      </p:sp>
      <p:sp>
        <p:nvSpPr>
          <p:cNvPr id="3" name="Content Placeholder 2"/>
          <p:cNvSpPr>
            <a:spLocks noGrp="1"/>
          </p:cNvSpPr>
          <p:nvPr>
            <p:ph sz="half" idx="1"/>
          </p:nvPr>
        </p:nvSpPr>
        <p:spPr>
          <a:xfrm>
            <a:off x="251520" y="1844824"/>
            <a:ext cx="8568952" cy="3888258"/>
          </a:xfrm>
        </p:spPr>
        <p:txBody>
          <a:bodyPr/>
          <a:lstStyle/>
          <a:p>
            <a:r>
              <a:rPr lang="en-GB" dirty="0" smtClean="0"/>
              <a:t>Covers all local English local authorities including: </a:t>
            </a:r>
          </a:p>
          <a:p>
            <a:pPr lvl="1"/>
            <a:r>
              <a:rPr lang="en-GB" sz="1800" dirty="0" smtClean="0"/>
              <a:t>Counties</a:t>
            </a:r>
          </a:p>
          <a:p>
            <a:pPr lvl="1"/>
            <a:r>
              <a:rPr lang="en-GB" sz="1800" dirty="0" smtClean="0"/>
              <a:t>Districts </a:t>
            </a:r>
          </a:p>
          <a:p>
            <a:pPr lvl="1"/>
            <a:r>
              <a:rPr lang="en-GB" sz="1800" dirty="0" smtClean="0"/>
              <a:t>Unitary Authorities </a:t>
            </a:r>
          </a:p>
          <a:p>
            <a:pPr lvl="1"/>
            <a:r>
              <a:rPr lang="en-GB" sz="1800" dirty="0" smtClean="0"/>
              <a:t>Metropolitan Districts  </a:t>
            </a:r>
          </a:p>
          <a:p>
            <a:pPr lvl="1"/>
            <a:r>
              <a:rPr lang="en-GB" sz="1800" dirty="0" smtClean="0"/>
              <a:t>London Boroughs</a:t>
            </a:r>
          </a:p>
          <a:p>
            <a:pPr lvl="1"/>
            <a:endParaRPr lang="en-GB" dirty="0"/>
          </a:p>
          <a:p>
            <a:r>
              <a:rPr lang="en-GB" dirty="0" smtClean="0"/>
              <a:t>Provides the ability to compare against comparator groups</a:t>
            </a:r>
          </a:p>
          <a:p>
            <a:pPr lvl="1"/>
            <a:r>
              <a:rPr lang="en-GB" dirty="0" smtClean="0"/>
              <a:t>Authority type</a:t>
            </a:r>
          </a:p>
          <a:p>
            <a:pPr lvl="1"/>
            <a:r>
              <a:rPr lang="en-GB" dirty="0" smtClean="0"/>
              <a:t>Region</a:t>
            </a:r>
          </a:p>
          <a:p>
            <a:pPr lvl="1"/>
            <a:r>
              <a:rPr lang="en-GB" dirty="0" smtClean="0"/>
              <a:t>Nearest neighbours</a:t>
            </a:r>
          </a:p>
          <a:p>
            <a:pPr lvl="1"/>
            <a:r>
              <a:rPr lang="en-GB" dirty="0" smtClean="0"/>
              <a:t>User defined</a:t>
            </a:r>
          </a:p>
          <a:p>
            <a:pPr lvl="1"/>
            <a:endParaRPr lang="en-GB" dirty="0" smtClean="0"/>
          </a:p>
          <a:p>
            <a:pPr marL="0" indent="0">
              <a:buNone/>
            </a:pPr>
            <a:endParaRPr lang="en-GB" dirty="0" smtClean="0"/>
          </a:p>
          <a:p>
            <a:pPr marL="0" indent="0">
              <a:buNone/>
            </a:pPr>
            <a:endParaRPr lang="en-GB" dirty="0" smtClean="0"/>
          </a:p>
          <a:p>
            <a:pPr marL="0" indent="0">
              <a:buNone/>
            </a:pPr>
            <a:endParaRPr lang="en-GB" dirty="0" smtClean="0"/>
          </a:p>
          <a:p>
            <a:endParaRPr lang="en-GB" dirty="0" smtClean="0"/>
          </a:p>
          <a:p>
            <a:endParaRPr lang="en-GB" dirty="0" smtClean="0"/>
          </a:p>
          <a:p>
            <a:pPr lvl="1"/>
            <a:endParaRPr lang="en-GB" dirty="0"/>
          </a:p>
        </p:txBody>
      </p:sp>
      <p:sp>
        <p:nvSpPr>
          <p:cNvPr id="5" name="Content Placeholder 2"/>
          <p:cNvSpPr txBox="1">
            <a:spLocks/>
          </p:cNvSpPr>
          <p:nvPr/>
        </p:nvSpPr>
        <p:spPr>
          <a:xfrm>
            <a:off x="3458076" y="2276872"/>
            <a:ext cx="5328592" cy="2088232"/>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400">
                <a:solidFill>
                  <a:srgbClr val="333333"/>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rgbClr val="333333"/>
                </a:solidFill>
                <a:latin typeface="+mn-lt"/>
              </a:defRPr>
            </a:lvl2pPr>
            <a:lvl3pPr marL="1143000" indent="-228600" algn="l" rtl="0" eaLnBrk="1" fontAlgn="base" hangingPunct="1">
              <a:spcBef>
                <a:spcPct val="20000"/>
              </a:spcBef>
              <a:spcAft>
                <a:spcPct val="0"/>
              </a:spcAft>
              <a:buFont typeface="Wingdings" pitchFamily="2" charset="2"/>
              <a:buChar char="§"/>
              <a:defRPr sz="1800">
                <a:solidFill>
                  <a:srgbClr val="333333"/>
                </a:solidFill>
                <a:latin typeface="+mn-lt"/>
              </a:defRPr>
            </a:lvl3pPr>
            <a:lvl4pPr marL="1600200" indent="-228600" algn="l" rtl="0" eaLnBrk="1" fontAlgn="base" hangingPunct="1">
              <a:spcBef>
                <a:spcPct val="20000"/>
              </a:spcBef>
              <a:spcAft>
                <a:spcPct val="0"/>
              </a:spcAft>
              <a:buFont typeface="Wingdings" pitchFamily="2" charset="2"/>
              <a:buChar char="§"/>
              <a:defRPr sz="1600">
                <a:solidFill>
                  <a:srgbClr val="333333"/>
                </a:solidFill>
                <a:latin typeface="+mn-lt"/>
              </a:defRPr>
            </a:lvl4pPr>
            <a:lvl5pPr marL="2057400" indent="-228600" algn="l" rtl="0" eaLnBrk="1" fontAlgn="base" hangingPunct="1">
              <a:spcBef>
                <a:spcPct val="20000"/>
              </a:spcBef>
              <a:spcAft>
                <a:spcPct val="0"/>
              </a:spcAft>
              <a:buFont typeface="Wingdings" pitchFamily="2" charset="2"/>
              <a:buChar char="§"/>
              <a:defRPr sz="1400">
                <a:solidFill>
                  <a:srgbClr val="333333"/>
                </a:solidFill>
                <a:latin typeface="+mn-lt"/>
              </a:defRPr>
            </a:lvl5pPr>
            <a:lvl6pPr marL="2514600" indent="-228600" algn="l" rtl="0" eaLnBrk="1" fontAlgn="base" hangingPunct="1">
              <a:spcBef>
                <a:spcPct val="20000"/>
              </a:spcBef>
              <a:spcAft>
                <a:spcPct val="0"/>
              </a:spcAft>
              <a:buFont typeface="Wingdings" pitchFamily="2" charset="2"/>
              <a:buChar char="§"/>
              <a:defRPr sz="1800">
                <a:solidFill>
                  <a:srgbClr val="333333"/>
                </a:solidFill>
                <a:latin typeface="+mn-lt"/>
              </a:defRPr>
            </a:lvl6pPr>
            <a:lvl7pPr marL="2971800" indent="-228600" algn="l" rtl="0" eaLnBrk="1" fontAlgn="base" hangingPunct="1">
              <a:spcBef>
                <a:spcPct val="20000"/>
              </a:spcBef>
              <a:spcAft>
                <a:spcPct val="0"/>
              </a:spcAft>
              <a:buFont typeface="Wingdings" pitchFamily="2" charset="2"/>
              <a:buChar char="§"/>
              <a:defRPr sz="1800">
                <a:solidFill>
                  <a:srgbClr val="333333"/>
                </a:solidFill>
                <a:latin typeface="+mn-lt"/>
              </a:defRPr>
            </a:lvl7pPr>
            <a:lvl8pPr marL="3429000" indent="-228600" algn="l" rtl="0" eaLnBrk="1" fontAlgn="base" hangingPunct="1">
              <a:spcBef>
                <a:spcPct val="20000"/>
              </a:spcBef>
              <a:spcAft>
                <a:spcPct val="0"/>
              </a:spcAft>
              <a:buFont typeface="Wingdings" pitchFamily="2" charset="2"/>
              <a:buChar char="§"/>
              <a:defRPr sz="1800">
                <a:solidFill>
                  <a:srgbClr val="333333"/>
                </a:solidFill>
                <a:latin typeface="+mn-lt"/>
              </a:defRPr>
            </a:lvl8pPr>
            <a:lvl9pPr marL="3886200" indent="-228600" algn="l" rtl="0" eaLnBrk="1" fontAlgn="base" hangingPunct="1">
              <a:spcBef>
                <a:spcPct val="20000"/>
              </a:spcBef>
              <a:spcAft>
                <a:spcPct val="0"/>
              </a:spcAft>
              <a:buFont typeface="Wingdings" pitchFamily="2" charset="2"/>
              <a:buChar char="§"/>
              <a:defRPr sz="1800">
                <a:solidFill>
                  <a:srgbClr val="333333"/>
                </a:solidFill>
                <a:latin typeface="+mn-lt"/>
              </a:defRPr>
            </a:lvl9pPr>
          </a:lstStyle>
          <a:p>
            <a:pPr lvl="1"/>
            <a:r>
              <a:rPr lang="en-GB" sz="1800" kern="0" dirty="0" smtClean="0"/>
              <a:t>Fire &amp; Rescue Authorities </a:t>
            </a:r>
          </a:p>
          <a:p>
            <a:pPr lvl="1"/>
            <a:r>
              <a:rPr lang="en-GB" sz="1800" kern="0" dirty="0" smtClean="0"/>
              <a:t>Police &amp; Crime Commissioners </a:t>
            </a:r>
          </a:p>
          <a:p>
            <a:pPr lvl="1"/>
            <a:r>
              <a:rPr lang="en-GB" sz="1800" kern="0" dirty="0" smtClean="0"/>
              <a:t>National Park Authorities </a:t>
            </a:r>
          </a:p>
          <a:p>
            <a:pPr lvl="1"/>
            <a:r>
              <a:rPr lang="en-GB" sz="1800" kern="0" dirty="0" smtClean="0"/>
              <a:t>Waste Disposal Authorities </a:t>
            </a:r>
          </a:p>
          <a:p>
            <a:pPr lvl="1"/>
            <a:r>
              <a:rPr lang="en-GB" sz="1800" kern="0" dirty="0" smtClean="0"/>
              <a:t>Combined Authorities</a:t>
            </a:r>
            <a:endParaRPr lang="en-GB" kern="0" dirty="0" smtClean="0"/>
          </a:p>
          <a:p>
            <a:pPr lvl="1"/>
            <a:endParaRPr lang="en-GB" kern="0" dirty="0" smtClean="0"/>
          </a:p>
          <a:p>
            <a:pPr marL="0" indent="0">
              <a:buFont typeface="Wingdings" pitchFamily="2" charset="2"/>
              <a:buNone/>
            </a:pPr>
            <a:endParaRPr lang="en-GB" kern="0" dirty="0" smtClean="0"/>
          </a:p>
          <a:p>
            <a:pPr marL="0" indent="0">
              <a:buFont typeface="Wingdings" pitchFamily="2" charset="2"/>
              <a:buNone/>
            </a:pPr>
            <a:endParaRPr lang="en-GB" kern="0" dirty="0" smtClean="0"/>
          </a:p>
          <a:p>
            <a:pPr marL="0" indent="0">
              <a:buFont typeface="Wingdings" pitchFamily="2" charset="2"/>
              <a:buNone/>
            </a:pPr>
            <a:endParaRPr lang="en-GB" kern="0" dirty="0" smtClean="0"/>
          </a:p>
          <a:p>
            <a:endParaRPr lang="en-GB" kern="0" dirty="0" smtClean="0"/>
          </a:p>
          <a:p>
            <a:endParaRPr lang="en-GB" kern="0" dirty="0" smtClean="0"/>
          </a:p>
          <a:p>
            <a:pPr lvl="1"/>
            <a:endParaRPr lang="en-GB" kern="0" dirty="0"/>
          </a:p>
        </p:txBody>
      </p:sp>
      <p:pic>
        <p:nvPicPr>
          <p:cNvPr id="15366" name="Picture 6" descr="https://www.lgiu.org.uk/wp-content/uploads/2017/04/Political-control-map-725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3" t="55250" r="70067" b="28811"/>
          <a:stretch/>
        </p:blipFill>
        <p:spPr bwMode="auto">
          <a:xfrm>
            <a:off x="4732888" y="5033352"/>
            <a:ext cx="1961872" cy="1554567"/>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english local authorities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816" y="4898808"/>
            <a:ext cx="1450635" cy="182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7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model </a:t>
            </a:r>
            <a:r>
              <a:rPr lang="en-GB" b="1" u="sng" dirty="0" smtClean="0"/>
              <a:t>does not</a:t>
            </a:r>
            <a:r>
              <a:rPr lang="en-GB" dirty="0" smtClean="0"/>
              <a:t> do </a:t>
            </a:r>
            <a:endParaRPr lang="en-GB" dirty="0"/>
          </a:p>
        </p:txBody>
      </p:sp>
      <p:sp>
        <p:nvSpPr>
          <p:cNvPr id="3" name="Content Placeholder 2"/>
          <p:cNvSpPr>
            <a:spLocks noGrp="1"/>
          </p:cNvSpPr>
          <p:nvPr>
            <p:ph sz="half" idx="1"/>
          </p:nvPr>
        </p:nvSpPr>
        <p:spPr>
          <a:xfrm>
            <a:off x="179512" y="1988840"/>
            <a:ext cx="8568952" cy="3888258"/>
          </a:xfrm>
        </p:spPr>
        <p:txBody>
          <a:bodyPr/>
          <a:lstStyle/>
          <a:p>
            <a:r>
              <a:rPr lang="en-GB" sz="2000" dirty="0" smtClean="0"/>
              <a:t>Predict the outcome of the Fair Funding Review</a:t>
            </a:r>
          </a:p>
          <a:p>
            <a:endParaRPr lang="en-GB" sz="2000" dirty="0"/>
          </a:p>
          <a:p>
            <a:r>
              <a:rPr lang="en-GB" sz="2000" dirty="0" smtClean="0"/>
              <a:t>Predict the outcome of the 75% BRR scheme</a:t>
            </a:r>
          </a:p>
          <a:p>
            <a:endParaRPr lang="en-GB" sz="2000" dirty="0"/>
          </a:p>
          <a:p>
            <a:r>
              <a:rPr lang="en-GB" sz="2000" dirty="0" smtClean="0"/>
              <a:t>Profess to know what the Spending Review may hold in stall for local government</a:t>
            </a:r>
          </a:p>
          <a:p>
            <a:pPr marL="0" indent="0">
              <a:buNone/>
            </a:pPr>
            <a:r>
              <a:rPr lang="en-GB" sz="2000" dirty="0" smtClean="0"/>
              <a:t> </a:t>
            </a:r>
          </a:p>
          <a:p>
            <a:r>
              <a:rPr lang="en-GB" sz="2000" dirty="0" smtClean="0"/>
              <a:t>Provide </a:t>
            </a:r>
            <a:r>
              <a:rPr lang="en-GB" sz="2000" dirty="0"/>
              <a:t>anything other than </a:t>
            </a:r>
            <a:r>
              <a:rPr lang="en-GB" sz="2000" u="sng" dirty="0"/>
              <a:t>informed </a:t>
            </a:r>
            <a:r>
              <a:rPr lang="en-GB" sz="2000" u="sng" dirty="0" smtClean="0"/>
              <a:t>assumptions</a:t>
            </a:r>
          </a:p>
          <a:p>
            <a:endParaRPr lang="en-GB" dirty="0"/>
          </a:p>
          <a:p>
            <a:r>
              <a:rPr lang="en-GB" sz="2000" dirty="0" smtClean="0"/>
              <a:t>Provide </a:t>
            </a:r>
            <a:r>
              <a:rPr lang="en-GB" sz="2000" i="1" dirty="0"/>
              <a:t>actual</a:t>
            </a:r>
            <a:r>
              <a:rPr lang="en-GB" sz="2000" dirty="0"/>
              <a:t> funding figures (beyond 18-19</a:t>
            </a:r>
            <a:r>
              <a:rPr lang="en-GB" sz="2000" dirty="0" smtClean="0"/>
              <a:t>)!</a:t>
            </a:r>
            <a:endParaRPr lang="en-GB" dirty="0"/>
          </a:p>
          <a:p>
            <a:endParaRPr lang="en-GB" dirty="0" smtClean="0"/>
          </a:p>
          <a:p>
            <a:pPr lvl="1"/>
            <a:endParaRPr lang="en-GB" dirty="0"/>
          </a:p>
        </p:txBody>
      </p:sp>
      <p:pic>
        <p:nvPicPr>
          <p:cNvPr id="14338" name="Picture 2" descr="Image result for planning assum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157018"/>
            <a:ext cx="1728192"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09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340768"/>
            <a:ext cx="8437833" cy="4608511"/>
          </a:xfrm>
          <a:prstGeom prst="rect">
            <a:avLst/>
          </a:prstGeom>
        </p:spPr>
      </p:pic>
    </p:spTree>
    <p:extLst>
      <p:ext uri="{BB962C8B-B14F-4D97-AF65-F5344CB8AC3E}">
        <p14:creationId xmlns:p14="http://schemas.microsoft.com/office/powerpoint/2010/main" val="448547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17738"/>
            <a:ext cx="8964488" cy="2676112"/>
          </a:xfrm>
          <a:prstGeom prst="rect">
            <a:avLst/>
          </a:prstGeom>
        </p:spPr>
      </p:pic>
    </p:spTree>
    <p:extLst>
      <p:ext uri="{BB962C8B-B14F-4D97-AF65-F5344CB8AC3E}">
        <p14:creationId xmlns:p14="http://schemas.microsoft.com/office/powerpoint/2010/main" val="204143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899592" y="980728"/>
            <a:ext cx="7088113" cy="792088"/>
          </a:xfrm>
          <a:prstGeom prst="rect">
            <a:avLst/>
          </a:prstGeom>
        </p:spPr>
        <p:txBody>
          <a:bodyPr/>
          <a:lstStyle/>
          <a:p>
            <a:pPr algn="l">
              <a:defRPr/>
            </a:pPr>
            <a:r>
              <a:rPr lang="en-GB" altLang="en-US" dirty="0" smtClean="0">
                <a:solidFill>
                  <a:srgbClr val="7030A0"/>
                </a:solidFill>
                <a:latin typeface="Verdana" pitchFamily="34" charset="0"/>
                <a:ea typeface="Verdana" pitchFamily="34" charset="0"/>
                <a:cs typeface="Verdana" pitchFamily="34" charset="0"/>
              </a:rPr>
              <a:t>The State of Public Sector Finances</a:t>
            </a:r>
            <a:endParaRPr lang="en-US" altLang="en-US"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683568" y="1844824"/>
            <a:ext cx="8064896" cy="3795321"/>
          </a:xfrm>
          <a:prstGeom prst="rect">
            <a:avLst/>
          </a:prstGeom>
        </p:spPr>
        <p:txBody>
          <a:bodyPr/>
          <a:lstStyle/>
          <a:p>
            <a:pPr>
              <a:lnSpc>
                <a:spcPts val="2400"/>
              </a:lnSpc>
              <a:spcBef>
                <a:spcPts val="600"/>
              </a:spcBef>
              <a:spcAft>
                <a:spcPts val="600"/>
              </a:spcAft>
              <a:defRPr/>
            </a:pPr>
            <a:r>
              <a:rPr lang="en-GB"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Spending on public services </a:t>
            </a: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which </a:t>
            </a:r>
            <a:r>
              <a:rPr lang="en-GB"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make up around 85% of government </a:t>
            </a: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spending </a:t>
            </a:r>
            <a:r>
              <a:rPr lang="en-GB"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has fallen by </a:t>
            </a: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a:t>
            </a:r>
            <a:r>
              <a:rPr lang="en-GB"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since </a:t>
            </a: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2010</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Delivery of services at a lower cost than eight years ago, but many savings down to reduced service provision</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Authorities continue to face increasing demand &amp; reduced funding. </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Brexit – say no more </a:t>
            </a:r>
            <a:endPar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buClr>
                <a:srgbClr val="DA0058"/>
              </a:buClr>
              <a:buFont typeface="Wingdings 2" pitchFamily="18" charset="2"/>
              <a:buChar char=""/>
              <a:defRPr/>
            </a:pPr>
            <a:endPar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658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600" y="1412776"/>
            <a:ext cx="7179143" cy="5379000"/>
          </a:xfrm>
          <a:prstGeom prst="rect">
            <a:avLst/>
          </a:prstGeom>
        </p:spPr>
      </p:pic>
    </p:spTree>
    <p:extLst>
      <p:ext uri="{BB962C8B-B14F-4D97-AF65-F5344CB8AC3E}">
        <p14:creationId xmlns:p14="http://schemas.microsoft.com/office/powerpoint/2010/main" val="3719189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63688" y="980728"/>
            <a:ext cx="6195020" cy="5616462"/>
          </a:xfrm>
          <a:prstGeom prst="rect">
            <a:avLst/>
          </a:prstGeom>
        </p:spPr>
      </p:pic>
    </p:spTree>
    <p:extLst>
      <p:ext uri="{BB962C8B-B14F-4D97-AF65-F5344CB8AC3E}">
        <p14:creationId xmlns:p14="http://schemas.microsoft.com/office/powerpoint/2010/main" val="801512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99344" y="2565400"/>
            <a:ext cx="6913016"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652D89"/>
                </a:solidFill>
                <a:latin typeface="+mj-lt"/>
                <a:ea typeface="+mj-ea"/>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sz="3600" kern="0" dirty="0" smtClean="0"/>
              <a:t>External assurances (audit)</a:t>
            </a:r>
            <a:endParaRPr lang="en-GB" sz="3600" kern="0" dirty="0"/>
          </a:p>
        </p:txBody>
      </p:sp>
    </p:spTree>
    <p:extLst>
      <p:ext uri="{BB962C8B-B14F-4D97-AF65-F5344CB8AC3E}">
        <p14:creationId xmlns:p14="http://schemas.microsoft.com/office/powerpoint/2010/main" val="292270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07" y="1277194"/>
            <a:ext cx="6512049" cy="855662"/>
          </a:xfrm>
        </p:spPr>
        <p:txBody>
          <a:bodyPr/>
          <a:lstStyle/>
          <a:p>
            <a:r>
              <a:rPr lang="en-GB" dirty="0" smtClean="0"/>
              <a:t>NAO reports</a:t>
            </a:r>
            <a:endParaRPr lang="en-GB" dirty="0"/>
          </a:p>
        </p:txBody>
      </p:sp>
      <p:sp>
        <p:nvSpPr>
          <p:cNvPr id="3" name="Content Placeholder 2"/>
          <p:cNvSpPr>
            <a:spLocks noGrp="1"/>
          </p:cNvSpPr>
          <p:nvPr>
            <p:ph sz="half" idx="1"/>
          </p:nvPr>
        </p:nvSpPr>
        <p:spPr/>
        <p:txBody>
          <a:bodyPr/>
          <a:lstStyle/>
          <a:p>
            <a:r>
              <a:rPr lang="en-GB" sz="2000" dirty="0" smtClean="0"/>
              <a:t>Qualified </a:t>
            </a:r>
            <a:r>
              <a:rPr lang="en-GB" sz="2000" dirty="0"/>
              <a:t>conclusions on </a:t>
            </a:r>
            <a:r>
              <a:rPr lang="en-GB" sz="2000" dirty="0" smtClean="0"/>
              <a:t>VFM unacceptably </a:t>
            </a:r>
            <a:r>
              <a:rPr lang="en-GB" sz="2000" dirty="0"/>
              <a:t>high and </a:t>
            </a:r>
            <a:r>
              <a:rPr lang="en-GB" sz="2000" dirty="0" smtClean="0"/>
              <a:t>increasing</a:t>
            </a:r>
          </a:p>
          <a:p>
            <a:r>
              <a:rPr lang="en-GB" sz="2000" dirty="0" smtClean="0"/>
              <a:t>Proportion </a:t>
            </a:r>
            <a:r>
              <a:rPr lang="en-GB" sz="2000" dirty="0"/>
              <a:t>of local public bodies whose plans for keeping spending within budget are not </a:t>
            </a:r>
            <a:r>
              <a:rPr lang="en-GB" sz="2000" dirty="0" smtClean="0"/>
              <a:t>fit-for-purpose</a:t>
            </a:r>
          </a:p>
          <a:p>
            <a:r>
              <a:rPr lang="en-GB" sz="2000" dirty="0" smtClean="0"/>
              <a:t>A </a:t>
            </a:r>
            <a:r>
              <a:rPr lang="en-GB" sz="2000" dirty="0"/>
              <a:t>risk to public money and undermines confidence in how well local services are managed</a:t>
            </a:r>
            <a:r>
              <a:rPr lang="en-GB" sz="2000" dirty="0" smtClean="0"/>
              <a:t>.</a:t>
            </a:r>
          </a:p>
          <a:p>
            <a:r>
              <a:rPr lang="en-GB" sz="2000" dirty="0" smtClean="0"/>
              <a:t>Local </a:t>
            </a:r>
            <a:r>
              <a:rPr lang="en-GB" sz="2000" dirty="0"/>
              <a:t>bodies need to demonstrate </a:t>
            </a:r>
            <a:r>
              <a:rPr lang="en-GB" sz="2000" dirty="0" smtClean="0"/>
              <a:t>they </a:t>
            </a:r>
            <a:r>
              <a:rPr lang="en-GB" sz="2000" dirty="0"/>
              <a:t>are managing </a:t>
            </a:r>
            <a:r>
              <a:rPr lang="en-GB" sz="2000" dirty="0" smtClean="0"/>
              <a:t>organisation </a:t>
            </a:r>
            <a:r>
              <a:rPr lang="en-GB" sz="2000" dirty="0"/>
              <a:t>effectively, and take local auditor reports </a:t>
            </a:r>
            <a:r>
              <a:rPr lang="en-GB" sz="2000" dirty="0" smtClean="0"/>
              <a:t>seriously</a:t>
            </a:r>
          </a:p>
          <a:p>
            <a:r>
              <a:rPr lang="en-GB" sz="2000" dirty="0" smtClean="0"/>
              <a:t>Those </a:t>
            </a:r>
            <a:r>
              <a:rPr lang="en-GB" sz="2000" dirty="0"/>
              <a:t>charged with governance need to hold their executives to account for taking prompt and effective </a:t>
            </a:r>
            <a:r>
              <a:rPr lang="en-GB" sz="2000" dirty="0" smtClean="0"/>
              <a:t>action</a:t>
            </a:r>
          </a:p>
        </p:txBody>
      </p:sp>
      <p:sp>
        <p:nvSpPr>
          <p:cNvPr id="4" name="Rectangle 3"/>
          <p:cNvSpPr/>
          <p:nvPr/>
        </p:nvSpPr>
        <p:spPr>
          <a:xfrm>
            <a:off x="323528" y="6453336"/>
            <a:ext cx="4501553" cy="246221"/>
          </a:xfrm>
          <a:prstGeom prst="rect">
            <a:avLst/>
          </a:prstGeom>
        </p:spPr>
        <p:txBody>
          <a:bodyPr wrap="none">
            <a:spAutoFit/>
          </a:bodyPr>
          <a:lstStyle/>
          <a:p>
            <a:pPr algn="l"/>
            <a:r>
              <a:rPr lang="en-GB" sz="1000" dirty="0">
                <a:solidFill>
                  <a:srgbClr val="333333"/>
                </a:solidFill>
                <a:latin typeface="Verdana"/>
              </a:rPr>
              <a:t>Copyright © CIPFA 2019 protected under UK and international law</a:t>
            </a:r>
          </a:p>
        </p:txBody>
      </p:sp>
    </p:spTree>
    <p:extLst>
      <p:ext uri="{BB962C8B-B14F-4D97-AF65-F5344CB8AC3E}">
        <p14:creationId xmlns:p14="http://schemas.microsoft.com/office/powerpoint/2010/main" val="3453960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developments</a:t>
            </a:r>
            <a:endParaRPr lang="en-GB" dirty="0"/>
          </a:p>
        </p:txBody>
      </p:sp>
      <p:sp>
        <p:nvSpPr>
          <p:cNvPr id="3" name="Content Placeholder 2"/>
          <p:cNvSpPr>
            <a:spLocks noGrp="1"/>
          </p:cNvSpPr>
          <p:nvPr>
            <p:ph sz="half" idx="1"/>
          </p:nvPr>
        </p:nvSpPr>
        <p:spPr/>
        <p:txBody>
          <a:bodyPr/>
          <a:lstStyle/>
          <a:p>
            <a:r>
              <a:rPr lang="en-GB" sz="1800" dirty="0" smtClean="0"/>
              <a:t>NAO will be consulting on a new Code of Audit Practice during 2019, for adoption in 2020</a:t>
            </a:r>
          </a:p>
          <a:p>
            <a:endParaRPr lang="en-GB" sz="1800" dirty="0" smtClean="0"/>
          </a:p>
          <a:p>
            <a:r>
              <a:rPr lang="en-GB" sz="1800" dirty="0" smtClean="0"/>
              <a:t>NAO has published a report on </a:t>
            </a:r>
            <a:r>
              <a:rPr lang="en-GB" sz="1800" dirty="0" smtClean="0">
                <a:hlinkClick r:id="rId3"/>
              </a:rPr>
              <a:t>Local Government Governance</a:t>
            </a:r>
            <a:r>
              <a:rPr lang="en-GB" sz="1800" dirty="0" smtClean="0"/>
              <a:t>, this includes findings on the adequacy of local governance arrangements</a:t>
            </a:r>
          </a:p>
          <a:p>
            <a:endParaRPr lang="en-GB" sz="1800" dirty="0" smtClean="0"/>
          </a:p>
          <a:p>
            <a:r>
              <a:rPr lang="en-GB" sz="1800" dirty="0" smtClean="0"/>
              <a:t>The Kingman report on the Financial Reporting Council in December 2018 </a:t>
            </a:r>
            <a:r>
              <a:rPr lang="en-GB" sz="1800" dirty="0"/>
              <a:t>recommended that </a:t>
            </a:r>
            <a:r>
              <a:rPr lang="en-GB" sz="1800" dirty="0" smtClean="0"/>
              <a:t>“arrangements </a:t>
            </a:r>
            <a:r>
              <a:rPr lang="en-GB" sz="1800" dirty="0"/>
              <a:t>for local audit need to </a:t>
            </a:r>
            <a:r>
              <a:rPr lang="en-GB" sz="1800" dirty="0" smtClean="0"/>
              <a:t>be fundamentally rethought”</a:t>
            </a:r>
          </a:p>
          <a:p>
            <a:endParaRPr lang="en-GB" sz="1800" dirty="0"/>
          </a:p>
        </p:txBody>
      </p:sp>
      <p:sp>
        <p:nvSpPr>
          <p:cNvPr id="4" name="Rectangle 3"/>
          <p:cNvSpPr/>
          <p:nvPr/>
        </p:nvSpPr>
        <p:spPr>
          <a:xfrm>
            <a:off x="323528" y="6453336"/>
            <a:ext cx="4501553" cy="246221"/>
          </a:xfrm>
          <a:prstGeom prst="rect">
            <a:avLst/>
          </a:prstGeom>
        </p:spPr>
        <p:txBody>
          <a:bodyPr wrap="none">
            <a:spAutoFit/>
          </a:bodyPr>
          <a:lstStyle/>
          <a:p>
            <a:pPr algn="l"/>
            <a:r>
              <a:rPr lang="en-GB" sz="1000" dirty="0">
                <a:solidFill>
                  <a:srgbClr val="333333"/>
                </a:solidFill>
                <a:latin typeface="Verdana"/>
              </a:rPr>
              <a:t>Copyright © CIPFA 2019 protected under UK and international law</a:t>
            </a:r>
          </a:p>
        </p:txBody>
      </p:sp>
    </p:spTree>
    <p:extLst>
      <p:ext uri="{BB962C8B-B14F-4D97-AF65-F5344CB8AC3E}">
        <p14:creationId xmlns:p14="http://schemas.microsoft.com/office/powerpoint/2010/main" val="348926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14" y="2382314"/>
            <a:ext cx="7090761" cy="4133208"/>
          </a:xfrm>
          <a:prstGeom prst="rect">
            <a:avLst/>
          </a:prstGeom>
        </p:spPr>
      </p:pic>
      <p:sp>
        <p:nvSpPr>
          <p:cNvPr id="11" name="TextBox 10"/>
          <p:cNvSpPr txBox="1"/>
          <p:nvPr/>
        </p:nvSpPr>
        <p:spPr>
          <a:xfrm>
            <a:off x="899592" y="1157843"/>
            <a:ext cx="734481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800" dirty="0" smtClean="0">
                <a:solidFill>
                  <a:srgbClr val="7030A0"/>
                </a:solidFill>
                <a:latin typeface="Verdana"/>
              </a:rPr>
              <a:t>Where things have gone wrong </a:t>
            </a:r>
            <a:r>
              <a:rPr lang="en-GB" sz="2800" dirty="0" smtClean="0">
                <a:solidFill>
                  <a:srgbClr val="7030A0"/>
                </a:solidFill>
                <a:latin typeface="Verdana"/>
                <a:sym typeface="Wingdings" panose="05000000000000000000" pitchFamily="2" charset="2"/>
              </a:rPr>
              <a:t></a:t>
            </a:r>
            <a:endParaRPr kumimoji="0" lang="en-GB" sz="2800" i="0" u="none" strike="noStrike" kern="1200" cap="none" spc="0" normalizeH="0" baseline="0" noProof="0" dirty="0">
              <a:ln>
                <a:noFill/>
              </a:ln>
              <a:solidFill>
                <a:srgbClr val="7030A0"/>
              </a:solidFill>
              <a:effectLst/>
              <a:uLnTx/>
              <a:uFillTx/>
              <a:latin typeface="Verdana"/>
            </a:endParaRPr>
          </a:p>
        </p:txBody>
      </p:sp>
      <p:pic>
        <p:nvPicPr>
          <p:cNvPr id="2" name="Picture 1"/>
          <p:cNvPicPr>
            <a:picLocks noChangeAspect="1"/>
          </p:cNvPicPr>
          <p:nvPr/>
        </p:nvPicPr>
        <p:blipFill rotWithShape="1">
          <a:blip r:embed="rId4"/>
          <a:srcRect t="15350" r="33463" b="5900"/>
          <a:stretch/>
        </p:blipFill>
        <p:spPr>
          <a:xfrm rot="20550801">
            <a:off x="689885" y="3084726"/>
            <a:ext cx="3451860" cy="3064037"/>
          </a:xfrm>
          <a:prstGeom prst="rect">
            <a:avLst/>
          </a:prstGeom>
        </p:spPr>
      </p:pic>
      <p:pic>
        <p:nvPicPr>
          <p:cNvPr id="3" name="Picture 2"/>
          <p:cNvPicPr>
            <a:picLocks noChangeAspect="1"/>
          </p:cNvPicPr>
          <p:nvPr/>
        </p:nvPicPr>
        <p:blipFill rotWithShape="1">
          <a:blip r:embed="rId5"/>
          <a:srcRect l="-1" t="50001" r="40550" b="5900"/>
          <a:stretch/>
        </p:blipFill>
        <p:spPr>
          <a:xfrm rot="714104">
            <a:off x="4719707" y="3520741"/>
            <a:ext cx="3168352" cy="1762692"/>
          </a:xfrm>
          <a:prstGeom prst="rect">
            <a:avLst/>
          </a:prstGeom>
        </p:spPr>
      </p:pic>
    </p:spTree>
    <p:extLst>
      <p:ext uri="{BB962C8B-B14F-4D97-AF65-F5344CB8AC3E}">
        <p14:creationId xmlns:p14="http://schemas.microsoft.com/office/powerpoint/2010/main" val="21430266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052736"/>
            <a:ext cx="8229600" cy="1143000"/>
          </a:xfrm>
        </p:spPr>
        <p:txBody>
          <a:bodyPr/>
          <a:lstStyle/>
          <a:p>
            <a:r>
              <a:rPr lang="en-GB" sz="2800" dirty="0" smtClean="0">
                <a:solidFill>
                  <a:srgbClr val="652D89"/>
                </a:solidFill>
                <a:latin typeface="Verdana" panose="020B0604030504040204" pitchFamily="34" charset="0"/>
                <a:ea typeface="Verdana" panose="020B0604030504040204" pitchFamily="34" charset="0"/>
                <a:cs typeface="Verdana" panose="020B0604030504040204" pitchFamily="34" charset="0"/>
              </a:rPr>
              <a:t>The Northampton Diagnostic </a:t>
            </a:r>
            <a:endParaRPr lang="en-GB" sz="2800" dirty="0">
              <a:solidFill>
                <a:srgbClr val="652D8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9552" y="1844825"/>
            <a:ext cx="8229600" cy="3600400"/>
          </a:xfrm>
        </p:spPr>
        <p:txBody>
          <a:bodyPr/>
          <a:lstStyle/>
          <a:p>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Financial Rigour </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Structural revenue deficit not addressed for several years</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Savings plans set but never achieved and no clear plan</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No assessment of statutory minimum spend</a:t>
            </a:r>
          </a:p>
          <a:p>
            <a:pPr lvl="1"/>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Plans for savings in non-statutory services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reversed</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Authority’s 2018/19 budget-setting process was flawed – </a:t>
            </a:r>
            <a:r>
              <a:rPr lang="en-GB" sz="1200" i="1" u="sng"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KPMG Advisory note</a:t>
            </a:r>
            <a:endParaRPr lang="en-GB" sz="14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Financial Sustainability</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Council Tax not pushed into referendum territory</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Reliance on a drawdown of reserves</a:t>
            </a:r>
          </a:p>
          <a:p>
            <a:pPr lvl="1"/>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Reliance on other ‘one-off’ funding options (earmarked reserves, write back of general provisions, MRP reassessed, use of s.106 developer contributions)</a:t>
            </a:r>
          </a:p>
          <a:p>
            <a:pPr lvl="1"/>
            <a:endParaRPr lang="en-GB" sz="1400" dirty="0" smtClean="0">
              <a:latin typeface="Verdana" panose="020B0604030504040204" pitchFamily="34" charset="0"/>
              <a:ea typeface="Verdana" panose="020B0604030504040204" pitchFamily="34" charset="0"/>
              <a:cs typeface="Verdana" panose="020B0604030504040204" pitchFamily="34" charset="0"/>
            </a:endParaRPr>
          </a:p>
          <a:p>
            <a:pPr lvl="1"/>
            <a:endParaRPr lang="en-GB" sz="1400" dirty="0" smtClean="0">
              <a:latin typeface="Verdana" panose="020B0604030504040204" pitchFamily="34" charset="0"/>
              <a:ea typeface="Verdana" panose="020B0604030504040204" pitchFamily="34" charset="0"/>
              <a:cs typeface="Verdana" panose="020B0604030504040204" pitchFamily="34" charset="0"/>
            </a:endParaRPr>
          </a:p>
          <a:p>
            <a:pPr lvl="1"/>
            <a:endParaRPr lang="en-GB"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916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7"/>
            <a:ext cx="8229600" cy="3672408"/>
          </a:xfrm>
        </p:spPr>
        <p:txBody>
          <a:bodyPr/>
          <a:lstStyle/>
          <a:p>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Demand management</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ASC &amp; Children services significant and repeated overspend</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No clear strategy to identify and manage demand-led budgets</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No link between demand forecasting and departmental budgets</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No identity between statutory &amp; non-statutory spending areas</a:t>
            </a: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No clear ‘alternative methods’ of managing demand of these high spend areas</a:t>
            </a:r>
          </a:p>
          <a:p>
            <a:pPr marL="457200" lvl="1" indent="0">
              <a:buNone/>
            </a:pP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sz="18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Innovation &amp; Transformation</a:t>
            </a:r>
          </a:p>
          <a:p>
            <a:pPr lvl="1"/>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Creation of ASDV (Northampton Trading Ltd &amp; Olympic Care) incurred significant costs and caused operation and organisational disruption –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services set to </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be reintegrated </a:t>
            </a:r>
          </a:p>
          <a:p>
            <a:pPr lvl="1"/>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Doubt on whether capitalised revenue was under qualifying transformation criteria </a:t>
            </a:r>
            <a:endPar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lvl="1"/>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Heavy </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use of ‘Capital Flexibilities Direction’ (capitalising large revenue costs under ‘transformational projects’</a:t>
            </a:r>
          </a:p>
          <a:p>
            <a:pPr lvl="1"/>
            <a:endPar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1"/>
          <p:cNvSpPr>
            <a:spLocks noGrp="1"/>
          </p:cNvSpPr>
          <p:nvPr>
            <p:ph type="title"/>
          </p:nvPr>
        </p:nvSpPr>
        <p:spPr>
          <a:xfrm>
            <a:off x="518864" y="908720"/>
            <a:ext cx="8229600" cy="1143000"/>
          </a:xfrm>
        </p:spPr>
        <p:txBody>
          <a:bodyPr/>
          <a:lstStyle/>
          <a:p>
            <a:r>
              <a:rPr lang="en-GB" sz="2800" dirty="0" smtClean="0">
                <a:solidFill>
                  <a:srgbClr val="652D89"/>
                </a:solidFill>
                <a:latin typeface="Verdana" panose="020B0604030504040204" pitchFamily="34" charset="0"/>
                <a:ea typeface="Verdana" panose="020B0604030504040204" pitchFamily="34" charset="0"/>
                <a:cs typeface="Verdana" panose="020B0604030504040204" pitchFamily="34" charset="0"/>
              </a:rPr>
              <a:t>The Northampton Diagnostic </a:t>
            </a:r>
            <a:endParaRPr lang="en-GB" sz="2800" dirty="0">
              <a:solidFill>
                <a:srgbClr val="652D8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721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51721"/>
            <a:ext cx="8229600" cy="3393504"/>
          </a:xfrm>
        </p:spPr>
        <p:txBody>
          <a:bodyPr/>
          <a:lstStyle/>
          <a:p>
            <a:pPr lvl="1"/>
            <a:endPar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Lack of prudence in financial planning</a:t>
            </a:r>
          </a:p>
          <a:p>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Absence of robustness in discharging the accountability &amp; transparency of statutory guidance</a:t>
            </a:r>
          </a:p>
          <a:p>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Transformation projects – not sufficiently overseen, monitored &amp; reported by those charged with governance of process</a:t>
            </a:r>
          </a:p>
          <a:p>
            <a:endPar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Strained relations (and trust) between officers and members </a:t>
            </a:r>
          </a:p>
          <a:p>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5" name="Title 1"/>
          <p:cNvSpPr>
            <a:spLocks noGrp="1"/>
          </p:cNvSpPr>
          <p:nvPr>
            <p:ph type="title"/>
          </p:nvPr>
        </p:nvSpPr>
        <p:spPr>
          <a:xfrm>
            <a:off x="590872" y="1196752"/>
            <a:ext cx="8229600" cy="792088"/>
          </a:xfrm>
        </p:spPr>
        <p:txBody>
          <a:bodyPr/>
          <a:lstStyle/>
          <a:p>
            <a:r>
              <a:rPr lang="en-GB" sz="2800" dirty="0" smtClean="0">
                <a:solidFill>
                  <a:srgbClr val="652D89"/>
                </a:solidFill>
                <a:latin typeface="Verdana" panose="020B0604030504040204" pitchFamily="34" charset="0"/>
                <a:ea typeface="Verdana" panose="020B0604030504040204" pitchFamily="34" charset="0"/>
                <a:cs typeface="Verdana" panose="020B0604030504040204" pitchFamily="34" charset="0"/>
              </a:rPr>
              <a:t>The Northampton Diagnostic </a:t>
            </a:r>
            <a:br>
              <a:rPr lang="en-GB" sz="2800" dirty="0" smtClean="0">
                <a:solidFill>
                  <a:srgbClr val="652D89"/>
                </a:solidFill>
                <a:latin typeface="Verdana" panose="020B0604030504040204" pitchFamily="34" charset="0"/>
                <a:ea typeface="Verdana" panose="020B0604030504040204" pitchFamily="34" charset="0"/>
                <a:cs typeface="Verdana" panose="020B0604030504040204" pitchFamily="34" charset="0"/>
              </a:rPr>
            </a:br>
            <a:endParaRPr lang="en-GB" sz="2800" dirty="0">
              <a:solidFill>
                <a:srgbClr val="652D8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41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024" y="1455564"/>
            <a:ext cx="7772400" cy="749300"/>
          </a:xfrm>
        </p:spPr>
        <p:txBody>
          <a:bodyPr/>
          <a:lstStyle/>
          <a:p>
            <a:r>
              <a:rPr lang="en-US" dirty="0" smtClean="0"/>
              <a:t>CIPFA NE Region:</a:t>
            </a:r>
            <a:br>
              <a:rPr lang="en-US" dirty="0" smtClean="0"/>
            </a:br>
            <a:r>
              <a:rPr lang="en-US" dirty="0"/>
              <a:t/>
            </a:r>
            <a:br>
              <a:rPr lang="en-US" dirty="0"/>
            </a:br>
            <a:r>
              <a:rPr lang="en-US" dirty="0" smtClean="0"/>
              <a:t>Questions?</a:t>
            </a:r>
            <a:endParaRPr lang="en-GB" dirty="0"/>
          </a:p>
        </p:txBody>
      </p:sp>
      <p:sp>
        <p:nvSpPr>
          <p:cNvPr id="3" name="Subtitle 2"/>
          <p:cNvSpPr>
            <a:spLocks noGrp="1"/>
          </p:cNvSpPr>
          <p:nvPr>
            <p:ph type="subTitle" idx="1"/>
          </p:nvPr>
        </p:nvSpPr>
        <p:spPr>
          <a:xfrm>
            <a:off x="395288" y="4827885"/>
            <a:ext cx="6552976" cy="617339"/>
          </a:xfrm>
        </p:spPr>
        <p:txBody>
          <a:bodyPr/>
          <a:lstStyle/>
          <a:p>
            <a:r>
              <a:rPr lang="en-US" altLang="en-US" dirty="0" err="1" smtClean="0"/>
              <a:t>Cliff.Dalton@CIPFA.Org</a:t>
            </a:r>
            <a:endParaRPr lang="en-US" altLang="en-US" dirty="0" smtClean="0"/>
          </a:p>
          <a:p>
            <a:r>
              <a:rPr lang="en-US" altLang="en-US" dirty="0" smtClean="0"/>
              <a:t>Head of CIPFA Commercial networks</a:t>
            </a:r>
          </a:p>
          <a:p>
            <a:r>
              <a:rPr lang="en-US" altLang="en-US" dirty="0" smtClean="0"/>
              <a:t>Tel: 07919 018754</a:t>
            </a:r>
            <a:endParaRPr lang="en-US" altLang="en-US" dirty="0"/>
          </a:p>
        </p:txBody>
      </p:sp>
    </p:spTree>
    <p:extLst>
      <p:ext uri="{BB962C8B-B14F-4D97-AF65-F5344CB8AC3E}">
        <p14:creationId xmlns:p14="http://schemas.microsoft.com/office/powerpoint/2010/main" val="2019496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2908" y="1547989"/>
            <a:ext cx="6121420" cy="5234073"/>
          </a:xfrm>
          <a:prstGeom prst="rect">
            <a:avLst/>
          </a:prstGeom>
        </p:spPr>
      </p:pic>
      <p:sp>
        <p:nvSpPr>
          <p:cNvPr id="3" name="Title 1"/>
          <p:cNvSpPr txBox="1">
            <a:spLocks/>
          </p:cNvSpPr>
          <p:nvPr/>
        </p:nvSpPr>
        <p:spPr>
          <a:xfrm>
            <a:off x="330046" y="991238"/>
            <a:ext cx="8532465" cy="720501"/>
          </a:xfrm>
          <a:prstGeom prst="rect">
            <a:avLst/>
          </a:prstGeom>
        </p:spPr>
        <p:txBody>
          <a:bodyPr>
            <a:normAutofit fontScale="97500"/>
          </a:bodyPr>
          <a:lstStyle>
            <a:lvl1pPr algn="l" rtl="0" eaLnBrk="1" fontAlgn="base" hangingPunct="1">
              <a:spcBef>
                <a:spcPct val="0"/>
              </a:spcBef>
              <a:spcAft>
                <a:spcPct val="0"/>
              </a:spcAft>
              <a:defRPr sz="2800">
                <a:solidFill>
                  <a:srgbClr val="652D89"/>
                </a:solidFill>
                <a:latin typeface="+mj-lt"/>
                <a:ea typeface="+mj-ea"/>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pPr algn="ctr"/>
            <a:r>
              <a:rPr lang="en-GB" kern="0" dirty="0" smtClean="0"/>
              <a:t>Local Government remains an </a:t>
            </a:r>
            <a:r>
              <a:rPr lang="en-GB" i="1" kern="0" dirty="0" smtClean="0"/>
              <a:t>unprotected</a:t>
            </a:r>
            <a:r>
              <a:rPr lang="en-GB" kern="0" dirty="0" smtClean="0"/>
              <a:t> DEL</a:t>
            </a:r>
            <a:endParaRPr lang="en-GB" kern="0" dirty="0"/>
          </a:p>
        </p:txBody>
      </p:sp>
      <p:pic>
        <p:nvPicPr>
          <p:cNvPr id="4" name="Picture 3"/>
          <p:cNvPicPr>
            <a:picLocks noChangeAspect="1"/>
          </p:cNvPicPr>
          <p:nvPr/>
        </p:nvPicPr>
        <p:blipFill>
          <a:blip r:embed="rId3"/>
          <a:stretch>
            <a:fillRect/>
          </a:stretch>
        </p:blipFill>
        <p:spPr>
          <a:xfrm>
            <a:off x="4818722" y="2940398"/>
            <a:ext cx="514667" cy="504056"/>
          </a:xfrm>
          <a:prstGeom prst="rect">
            <a:avLst/>
          </a:prstGeom>
        </p:spPr>
      </p:pic>
      <p:pic>
        <p:nvPicPr>
          <p:cNvPr id="5" name="Picture 4"/>
          <p:cNvPicPr>
            <a:picLocks noChangeAspect="1"/>
          </p:cNvPicPr>
          <p:nvPr/>
        </p:nvPicPr>
        <p:blipFill>
          <a:blip r:embed="rId3"/>
          <a:stretch>
            <a:fillRect/>
          </a:stretch>
        </p:blipFill>
        <p:spPr>
          <a:xfrm>
            <a:off x="5076056" y="4499323"/>
            <a:ext cx="739052" cy="723814"/>
          </a:xfrm>
          <a:prstGeom prst="rect">
            <a:avLst/>
          </a:prstGeom>
        </p:spPr>
      </p:pic>
      <p:pic>
        <p:nvPicPr>
          <p:cNvPr id="6" name="Picture 5"/>
          <p:cNvPicPr>
            <a:picLocks noChangeAspect="1"/>
          </p:cNvPicPr>
          <p:nvPr/>
        </p:nvPicPr>
        <p:blipFill>
          <a:blip r:embed="rId3"/>
          <a:stretch>
            <a:fillRect/>
          </a:stretch>
        </p:blipFill>
        <p:spPr>
          <a:xfrm>
            <a:off x="2955527" y="4472321"/>
            <a:ext cx="390770" cy="382713"/>
          </a:xfrm>
          <a:prstGeom prst="rect">
            <a:avLst/>
          </a:prstGeom>
        </p:spPr>
      </p:pic>
      <p:pic>
        <p:nvPicPr>
          <p:cNvPr id="7" name="Picture 6"/>
          <p:cNvPicPr>
            <a:picLocks noChangeAspect="1"/>
          </p:cNvPicPr>
          <p:nvPr/>
        </p:nvPicPr>
        <p:blipFill>
          <a:blip r:embed="rId3"/>
          <a:stretch>
            <a:fillRect/>
          </a:stretch>
        </p:blipFill>
        <p:spPr>
          <a:xfrm>
            <a:off x="2730084" y="3957489"/>
            <a:ext cx="241851" cy="236864"/>
          </a:xfrm>
          <a:prstGeom prst="rect">
            <a:avLst/>
          </a:prstGeom>
        </p:spPr>
      </p:pic>
    </p:spTree>
    <p:extLst>
      <p:ext uri="{BB962C8B-B14F-4D97-AF65-F5344CB8AC3E}">
        <p14:creationId xmlns:p14="http://schemas.microsoft.com/office/powerpoint/2010/main" val="228063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pitchFamily="34" charset="0"/>
                <a:cs typeface="Arial" pitchFamily="34" charset="0"/>
              </a:rPr>
              <a:t>Protected services</a:t>
            </a:r>
            <a:endParaRPr lang="en-GB" dirty="0"/>
          </a:p>
        </p:txBody>
      </p:sp>
      <p:sp>
        <p:nvSpPr>
          <p:cNvPr id="4" name="Content Placeholder 3"/>
          <p:cNvSpPr>
            <a:spLocks noGrp="1"/>
          </p:cNvSpPr>
          <p:nvPr>
            <p:ph idx="1"/>
          </p:nvPr>
        </p:nvSpPr>
        <p:spPr/>
        <p:txBody>
          <a:bodyPr/>
          <a:lstStyle/>
          <a:p>
            <a:endParaRPr lang="en-GB" dirty="0"/>
          </a:p>
        </p:txBody>
      </p:sp>
      <p:pic>
        <p:nvPicPr>
          <p:cNvPr id="8" name="Picture 7"/>
          <p:cNvPicPr/>
          <p:nvPr/>
        </p:nvPicPr>
        <p:blipFill>
          <a:blip r:embed="rId3" cstate="print"/>
          <a:srcRect/>
          <a:stretch>
            <a:fillRect/>
          </a:stretch>
        </p:blipFill>
        <p:spPr bwMode="auto">
          <a:xfrm>
            <a:off x="628651" y="1878497"/>
            <a:ext cx="7886699" cy="2773017"/>
          </a:xfrm>
          <a:prstGeom prst="rect">
            <a:avLst/>
          </a:prstGeom>
          <a:noFill/>
          <a:ln w="9525">
            <a:noFill/>
            <a:miter lim="800000"/>
            <a:headEnd/>
            <a:tailEnd/>
          </a:ln>
          <a:effectLst/>
        </p:spPr>
      </p:pic>
    </p:spTree>
    <p:extLst>
      <p:ext uri="{BB962C8B-B14F-4D97-AF65-F5344CB8AC3E}">
        <p14:creationId xmlns:p14="http://schemas.microsoft.com/office/powerpoint/2010/main" val="283137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1331640" y="980728"/>
            <a:ext cx="6624736" cy="855662"/>
          </a:xfrm>
          <a:prstGeom prst="rect">
            <a:avLst/>
          </a:prstGeom>
        </p:spPr>
        <p:txBody>
          <a:bodyPr/>
          <a:lstStyle/>
          <a:p>
            <a:pPr algn="ctr">
              <a:defRPr/>
            </a:pPr>
            <a:r>
              <a:rPr lang="en-GB" altLang="en-US" sz="2600" dirty="0" smtClean="0">
                <a:solidFill>
                  <a:srgbClr val="7030A0"/>
                </a:solidFill>
                <a:latin typeface="Verdana" pitchFamily="34" charset="0"/>
                <a:ea typeface="Verdana" pitchFamily="34" charset="0"/>
                <a:cs typeface="Verdana" pitchFamily="34" charset="0"/>
              </a:rPr>
              <a:t>What austerity has meant for L.G.</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467544" y="1700808"/>
            <a:ext cx="8064896" cy="3669405"/>
          </a:xfrm>
          <a:prstGeom prst="rect">
            <a:avLst/>
          </a:prstGeom>
        </p:spPr>
        <p:txBody>
          <a:bodyPr/>
          <a:lstStyle/>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Sustained real-term fall in gov’t funding</a:t>
            </a:r>
          </a:p>
          <a:p>
            <a:pPr lvl="1">
              <a:lnSpc>
                <a:spcPts val="2400"/>
              </a:lnSpc>
              <a:spcBef>
                <a:spcPts val="600"/>
              </a:spcBef>
              <a:spcAft>
                <a:spcPts val="600"/>
              </a:spcAft>
              <a:buFont typeface="Wingdings" panose="05000000000000000000" pitchFamily="2" charset="2"/>
              <a:buChar char="Ø"/>
              <a:defRPr/>
            </a:pPr>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56.3% reduction in grant since 2010</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Spending on local services</a:t>
            </a:r>
          </a:p>
          <a:p>
            <a:pPr lvl="1">
              <a:lnSpc>
                <a:spcPts val="2400"/>
              </a:lnSpc>
              <a:spcBef>
                <a:spcPts val="600"/>
              </a:spcBef>
              <a:spcAft>
                <a:spcPts val="600"/>
              </a:spcAft>
              <a:buFont typeface="Wingdings" panose="05000000000000000000" pitchFamily="2" charset="2"/>
              <a:buChar char="Ø"/>
              <a:defRPr/>
            </a:pPr>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waste </a:t>
            </a:r>
            <a:r>
              <a:rPr lang="en-GB" sz="18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collection, road </a:t>
            </a:r>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maint, food </a:t>
            </a:r>
            <a:r>
              <a:rPr lang="en-GB" sz="18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safety, trading standards, libraries </a:t>
            </a:r>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has </a:t>
            </a:r>
            <a:r>
              <a:rPr lang="en-GB" sz="18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fallen </a:t>
            </a:r>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sharply</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Less flexibility for some</a:t>
            </a:r>
          </a:p>
          <a:p>
            <a:pPr lvl="1">
              <a:lnSpc>
                <a:spcPts val="2400"/>
              </a:lnSpc>
              <a:spcBef>
                <a:spcPts val="600"/>
              </a:spcBef>
              <a:spcAft>
                <a:spcPts val="600"/>
              </a:spcAft>
              <a:buFont typeface="Wingdings" panose="05000000000000000000" pitchFamily="2" charset="2"/>
              <a:buChar char="Ø"/>
              <a:defRPr/>
            </a:pPr>
            <a:r>
              <a:rPr lang="en-GB" sz="1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Children &amp; ASC up to 75% of spend for some counties</a:t>
            </a:r>
            <a:endParaRPr lang="en-GB" sz="18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Statutory service duties </a:t>
            </a:r>
            <a:r>
              <a:rPr lang="en-GB" sz="2000" i="1"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re-imagined</a:t>
            </a:r>
          </a:p>
          <a:p>
            <a:pPr>
              <a:lnSpc>
                <a:spcPts val="2400"/>
              </a:lnSpc>
              <a:spcBef>
                <a:spcPts val="600"/>
              </a:spcBef>
              <a:spcAft>
                <a:spcPts val="600"/>
              </a:spcAft>
              <a:defRPr/>
            </a:pPr>
            <a:r>
              <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Service delivery not consistent with government policy </a:t>
            </a:r>
          </a:p>
          <a:p>
            <a:pPr>
              <a:lnSpc>
                <a:spcPts val="2400"/>
              </a:lnSpc>
              <a:spcBef>
                <a:spcPts val="600"/>
              </a:spcBef>
              <a:spcAft>
                <a:spcPts val="600"/>
              </a:spcAft>
              <a:defRPr/>
            </a:pPr>
            <a:endParaRPr lang="en-GB"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buClr>
                <a:srgbClr val="DA0058"/>
              </a:buClr>
              <a:buFont typeface="Wingdings 2" pitchFamily="18" charset="2"/>
              <a:buChar char=""/>
              <a:defRPr/>
            </a:pPr>
            <a:endParaRPr lang="en-GB"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buClr>
                <a:srgbClr val="DA0058"/>
              </a:buClr>
              <a:buFont typeface="Wingdings 2" pitchFamily="18" charset="2"/>
              <a:buChar char=""/>
              <a:defRPr/>
            </a:pPr>
            <a:endPar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598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02103"/>
          </a:xfrm>
        </p:spPr>
        <p:txBody>
          <a:bodyPr>
            <a:noAutofit/>
          </a:bodyPr>
          <a:lstStyle/>
          <a:p>
            <a:r>
              <a:rPr lang="en-GB" dirty="0" smtClean="0"/>
              <a:t>Fair Funding &amp; Business Rate Review </a:t>
            </a:r>
            <a:endParaRPr lang="en-GB" dirty="0"/>
          </a:p>
        </p:txBody>
      </p:sp>
      <p:sp>
        <p:nvSpPr>
          <p:cNvPr id="3" name="Content Placeholder 2"/>
          <p:cNvSpPr>
            <a:spLocks noGrp="1"/>
          </p:cNvSpPr>
          <p:nvPr>
            <p:ph idx="1"/>
          </p:nvPr>
        </p:nvSpPr>
        <p:spPr>
          <a:xfrm>
            <a:off x="628650" y="1988840"/>
            <a:ext cx="7886700" cy="4216979"/>
          </a:xfrm>
        </p:spPr>
        <p:txBody>
          <a:bodyPr>
            <a:noAutofit/>
          </a:bodyPr>
          <a:lstStyle/>
          <a:p>
            <a:r>
              <a:rPr lang="en-GB" sz="2000" dirty="0" smtClean="0">
                <a:solidFill>
                  <a:schemeClr val="bg2">
                    <a:lumMod val="75000"/>
                  </a:schemeClr>
                </a:solidFill>
              </a:rPr>
              <a:t>Reform of RSG sluggish (quantum and distribution)</a:t>
            </a:r>
          </a:p>
          <a:p>
            <a:r>
              <a:rPr lang="en-GB" sz="2000" dirty="0" smtClean="0">
                <a:solidFill>
                  <a:schemeClr val="bg2">
                    <a:lumMod val="75000"/>
                  </a:schemeClr>
                </a:solidFill>
              </a:rPr>
              <a:t>Business rate retention also being reviewed - 75% BR retention from 2020/21?</a:t>
            </a:r>
          </a:p>
          <a:p>
            <a:r>
              <a:rPr lang="en-GB" sz="2000" dirty="0" smtClean="0">
                <a:solidFill>
                  <a:schemeClr val="bg2">
                    <a:lumMod val="75000"/>
                  </a:schemeClr>
                </a:solidFill>
              </a:rPr>
              <a:t>Key aims: simple v complicated; tariff v top-up; reset periods &amp; added responsibilities</a:t>
            </a:r>
          </a:p>
          <a:p>
            <a:r>
              <a:rPr lang="en-GB" sz="2000" dirty="0" smtClean="0">
                <a:solidFill>
                  <a:schemeClr val="bg2">
                    <a:lumMod val="75000"/>
                  </a:schemeClr>
                </a:solidFill>
              </a:rPr>
              <a:t>System reset may slip to 21/22 because of Brexit</a:t>
            </a:r>
          </a:p>
          <a:p>
            <a:r>
              <a:rPr lang="en-GB" sz="2000" dirty="0" smtClean="0">
                <a:solidFill>
                  <a:schemeClr val="bg2">
                    <a:lumMod val="75000"/>
                  </a:schemeClr>
                </a:solidFill>
              </a:rPr>
              <a:t>What will the outcome mean at an individual authority level?</a:t>
            </a:r>
          </a:p>
        </p:txBody>
      </p:sp>
    </p:spTree>
    <p:extLst>
      <p:ext uri="{BB962C8B-B14F-4D97-AF65-F5344CB8AC3E}">
        <p14:creationId xmlns:p14="http://schemas.microsoft.com/office/powerpoint/2010/main" val="226616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PFA PP_MasterTemplate">
  <a:themeElements>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rporate">
  <a:themeElements>
    <a:clrScheme name="2_Corporat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2_Corpor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orpo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orpo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orpo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orpo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orpo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orpo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orpo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orpo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orpo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orpo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orpo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orporat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IPFA PP_MasterTemplate">
  <a:themeElements>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CIPFA PP_MasterTemplate</Template>
  <TotalTime>2381</TotalTime>
  <Words>3464</Words>
  <Application>Microsoft Office PowerPoint</Application>
  <PresentationFormat>On-screen Show (4:3)</PresentationFormat>
  <Paragraphs>431</Paragraphs>
  <Slides>59</Slides>
  <Notes>40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59</vt:i4>
      </vt:variant>
    </vt:vector>
  </HeadingPairs>
  <TitlesOfParts>
    <vt:vector size="70" baseType="lpstr">
      <vt:lpstr>Arial</vt:lpstr>
      <vt:lpstr>Calibri</vt:lpstr>
      <vt:lpstr>Gill Sans MT</vt:lpstr>
      <vt:lpstr>Times</vt:lpstr>
      <vt:lpstr>Times New Roman</vt:lpstr>
      <vt:lpstr>Verdana</vt:lpstr>
      <vt:lpstr>Wingdings</vt:lpstr>
      <vt:lpstr>Wingdings 2</vt:lpstr>
      <vt:lpstr>CIPFA PP_MasterTemplate</vt:lpstr>
      <vt:lpstr>2_Corporate</vt:lpstr>
      <vt:lpstr>1_CIPFA PP_MasterTemplate</vt:lpstr>
      <vt:lpstr>CIPFA NE Region:  Financial Resilience Review - an update for LA Practitioners</vt:lpstr>
      <vt:lpstr>Concern over Financial Resilience not new…</vt:lpstr>
      <vt:lpstr>…And here’s why</vt:lpstr>
      <vt:lpstr>  The Funding Challenge </vt:lpstr>
      <vt:lpstr>The State of Public Sector Finances</vt:lpstr>
      <vt:lpstr>PowerPoint Presentation</vt:lpstr>
      <vt:lpstr>Protected services</vt:lpstr>
      <vt:lpstr>What austerity has meant for L.G.</vt:lpstr>
      <vt:lpstr>Fair Funding &amp; Business Rate Review </vt:lpstr>
      <vt:lpstr>  Spending Pressure &amp; Demand Management</vt:lpstr>
      <vt:lpstr>Demand management and forecasting</vt:lpstr>
      <vt:lpstr>Drilling down the national, a social care example</vt:lpstr>
      <vt:lpstr>ADASS &amp; ADCS – national spend profile </vt:lpstr>
      <vt:lpstr>Service pressures – impact of austerity to date</vt:lpstr>
      <vt:lpstr>Typical impact on authority types</vt:lpstr>
      <vt:lpstr>Typically, councils are seeing…</vt:lpstr>
      <vt:lpstr>CIPFA – Symptoms of financial stress</vt:lpstr>
      <vt:lpstr>  CIPFA’s – Response &amp; Support</vt:lpstr>
      <vt:lpstr>2 current Codes of Practice - not enough for current austerity challenges</vt:lpstr>
      <vt:lpstr>CIPFA’s Code stocktake &amp; further development</vt:lpstr>
      <vt:lpstr>A new Financial Management Code</vt:lpstr>
      <vt:lpstr>CIPFA Financial Management Code </vt:lpstr>
      <vt:lpstr>Principles of Good F.M. - expanded</vt:lpstr>
      <vt:lpstr>PowerPoint Presentation</vt:lpstr>
      <vt:lpstr>PowerPoint Presentation</vt:lpstr>
      <vt:lpstr>The Code: An Outline Timeline</vt:lpstr>
      <vt:lpstr>A new Financial Resilience Index</vt:lpstr>
      <vt:lpstr>Why the index is needed?</vt:lpstr>
      <vt:lpstr>CIPFA advocates solid foundations and good practice</vt:lpstr>
      <vt:lpstr>A view of the resilience index in beta form </vt:lpstr>
      <vt:lpstr>A view of the resilience index in beta form </vt:lpstr>
      <vt:lpstr>A view of the resilience index in beta form </vt:lpstr>
      <vt:lpstr>A view of the resilience index in beta form </vt:lpstr>
      <vt:lpstr>Prudential &amp; Treasury Management Code</vt:lpstr>
      <vt:lpstr>National Audit Office Report(s)</vt:lpstr>
      <vt:lpstr>Prudential Code updated 2018</vt:lpstr>
      <vt:lpstr>New Capital strategy</vt:lpstr>
      <vt:lpstr>Treasury Management Code update 2018</vt:lpstr>
      <vt:lpstr> Recovery… </vt:lpstr>
      <vt:lpstr>Austerity is changing behaviour in many authorities</vt:lpstr>
      <vt:lpstr>CIPFA’s Ethics Code</vt:lpstr>
      <vt:lpstr>Regulatory Code applies to CIPFA members (directly &amp; indirectly)</vt:lpstr>
      <vt:lpstr>A new Resources Funding Model</vt:lpstr>
      <vt:lpstr>Financial Planning &amp; Resilience…</vt:lpstr>
      <vt:lpstr>What the model does (1)</vt:lpstr>
      <vt:lpstr>What the model does do (2)</vt:lpstr>
      <vt:lpstr>What the model does not do </vt:lpstr>
      <vt:lpstr>PowerPoint Presentation</vt:lpstr>
      <vt:lpstr>PowerPoint Presentation</vt:lpstr>
      <vt:lpstr>PowerPoint Presentation</vt:lpstr>
      <vt:lpstr>PowerPoint Presentation</vt:lpstr>
      <vt:lpstr>PowerPoint Presentation</vt:lpstr>
      <vt:lpstr>NAO reports</vt:lpstr>
      <vt:lpstr>Other developments</vt:lpstr>
      <vt:lpstr>PowerPoint Presentation</vt:lpstr>
      <vt:lpstr>The Northampton Diagnostic </vt:lpstr>
      <vt:lpstr>The Northampton Diagnostic </vt:lpstr>
      <vt:lpstr>The Northampton Diagnostic  </vt:lpstr>
      <vt:lpstr>CIPFA NE Region: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&amp; dont’s</dc:title>
  <dc:creator>Spencer, Mia</dc:creator>
  <cp:lastModifiedBy>Dalton, Cliff</cp:lastModifiedBy>
  <cp:revision>87</cp:revision>
  <cp:lastPrinted>2019-01-21T17:41:24Z</cp:lastPrinted>
  <dcterms:created xsi:type="dcterms:W3CDTF">2014-12-09T14:59:24Z</dcterms:created>
  <dcterms:modified xsi:type="dcterms:W3CDTF">2019-03-12T08:15:47Z</dcterms:modified>
</cp:coreProperties>
</file>