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6" r:id="rId6"/>
  </p:sldMasterIdLst>
  <p:notesMasterIdLst>
    <p:notesMasterId r:id="rId53"/>
  </p:notesMasterIdLst>
  <p:sldIdLst>
    <p:sldId id="257" r:id="rId7"/>
    <p:sldId id="320" r:id="rId8"/>
    <p:sldId id="338" r:id="rId9"/>
    <p:sldId id="339" r:id="rId10"/>
    <p:sldId id="340" r:id="rId11"/>
    <p:sldId id="800" r:id="rId12"/>
    <p:sldId id="801" r:id="rId13"/>
    <p:sldId id="802" r:id="rId14"/>
    <p:sldId id="804" r:id="rId15"/>
    <p:sldId id="805" r:id="rId16"/>
    <p:sldId id="798" r:id="rId17"/>
    <p:sldId id="816" r:id="rId18"/>
    <p:sldId id="803" r:id="rId19"/>
    <p:sldId id="825" r:id="rId20"/>
    <p:sldId id="818" r:id="rId21"/>
    <p:sldId id="819" r:id="rId22"/>
    <p:sldId id="820" r:id="rId23"/>
    <p:sldId id="821" r:id="rId24"/>
    <p:sldId id="278" r:id="rId25"/>
    <p:sldId id="829" r:id="rId26"/>
    <p:sldId id="297" r:id="rId27"/>
    <p:sldId id="300" r:id="rId28"/>
    <p:sldId id="830" r:id="rId29"/>
    <p:sldId id="827" r:id="rId30"/>
    <p:sldId id="298" r:id="rId31"/>
    <p:sldId id="828" r:id="rId32"/>
    <p:sldId id="845" r:id="rId33"/>
    <p:sldId id="315" r:id="rId34"/>
    <p:sldId id="831" r:id="rId35"/>
    <p:sldId id="833" r:id="rId36"/>
    <p:sldId id="281" r:id="rId37"/>
    <p:sldId id="834" r:id="rId38"/>
    <p:sldId id="814" r:id="rId39"/>
    <p:sldId id="815" r:id="rId40"/>
    <p:sldId id="832" r:id="rId41"/>
    <p:sldId id="327" r:id="rId42"/>
    <p:sldId id="837" r:id="rId43"/>
    <p:sldId id="838" r:id="rId44"/>
    <p:sldId id="839" r:id="rId45"/>
    <p:sldId id="842" r:id="rId46"/>
    <p:sldId id="844" r:id="rId47"/>
    <p:sldId id="822" r:id="rId48"/>
    <p:sldId id="843" r:id="rId49"/>
    <p:sldId id="840" r:id="rId50"/>
    <p:sldId id="841" r:id="rId51"/>
    <p:sldId id="26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lyn Littledyke" initials="RL" lastIdx="11" clrIdx="0">
    <p:extLst>
      <p:ext uri="{19B8F6BF-5375-455C-9EA6-DF929625EA0E}">
        <p15:presenceInfo xmlns:p15="http://schemas.microsoft.com/office/powerpoint/2012/main" userId="S::roslyn.littledyke@livin.co.uk::c49160e4-a47f-43d7-b1a7-d277e3992f49" providerId="AD"/>
      </p:ext>
    </p:extLst>
  </p:cmAuthor>
  <p:cmAuthor id="2" name="Louise Gardiner" initials="LG" lastIdx="57" clrIdx="1">
    <p:extLst>
      <p:ext uri="{19B8F6BF-5375-455C-9EA6-DF929625EA0E}">
        <p15:presenceInfo xmlns:p15="http://schemas.microsoft.com/office/powerpoint/2012/main" userId="S::louise.gardiner@livin.co.uk::d27f5aa6-9043-4900-82ce-d3bd1f36e72f" providerId="AD"/>
      </p:ext>
    </p:extLst>
  </p:cmAuthor>
  <p:cmAuthor id="3" name="Claire Thompson" initials="CT" lastIdx="8" clrIdx="2">
    <p:extLst>
      <p:ext uri="{19B8F6BF-5375-455C-9EA6-DF929625EA0E}">
        <p15:presenceInfo xmlns:p15="http://schemas.microsoft.com/office/powerpoint/2012/main" userId="S::claire.thompson@livin.co.uk::a8fa46a4-5afd-41b5-aea6-2ccc9cff7fa2" providerId="AD"/>
      </p:ext>
    </p:extLst>
  </p:cmAuthor>
  <p:cmAuthor id="4" name="Helen Darby" initials="HD" lastIdx="3" clrIdx="3">
    <p:extLst>
      <p:ext uri="{19B8F6BF-5375-455C-9EA6-DF929625EA0E}">
        <p15:presenceInfo xmlns:p15="http://schemas.microsoft.com/office/powerpoint/2012/main" userId="S-1-5-21-3525383051-466303544-3387778977-1208" providerId="AD"/>
      </p:ext>
    </p:extLst>
  </p:cmAuthor>
  <p:cmAuthor id="5" name="Alan Boddy" initials="AB" lastIdx="26" clrIdx="4">
    <p:extLst>
      <p:ext uri="{19B8F6BF-5375-455C-9EA6-DF929625EA0E}">
        <p15:presenceInfo xmlns:p15="http://schemas.microsoft.com/office/powerpoint/2012/main" userId="S-1-5-21-3525383051-466303544-3387778977-1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D84"/>
    <a:srgbClr val="7030A0"/>
    <a:srgbClr val="E6007E"/>
    <a:srgbClr val="FA16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8" autoAdjust="0"/>
    <p:restoredTop sz="75906" autoAdjust="0"/>
  </p:normalViewPr>
  <p:slideViewPr>
    <p:cSldViewPr snapToGrid="0">
      <p:cViewPr varScale="1">
        <p:scale>
          <a:sx n="56" d="100"/>
          <a:sy n="56" d="100"/>
        </p:scale>
        <p:origin x="1608" y="78"/>
      </p:cViewPr>
      <p:guideLst/>
    </p:cSldViewPr>
  </p:slideViewPr>
  <p:notesTextViewPr>
    <p:cViewPr>
      <p:scale>
        <a:sx n="1" d="1"/>
        <a:sy n="1" d="1"/>
      </p:scale>
      <p:origin x="0" y="0"/>
    </p:cViewPr>
  </p:notesTextViewPr>
  <p:sorterViewPr>
    <p:cViewPr>
      <p:scale>
        <a:sx n="100" d="100"/>
        <a:sy n="100" d="100"/>
      </p:scale>
      <p:origin x="0" y="-88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9F25C-7964-49D1-82F1-7407073D0782}" type="datetimeFigureOut">
              <a:rPr lang="en-GB" smtClean="0"/>
              <a:t>12/11/2021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8D32E-67C6-4338-93FB-12E1F6617747}" type="slidenum">
              <a:rPr lang="en-GB" smtClean="0"/>
              <a:t>‹#›</a:t>
            </a:fld>
            <a:endParaRPr lang="en-GB"/>
          </a:p>
        </p:txBody>
      </p:sp>
    </p:spTree>
    <p:extLst>
      <p:ext uri="{BB962C8B-B14F-4D97-AF65-F5344CB8AC3E}">
        <p14:creationId xmlns:p14="http://schemas.microsoft.com/office/powerpoint/2010/main" val="270423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ousing.org.uk/resources/decarbonisation-guide-for-housing-association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housing.org.uk/resources/decarbonisation-briefing/" TargetMode="External"/><Relationship Id="rId4" Type="http://schemas.openxmlformats.org/officeDocument/2006/relationships/hyperlink" Target="https://www.housing.org.uk/resources/decarbonisation-costs-fundin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ousing.org.uk/resources/decarbonisation-guide-for-housing-associations/"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housing.org.uk/resources/decarbonisation-briefing/" TargetMode="External"/><Relationship Id="rId4" Type="http://schemas.openxmlformats.org/officeDocument/2006/relationships/hyperlink" Target="https://www.housing.org.uk/resources/decarbonisation-costs-fundin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ousing.org.uk/resources/decarbonisation-guide-for-housing-associations/"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housing.org.uk/resources/decarbonisation-briefing/" TargetMode="External"/><Relationship Id="rId4" Type="http://schemas.openxmlformats.org/officeDocument/2006/relationships/hyperlink" Target="https://www.housing.org.uk/resources/decarbonisation-costs-funding/"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ousing.org.uk/resources/decarbonisation-guide-for-housing-association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housing.org.uk/resources/decarbonisation-briefing/" TargetMode="External"/><Relationship Id="rId4" Type="http://schemas.openxmlformats.org/officeDocument/2006/relationships/hyperlink" Target="https://www.housing.org.uk/resources/decarbonisation-costs-fund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338D32E-67C6-4338-93FB-12E1F6617747}" type="slidenum">
              <a:rPr lang="en-GB" smtClean="0"/>
              <a:t>1</a:t>
            </a:fld>
            <a:endParaRPr lang="en-GB"/>
          </a:p>
        </p:txBody>
      </p:sp>
    </p:spTree>
    <p:extLst>
      <p:ext uri="{BB962C8B-B14F-4D97-AF65-F5344CB8AC3E}">
        <p14:creationId xmlns:p14="http://schemas.microsoft.com/office/powerpoint/2010/main" val="316831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The UK has set in law a target to bring all greenhouse gas emissions to net zero by 2050. </a:t>
            </a:r>
            <a:endParaRPr lang="en-US">
              <a:cs typeface="Calibri"/>
            </a:endParaRPr>
          </a:p>
          <a:p>
            <a:pPr marL="285750" indent="-285750">
              <a:buFont typeface="Arial"/>
              <a:buChar char="•"/>
            </a:pPr>
            <a:r>
              <a:rPr lang="en-US">
                <a:cs typeface="Calibri"/>
              </a:rPr>
              <a:t>In October 2021 ministers published the UK's net zero strategy, a 400 page document detailing the future of tackling climate change and carbon emissions. </a:t>
            </a:r>
            <a:endParaRPr lang="en-US"/>
          </a:p>
          <a:p>
            <a:pPr marL="285750" indent="-285750">
              <a:buFont typeface="Arial"/>
              <a:buChar char="•"/>
            </a:pPr>
            <a:r>
              <a:rPr lang="en-US" b="1">
                <a:cs typeface="Calibri"/>
              </a:rPr>
              <a:t>Key changes to social housing industry –</a:t>
            </a:r>
            <a:r>
              <a:rPr lang="en-US">
                <a:cs typeface="Calibri"/>
              </a:rPr>
              <a:t> new gas boilers banned after 2035, grants of £5,000 for new heat pumps, social housing </a:t>
            </a:r>
            <a:r>
              <a:rPr lang="en-US" err="1">
                <a:cs typeface="Calibri"/>
              </a:rPr>
              <a:t>decarbonisation</a:t>
            </a:r>
            <a:r>
              <a:rPr lang="en-US">
                <a:cs typeface="Calibri"/>
              </a:rPr>
              <a:t> fund (SHDF). </a:t>
            </a:r>
          </a:p>
          <a:p>
            <a:pPr marL="285750" indent="-285750">
              <a:buFont typeface="Arial"/>
              <a:buChar char="•"/>
            </a:pPr>
            <a:r>
              <a:rPr lang="en-US">
                <a:cs typeface="Calibri"/>
              </a:rPr>
              <a:t>We have applied for Wave 1 of SHDF – we will be told in December whether our funding application was successful. 132 homes were initially put forward, however, there had to be a revision on costs with Mears - Sean asked Paul P to reduce the number of properties to keep the bid within the original cost envelope.</a:t>
            </a:r>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E338D32E-67C6-4338-93FB-12E1F6617747}" type="slidenum">
              <a:rPr lang="en-GB" smtClean="0"/>
              <a:t>21</a:t>
            </a:fld>
            <a:endParaRPr lang="en-GB"/>
          </a:p>
        </p:txBody>
      </p:sp>
    </p:spTree>
    <p:extLst>
      <p:ext uri="{BB962C8B-B14F-4D97-AF65-F5344CB8AC3E}">
        <p14:creationId xmlns:p14="http://schemas.microsoft.com/office/powerpoint/2010/main" val="362944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t>Key changes to social housing industry</a:t>
            </a:r>
            <a:r>
              <a:rPr lang="en-US"/>
              <a:t> – moving away from fossil fuels for electricity by 2035, restoring biodiversity and natural resources in our own communities, supporting the green economy through our employees and tenants. </a:t>
            </a:r>
            <a:endParaRPr lang="en-US">
              <a:cs typeface="Calibri"/>
            </a:endParaRPr>
          </a:p>
        </p:txBody>
      </p:sp>
      <p:sp>
        <p:nvSpPr>
          <p:cNvPr id="4" name="Slide Number Placeholder 3"/>
          <p:cNvSpPr>
            <a:spLocks noGrp="1"/>
          </p:cNvSpPr>
          <p:nvPr>
            <p:ph type="sldNum" sz="quarter" idx="5"/>
          </p:nvPr>
        </p:nvSpPr>
        <p:spPr/>
        <p:txBody>
          <a:bodyPr/>
          <a:lstStyle/>
          <a:p>
            <a:fld id="{E338D32E-67C6-4338-93FB-12E1F6617747}" type="slidenum">
              <a:rPr lang="en-GB" smtClean="0"/>
              <a:t>22</a:t>
            </a:fld>
            <a:endParaRPr lang="en-GB"/>
          </a:p>
        </p:txBody>
      </p:sp>
    </p:spTree>
    <p:extLst>
      <p:ext uri="{BB962C8B-B14F-4D97-AF65-F5344CB8AC3E}">
        <p14:creationId xmlns:p14="http://schemas.microsoft.com/office/powerpoint/2010/main" val="265474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t>Key changes to social housing industry</a:t>
            </a:r>
            <a:r>
              <a:rPr lang="en-US"/>
              <a:t> – moving away from fossil fuels for electricity by 2035, restoring biodiversity and natural resources in our own communities, supporting the green economy through our employees and tenants. </a:t>
            </a:r>
            <a:endParaRPr lang="en-US">
              <a:cs typeface="Calibri"/>
            </a:endParaRPr>
          </a:p>
        </p:txBody>
      </p:sp>
      <p:sp>
        <p:nvSpPr>
          <p:cNvPr id="4" name="Slide Number Placeholder 3"/>
          <p:cNvSpPr>
            <a:spLocks noGrp="1"/>
          </p:cNvSpPr>
          <p:nvPr>
            <p:ph type="sldNum" sz="quarter" idx="5"/>
          </p:nvPr>
        </p:nvSpPr>
        <p:spPr/>
        <p:txBody>
          <a:bodyPr/>
          <a:lstStyle/>
          <a:p>
            <a:fld id="{E338D32E-67C6-4338-93FB-12E1F6617747}" type="slidenum">
              <a:rPr lang="en-GB" smtClean="0"/>
              <a:t>23</a:t>
            </a:fld>
            <a:endParaRPr lang="en-GB"/>
          </a:p>
        </p:txBody>
      </p:sp>
    </p:spTree>
    <p:extLst>
      <p:ext uri="{BB962C8B-B14F-4D97-AF65-F5344CB8AC3E}">
        <p14:creationId xmlns:p14="http://schemas.microsoft.com/office/powerpoint/2010/main" val="207653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Housing associations should be at the forefront of decarbonisation!</a:t>
            </a:r>
            <a:endParaRPr lang="en-GB" dirty="0">
              <a:cs typeface="Calibri"/>
            </a:endParaRPr>
          </a:p>
          <a:p>
            <a:pPr marL="171450" indent="-171450">
              <a:buFont typeface="Arial"/>
              <a:buChar char="•"/>
            </a:pPr>
            <a:r>
              <a:rPr lang="en-GB" dirty="0">
                <a:cs typeface="Calibri"/>
              </a:rPr>
              <a:t>NHF developed this decarbonisation package in October 2021</a:t>
            </a:r>
          </a:p>
          <a:p>
            <a:pPr marL="171450" indent="-171450">
              <a:buFont typeface="Arial"/>
              <a:buChar char="•"/>
            </a:pPr>
            <a:r>
              <a:rPr lang="en-GB" b="1" dirty="0">
                <a:cs typeface="Calibri"/>
              </a:rPr>
              <a:t>Info for </a:t>
            </a:r>
            <a:r>
              <a:rPr lang="en-GB" b="1" dirty="0"/>
              <a:t>Decarbonisation: a guide for housing associations on next slide. </a:t>
            </a:r>
            <a:endParaRPr lang="en-GB" b="1" dirty="0">
              <a:cs typeface="Calibri"/>
            </a:endParaRPr>
          </a:p>
          <a:p>
            <a:pPr marL="171450" indent="-171450">
              <a:buFont typeface="Arial"/>
              <a:buChar char="•"/>
            </a:pPr>
            <a:r>
              <a:rPr lang="en-GB" b="1" dirty="0"/>
              <a:t>Decarbonisation the housing association sector – costs and funding options</a:t>
            </a:r>
            <a:r>
              <a:rPr lang="en-GB" dirty="0"/>
              <a:t> – NHF commissioned Savills to research the costings and funding options for decarbonisation of social housing stock. The cost scenarios in the report were modelled through a global business plan for the sector based on the Global Accounts published by the Regulator of Social Housing. This demonstrates that whilst associations can raise a significant amount in borrowings to cover a proportion of the costs, they will need support.</a:t>
            </a:r>
            <a:endParaRPr lang="en-GB" dirty="0">
              <a:cs typeface="Calibri"/>
            </a:endParaRPr>
          </a:p>
          <a:p>
            <a:pPr marL="171450" indent="-171450">
              <a:buFont typeface="Arial"/>
              <a:buChar char="•"/>
            </a:pPr>
            <a:r>
              <a:rPr lang="en-GB" dirty="0"/>
              <a:t>The sector plans to invest £70bn by 2050 in improving existing homes but recent analysis by Savills finds it will cost at least an additional £36bn to reach zero carbon emissions.</a:t>
            </a:r>
            <a:endParaRPr lang="en-GB" dirty="0">
              <a:cs typeface="Calibri"/>
            </a:endParaRPr>
          </a:p>
          <a:p>
            <a:pPr marL="171450" indent="-171450">
              <a:buFont typeface="Arial"/>
              <a:buChar char="•"/>
            </a:pPr>
            <a:r>
              <a:rPr lang="en-GB" b="1" dirty="0"/>
              <a:t>Decarbonisation of housing association homes – a briefing for external stakeholder</a:t>
            </a:r>
            <a:r>
              <a:rPr lang="en-GB" dirty="0"/>
              <a:t>s - This briefing provides an overview of both papers and a summary of the partnerships we want to build to make these ambitions a reality </a:t>
            </a:r>
            <a:endParaRPr lang="en-GB" sz="1200" dirty="0">
              <a:latin typeface="+mn-lt"/>
              <a:cs typeface="+mn-cs"/>
            </a:endParaRPr>
          </a:p>
          <a:p>
            <a:pPr marL="171450" indent="-171450">
              <a:buFont typeface="Arial"/>
              <a:buChar char="•"/>
            </a:pPr>
            <a:r>
              <a:rPr lang="en-GB" sz="1400" dirty="0">
                <a:latin typeface="Arial"/>
                <a:cs typeface="Arial"/>
              </a:rPr>
              <a:t>Developed a Decarbonisation Guide Package including: </a:t>
            </a:r>
            <a:endParaRPr lang="en-GB" sz="14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3"/>
              </a:rPr>
              <a:t>Decarbonisation: a guide for housing associations</a:t>
            </a:r>
            <a:r>
              <a:rPr lang="en-GB" sz="1200" dirty="0">
                <a:latin typeface="Arial"/>
                <a:cs typeface="Arial"/>
              </a:rPr>
              <a:t> </a:t>
            </a: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4"/>
              </a:rPr>
              <a:t>Decarbonisation the housing association sector – costs and funding options</a:t>
            </a: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5"/>
              </a:rPr>
              <a:t>Decarbonisation of housing association homes – a briefing for external stakeholders</a:t>
            </a:r>
            <a:r>
              <a:rPr lang="en-GB" sz="1200" dirty="0">
                <a:latin typeface="Arial"/>
                <a:cs typeface="Arial"/>
              </a:rPr>
              <a:t> </a:t>
            </a:r>
          </a:p>
        </p:txBody>
      </p:sp>
      <p:sp>
        <p:nvSpPr>
          <p:cNvPr id="4" name="Slide Number Placeholder 3"/>
          <p:cNvSpPr>
            <a:spLocks noGrp="1"/>
          </p:cNvSpPr>
          <p:nvPr>
            <p:ph type="sldNum" sz="quarter" idx="5"/>
          </p:nvPr>
        </p:nvSpPr>
        <p:spPr/>
        <p:txBody>
          <a:bodyPr/>
          <a:lstStyle/>
          <a:p>
            <a:fld id="{E338D32E-67C6-4338-93FB-12E1F6617747}" type="slidenum">
              <a:rPr lang="en-GB" smtClean="0"/>
              <a:t>24</a:t>
            </a:fld>
            <a:endParaRPr lang="en-GB"/>
          </a:p>
        </p:txBody>
      </p:sp>
    </p:spTree>
    <p:extLst>
      <p:ext uri="{BB962C8B-B14F-4D97-AF65-F5344CB8AC3E}">
        <p14:creationId xmlns:p14="http://schemas.microsoft.com/office/powerpoint/2010/main" val="171513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Housing associations should be at the forefront of decarbonisation!</a:t>
            </a:r>
            <a:endParaRPr lang="en-GB" dirty="0">
              <a:cs typeface="Calibri"/>
            </a:endParaRPr>
          </a:p>
          <a:p>
            <a:pPr marL="171450" indent="-171450">
              <a:buFont typeface="Arial"/>
              <a:buChar char="•"/>
            </a:pPr>
            <a:r>
              <a:rPr lang="en-GB" dirty="0">
                <a:cs typeface="Calibri"/>
              </a:rPr>
              <a:t>NHF developed this decarbonisation package in October 2021</a:t>
            </a:r>
          </a:p>
          <a:p>
            <a:pPr marL="171450" indent="-171450">
              <a:buFont typeface="Arial"/>
              <a:buChar char="•"/>
            </a:pPr>
            <a:r>
              <a:rPr lang="en-GB" b="1" dirty="0">
                <a:cs typeface="Calibri"/>
              </a:rPr>
              <a:t>Info for </a:t>
            </a:r>
            <a:r>
              <a:rPr lang="en-GB" b="1" dirty="0"/>
              <a:t>Decarbonisation: a guide for housing associations on next slide. </a:t>
            </a:r>
            <a:endParaRPr lang="en-GB" b="1" dirty="0">
              <a:cs typeface="Calibri"/>
            </a:endParaRPr>
          </a:p>
          <a:p>
            <a:pPr marL="171450" indent="-171450">
              <a:buFont typeface="Arial"/>
              <a:buChar char="•"/>
            </a:pPr>
            <a:r>
              <a:rPr lang="en-GB" b="1" dirty="0"/>
              <a:t>Decarbonisation the housing association sector – costs and funding options</a:t>
            </a:r>
            <a:r>
              <a:rPr lang="en-GB" dirty="0"/>
              <a:t> – NHF commissioned Savills to research the costings and funding options for decarbonisation of social housing stock. The cost scenarios in the report were modelled through a global business plan for the sector based on the Global Accounts published by the Regulator of Social Housing. This demonstrates that whilst associations can raise a significant amount in borrowings to cover a proportion of the costs, they will need support.</a:t>
            </a:r>
            <a:endParaRPr lang="en-GB" dirty="0">
              <a:cs typeface="Calibri"/>
            </a:endParaRPr>
          </a:p>
          <a:p>
            <a:pPr marL="171450" indent="-171450">
              <a:buFont typeface="Arial"/>
              <a:buChar char="•"/>
            </a:pPr>
            <a:r>
              <a:rPr lang="en-GB" dirty="0"/>
              <a:t>The sector plans to invest £70bn by 2050 in improving existing homes but recent analysis by Savills finds it will cost at least an additional £36bn to reach zero carbon emissions.</a:t>
            </a:r>
            <a:endParaRPr lang="en-GB" dirty="0">
              <a:cs typeface="Calibri"/>
            </a:endParaRPr>
          </a:p>
          <a:p>
            <a:pPr marL="171450" indent="-171450">
              <a:buFont typeface="Arial"/>
              <a:buChar char="•"/>
            </a:pPr>
            <a:r>
              <a:rPr lang="en-GB" b="1" dirty="0"/>
              <a:t>Decarbonisation of housing association homes – a briefing for external stakeholder</a:t>
            </a:r>
            <a:r>
              <a:rPr lang="en-GB" dirty="0"/>
              <a:t>s - This briefing provides an overview of both papers and a summary of the partnerships we want to build to make these ambitions a reality </a:t>
            </a:r>
            <a:endParaRPr lang="en-GB" sz="1200" dirty="0">
              <a:latin typeface="+mn-lt"/>
              <a:cs typeface="+mn-cs"/>
            </a:endParaRPr>
          </a:p>
          <a:p>
            <a:pPr marL="171450" indent="-171450">
              <a:buFont typeface="Arial"/>
              <a:buChar char="•"/>
            </a:pPr>
            <a:r>
              <a:rPr lang="en-GB" sz="1400" dirty="0">
                <a:latin typeface="Arial"/>
                <a:cs typeface="Arial"/>
              </a:rPr>
              <a:t>Developed a Decarbonisation Guide Package including: </a:t>
            </a:r>
            <a:endParaRPr lang="en-GB" sz="14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3"/>
              </a:rPr>
              <a:t>Decarbonisation: a guide for housing associations</a:t>
            </a:r>
            <a:r>
              <a:rPr lang="en-GB" sz="1200" dirty="0">
                <a:latin typeface="Arial"/>
                <a:cs typeface="Arial"/>
              </a:rPr>
              <a:t> </a:t>
            </a: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4"/>
              </a:rPr>
              <a:t>Decarbonisation the housing association sector – costs and funding options</a:t>
            </a: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5"/>
              </a:rPr>
              <a:t>Decarbonisation of housing association homes – a briefing for external stakeholders</a:t>
            </a:r>
            <a:r>
              <a:rPr lang="en-GB" sz="1200" dirty="0">
                <a:latin typeface="Arial"/>
                <a:cs typeface="Arial"/>
              </a:rPr>
              <a:t> </a:t>
            </a:r>
          </a:p>
        </p:txBody>
      </p:sp>
      <p:sp>
        <p:nvSpPr>
          <p:cNvPr id="4" name="Slide Number Placeholder 3"/>
          <p:cNvSpPr>
            <a:spLocks noGrp="1"/>
          </p:cNvSpPr>
          <p:nvPr>
            <p:ph type="sldNum" sz="quarter" idx="5"/>
          </p:nvPr>
        </p:nvSpPr>
        <p:spPr/>
        <p:txBody>
          <a:bodyPr/>
          <a:lstStyle/>
          <a:p>
            <a:fld id="{E338D32E-67C6-4338-93FB-12E1F6617747}" type="slidenum">
              <a:rPr lang="en-GB" smtClean="0"/>
              <a:t>25</a:t>
            </a:fld>
            <a:endParaRPr lang="en-GB"/>
          </a:p>
        </p:txBody>
      </p:sp>
    </p:spTree>
    <p:extLst>
      <p:ext uri="{BB962C8B-B14F-4D97-AF65-F5344CB8AC3E}">
        <p14:creationId xmlns:p14="http://schemas.microsoft.com/office/powerpoint/2010/main" val="3577749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Housing associations should be at the forefront of decarbonisation!</a:t>
            </a:r>
            <a:endParaRPr lang="en-GB" dirty="0">
              <a:cs typeface="Calibri"/>
            </a:endParaRPr>
          </a:p>
          <a:p>
            <a:pPr marL="171450" indent="-171450">
              <a:buFont typeface="Arial"/>
              <a:buChar char="•"/>
            </a:pPr>
            <a:r>
              <a:rPr lang="en-GB" dirty="0">
                <a:cs typeface="Calibri"/>
              </a:rPr>
              <a:t>NHF developed this decarbonisation package in October 2021</a:t>
            </a:r>
          </a:p>
          <a:p>
            <a:pPr marL="171450" indent="-171450">
              <a:buFont typeface="Arial"/>
              <a:buChar char="•"/>
            </a:pPr>
            <a:r>
              <a:rPr lang="en-GB" b="1" dirty="0">
                <a:cs typeface="Calibri"/>
              </a:rPr>
              <a:t>Info for </a:t>
            </a:r>
            <a:r>
              <a:rPr lang="en-GB" b="1" dirty="0"/>
              <a:t>Decarbonisation: a guide for housing associations on next slide. </a:t>
            </a:r>
            <a:endParaRPr lang="en-GB" b="1" dirty="0">
              <a:cs typeface="Calibri"/>
            </a:endParaRPr>
          </a:p>
          <a:p>
            <a:pPr marL="171450" indent="-171450">
              <a:buFont typeface="Arial"/>
              <a:buChar char="•"/>
            </a:pPr>
            <a:r>
              <a:rPr lang="en-GB" b="1" dirty="0"/>
              <a:t>Decarbonisation the housing association sector – costs and funding options</a:t>
            </a:r>
            <a:r>
              <a:rPr lang="en-GB" dirty="0"/>
              <a:t> – NHF commissioned Savills to research the costings and funding options for decarbonisation of social housing stock. The cost scenarios in the report were modelled through a global business plan for the sector based on the Global Accounts published by the Regulator of Social Housing. This demonstrates that whilst associations can raise a significant amount in borrowings to cover a proportion of the costs, they will need support.</a:t>
            </a:r>
            <a:endParaRPr lang="en-GB" dirty="0">
              <a:cs typeface="Calibri"/>
            </a:endParaRPr>
          </a:p>
          <a:p>
            <a:pPr marL="171450" indent="-171450">
              <a:buFont typeface="Arial"/>
              <a:buChar char="•"/>
            </a:pPr>
            <a:r>
              <a:rPr lang="en-GB" dirty="0"/>
              <a:t>The sector plans to invest £70bn by 2050 in improving existing homes but recent analysis by Savills finds it will cost at least an additional £36bn to reach zero carbon emissions.</a:t>
            </a:r>
            <a:endParaRPr lang="en-GB" dirty="0">
              <a:cs typeface="Calibri"/>
            </a:endParaRPr>
          </a:p>
          <a:p>
            <a:pPr marL="171450" indent="-171450">
              <a:buFont typeface="Arial"/>
              <a:buChar char="•"/>
            </a:pPr>
            <a:r>
              <a:rPr lang="en-GB" b="1" dirty="0"/>
              <a:t>Decarbonisation of housing association homes – a briefing for external stakeholder</a:t>
            </a:r>
            <a:r>
              <a:rPr lang="en-GB" dirty="0"/>
              <a:t>s - This briefing provides an overview of both papers and a summary of the partnerships we want to build to make these ambitions a reality </a:t>
            </a:r>
            <a:endParaRPr lang="en-GB" sz="1200" dirty="0">
              <a:latin typeface="+mn-lt"/>
              <a:cs typeface="+mn-cs"/>
            </a:endParaRPr>
          </a:p>
          <a:p>
            <a:pPr marL="171450" indent="-171450">
              <a:buFont typeface="Arial"/>
              <a:buChar char="•"/>
            </a:pPr>
            <a:r>
              <a:rPr lang="en-GB" sz="1400" dirty="0">
                <a:latin typeface="Arial"/>
                <a:cs typeface="Arial"/>
              </a:rPr>
              <a:t>Developed a Decarbonisation Guide Package including: </a:t>
            </a:r>
            <a:endParaRPr lang="en-GB" sz="14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3"/>
              </a:rPr>
              <a:t>Decarbonisation: a guide for housing associations</a:t>
            </a:r>
            <a:r>
              <a:rPr lang="en-GB" sz="1200" dirty="0">
                <a:latin typeface="Arial"/>
                <a:cs typeface="Arial"/>
              </a:rPr>
              <a:t> </a:t>
            </a: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4"/>
              </a:rPr>
              <a:t>Decarbonisation the housing association sector – costs and funding options</a:t>
            </a: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5"/>
              </a:rPr>
              <a:t>Decarbonisation of housing association homes – a briefing for external stakeholders</a:t>
            </a:r>
            <a:r>
              <a:rPr lang="en-GB" sz="1200" dirty="0">
                <a:latin typeface="Arial"/>
                <a:cs typeface="Arial"/>
              </a:rPr>
              <a:t> </a:t>
            </a:r>
          </a:p>
        </p:txBody>
      </p:sp>
      <p:sp>
        <p:nvSpPr>
          <p:cNvPr id="4" name="Slide Number Placeholder 3"/>
          <p:cNvSpPr>
            <a:spLocks noGrp="1"/>
          </p:cNvSpPr>
          <p:nvPr>
            <p:ph type="sldNum" sz="quarter" idx="5"/>
          </p:nvPr>
        </p:nvSpPr>
        <p:spPr/>
        <p:txBody>
          <a:bodyPr/>
          <a:lstStyle/>
          <a:p>
            <a:fld id="{E338D32E-67C6-4338-93FB-12E1F6617747}" type="slidenum">
              <a:rPr lang="en-GB" smtClean="0"/>
              <a:t>26</a:t>
            </a:fld>
            <a:endParaRPr lang="en-GB"/>
          </a:p>
        </p:txBody>
      </p:sp>
    </p:spTree>
    <p:extLst>
      <p:ext uri="{BB962C8B-B14F-4D97-AF65-F5344CB8AC3E}">
        <p14:creationId xmlns:p14="http://schemas.microsoft.com/office/powerpoint/2010/main" val="42235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Housing associations should be at the forefront of decarbonisation!</a:t>
            </a:r>
            <a:endParaRPr lang="en-GB" dirty="0">
              <a:cs typeface="Calibri"/>
            </a:endParaRPr>
          </a:p>
          <a:p>
            <a:pPr marL="171450" indent="-171450">
              <a:buFont typeface="Arial"/>
              <a:buChar char="•"/>
            </a:pPr>
            <a:r>
              <a:rPr lang="en-GB" dirty="0">
                <a:cs typeface="Calibri"/>
              </a:rPr>
              <a:t>NHF developed this decarbonisation package in October 2021</a:t>
            </a:r>
          </a:p>
          <a:p>
            <a:pPr marL="171450" indent="-171450">
              <a:buFont typeface="Arial"/>
              <a:buChar char="•"/>
            </a:pPr>
            <a:r>
              <a:rPr lang="en-GB" b="1" dirty="0">
                <a:cs typeface="Calibri"/>
              </a:rPr>
              <a:t>Info for </a:t>
            </a:r>
            <a:r>
              <a:rPr lang="en-GB" b="1" dirty="0"/>
              <a:t>Decarbonisation: a guide for housing associations on next slide. </a:t>
            </a:r>
            <a:endParaRPr lang="en-GB" b="1" dirty="0">
              <a:cs typeface="Calibri"/>
            </a:endParaRPr>
          </a:p>
          <a:p>
            <a:pPr marL="171450" indent="-171450">
              <a:buFont typeface="Arial"/>
              <a:buChar char="•"/>
            </a:pPr>
            <a:r>
              <a:rPr lang="en-GB" b="1" dirty="0"/>
              <a:t>Decarbonisation the housing association sector – costs and funding options</a:t>
            </a:r>
            <a:r>
              <a:rPr lang="en-GB" dirty="0"/>
              <a:t> – NHF commissioned Savills to research the costings and funding options for decarbonisation of social housing stock. The cost scenarios in the report were modelled through a global business plan for the sector based on the Global Accounts published by the Regulator of Social Housing. This demonstrates that whilst associations can raise a significant amount in borrowings to cover a proportion of the costs, they will need support.</a:t>
            </a:r>
            <a:endParaRPr lang="en-GB" dirty="0">
              <a:cs typeface="Calibri"/>
            </a:endParaRPr>
          </a:p>
          <a:p>
            <a:pPr marL="171450" indent="-171450">
              <a:buFont typeface="Arial"/>
              <a:buChar char="•"/>
            </a:pPr>
            <a:r>
              <a:rPr lang="en-GB" dirty="0"/>
              <a:t>The sector plans to invest £70bn by 2050 in improving existing homes but recent analysis by Savills finds it will cost at least an additional £36bn to reach zero carbon emissions.</a:t>
            </a:r>
            <a:endParaRPr lang="en-GB" dirty="0">
              <a:cs typeface="Calibri"/>
            </a:endParaRPr>
          </a:p>
          <a:p>
            <a:pPr marL="171450" indent="-171450">
              <a:buFont typeface="Arial"/>
              <a:buChar char="•"/>
            </a:pPr>
            <a:r>
              <a:rPr lang="en-GB" b="1" dirty="0"/>
              <a:t>Decarbonisation of housing association homes – a briefing for external stakeholder</a:t>
            </a:r>
            <a:r>
              <a:rPr lang="en-GB" dirty="0"/>
              <a:t>s - This briefing provides an overview of both papers and a summary of the partnerships we want to build to make these ambitions a reality </a:t>
            </a:r>
            <a:endParaRPr lang="en-GB" sz="1200" dirty="0">
              <a:latin typeface="+mn-lt"/>
              <a:cs typeface="+mn-cs"/>
            </a:endParaRPr>
          </a:p>
          <a:p>
            <a:pPr marL="171450" indent="-171450">
              <a:buFont typeface="Arial"/>
              <a:buChar char="•"/>
            </a:pPr>
            <a:r>
              <a:rPr lang="en-GB" sz="1400" dirty="0">
                <a:latin typeface="Arial"/>
                <a:cs typeface="Arial"/>
              </a:rPr>
              <a:t>Developed a Decarbonisation Guide Package including: </a:t>
            </a:r>
            <a:endParaRPr lang="en-GB" sz="14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3"/>
              </a:rPr>
              <a:t>Decarbonisation: a guide for housing associations</a:t>
            </a:r>
            <a:r>
              <a:rPr lang="en-GB" sz="1200" dirty="0">
                <a:latin typeface="Arial"/>
                <a:cs typeface="Arial"/>
              </a:rPr>
              <a:t> </a:t>
            </a: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4"/>
              </a:rPr>
              <a:t>Decarbonisation the housing association sector – costs and funding options</a:t>
            </a: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a:cs typeface="Arial"/>
                <a:hlinkClick r:id="rId5"/>
              </a:rPr>
              <a:t>Decarbonisation of housing association homes – a briefing for external stakeholders</a:t>
            </a:r>
            <a:r>
              <a:rPr lang="en-GB" sz="1200" dirty="0">
                <a:latin typeface="Arial"/>
                <a:cs typeface="Arial"/>
              </a:rPr>
              <a:t> </a:t>
            </a:r>
          </a:p>
        </p:txBody>
      </p:sp>
      <p:sp>
        <p:nvSpPr>
          <p:cNvPr id="4" name="Slide Number Placeholder 3"/>
          <p:cNvSpPr>
            <a:spLocks noGrp="1"/>
          </p:cNvSpPr>
          <p:nvPr>
            <p:ph type="sldNum" sz="quarter" idx="5"/>
          </p:nvPr>
        </p:nvSpPr>
        <p:spPr/>
        <p:txBody>
          <a:bodyPr/>
          <a:lstStyle/>
          <a:p>
            <a:fld id="{E338D32E-67C6-4338-93FB-12E1F6617747}" type="slidenum">
              <a:rPr lang="en-GB" smtClean="0"/>
              <a:t>27</a:t>
            </a:fld>
            <a:endParaRPr lang="en-GB"/>
          </a:p>
        </p:txBody>
      </p:sp>
    </p:spTree>
    <p:extLst>
      <p:ext uri="{BB962C8B-B14F-4D97-AF65-F5344CB8AC3E}">
        <p14:creationId xmlns:p14="http://schemas.microsoft.com/office/powerpoint/2010/main" val="3861334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Sets out the guiding principles for </a:t>
            </a:r>
            <a:r>
              <a:rPr lang="en-US" dirty="0" err="1">
                <a:cs typeface="Calibri"/>
              </a:rPr>
              <a:t>decarbonising</a:t>
            </a:r>
            <a:r>
              <a:rPr lang="en-US" dirty="0">
                <a:cs typeface="Calibri"/>
              </a:rPr>
              <a:t> homes. </a:t>
            </a:r>
          </a:p>
          <a:p>
            <a:pPr marL="285750" indent="-285750">
              <a:buFont typeface="Arial"/>
              <a:buChar char="•"/>
            </a:pPr>
            <a:r>
              <a:rPr lang="en-US" dirty="0">
                <a:cs typeface="Calibri"/>
              </a:rPr>
              <a:t>Housing associations are already acting and the homes we manage are more energy efficient on average than any other homes – but the scale of the challenge is so significant that it will require a huge </a:t>
            </a:r>
            <a:r>
              <a:rPr lang="en-US" dirty="0" err="1">
                <a:cs typeface="Calibri"/>
              </a:rPr>
              <a:t>programme</a:t>
            </a:r>
            <a:r>
              <a:rPr lang="en-US" dirty="0">
                <a:cs typeface="Calibri"/>
              </a:rPr>
              <a:t> of work at an unprecedented scale. </a:t>
            </a:r>
          </a:p>
          <a:p>
            <a:pPr marL="285750" indent="-285750">
              <a:buFont typeface="Arial"/>
              <a:buChar char="•"/>
            </a:pPr>
            <a:r>
              <a:rPr lang="en-US" dirty="0">
                <a:cs typeface="Calibri"/>
              </a:rPr>
              <a:t>Highlights how we can retrofit existing social homes so they are more comfortable, cheaper to live in and emit no carbon. </a:t>
            </a:r>
          </a:p>
          <a:p>
            <a:pPr marL="285750" indent="-285750">
              <a:buFont typeface="Arial"/>
              <a:buChar char="•"/>
            </a:pPr>
            <a:r>
              <a:rPr lang="en-US" dirty="0">
                <a:cs typeface="Calibri"/>
              </a:rPr>
              <a:t>States that although the approach from each </a:t>
            </a:r>
            <a:r>
              <a:rPr lang="en-US" dirty="0" err="1">
                <a:cs typeface="Calibri"/>
              </a:rPr>
              <a:t>organisation</a:t>
            </a:r>
            <a:r>
              <a:rPr lang="en-US" dirty="0">
                <a:cs typeface="Calibri"/>
              </a:rPr>
              <a:t> may differ depending on factors like stock condition, distribution and scale, it's vital that we are all aligned in our vision.</a:t>
            </a:r>
            <a:endParaRPr lang="en-US" dirty="0"/>
          </a:p>
          <a:p>
            <a:pPr marL="285750" indent="-285750">
              <a:buFont typeface="Arial"/>
              <a:buChar char="•"/>
            </a:pPr>
            <a:r>
              <a:rPr lang="en-US" dirty="0"/>
              <a:t>Housing associations want to work in partnership with the government, industry, society and residents to achieve full </a:t>
            </a:r>
            <a:r>
              <a:rPr lang="en-US" dirty="0" err="1"/>
              <a:t>decarbonisation</a:t>
            </a:r>
            <a:r>
              <a:rPr lang="en-US" dirty="0"/>
              <a:t>.</a:t>
            </a:r>
            <a:endParaRPr lang="en-US" dirty="0">
              <a:cs typeface="Calibri"/>
            </a:endParaRPr>
          </a:p>
          <a:p>
            <a:pPr marL="285750" indent="-285750">
              <a:buFont typeface="Arial"/>
              <a:buChar char="•"/>
            </a:pPr>
            <a:r>
              <a:rPr lang="en-US" dirty="0"/>
              <a:t>Housing associations need the government to bring forward guidance and the Social Housing </a:t>
            </a:r>
            <a:r>
              <a:rPr lang="en-US" dirty="0" err="1"/>
              <a:t>Decarbonisation</a:t>
            </a:r>
            <a:r>
              <a:rPr lang="en-US" dirty="0"/>
              <a:t> Fund to help them on their journey.</a:t>
            </a:r>
            <a:endParaRPr lang="en-US" dirty="0">
              <a:cs typeface="Calibri"/>
            </a:endParaRPr>
          </a:p>
          <a:p>
            <a:r>
              <a:rPr lang="en-US" b="1" dirty="0"/>
              <a:t>While the journey to </a:t>
            </a:r>
            <a:r>
              <a:rPr lang="en-US" b="1" dirty="0" err="1"/>
              <a:t>decarbonisation</a:t>
            </a:r>
            <a:r>
              <a:rPr lang="en-US" b="1" dirty="0"/>
              <a:t> is far from simple, the main interventions are in two key areas:</a:t>
            </a:r>
            <a:endParaRPr lang="en-US" b="1" dirty="0">
              <a:cs typeface="Calibri"/>
            </a:endParaRPr>
          </a:p>
          <a:p>
            <a:pPr marL="171450" indent="-171450">
              <a:buFont typeface="Arial"/>
              <a:buChar char="•"/>
            </a:pPr>
            <a:r>
              <a:rPr lang="en-US" b="1" dirty="0"/>
              <a:t>Fabric improvements -</a:t>
            </a:r>
            <a:r>
              <a:rPr lang="en-US" dirty="0"/>
              <a:t> like better insulation or improving windows will be needed in many homes to keep fuel costs down and to enable clean heat technology to adequately heat the home. Making fabric improvements now brings immediate benefits – lower bills and improved comfort for residents, and lower emissions – so this investment should be front-loaded and </a:t>
            </a:r>
            <a:r>
              <a:rPr lang="en-US" dirty="0" err="1"/>
              <a:t>prioritised</a:t>
            </a:r>
            <a:r>
              <a:rPr lang="en-US" dirty="0"/>
              <a:t> over the next decade.</a:t>
            </a:r>
            <a:endParaRPr lang="en-US" dirty="0">
              <a:cs typeface="Calibri"/>
            </a:endParaRPr>
          </a:p>
          <a:p>
            <a:pPr marL="171450" indent="-171450">
              <a:buFont typeface="Arial"/>
              <a:buChar char="•"/>
            </a:pPr>
            <a:r>
              <a:rPr lang="en-US" b="1" dirty="0"/>
              <a:t>Clean heat - </a:t>
            </a:r>
            <a:r>
              <a:rPr lang="en-US" dirty="0" err="1"/>
              <a:t>Decarbonising</a:t>
            </a:r>
            <a:r>
              <a:rPr lang="en-US" dirty="0"/>
              <a:t> social housing will also require replacing fossil fuel powered heating systems with electric heat pumps or other forms of </a:t>
            </a:r>
            <a:r>
              <a:rPr lang="en-US" dirty="0" err="1"/>
              <a:t>decarbonised</a:t>
            </a:r>
            <a:r>
              <a:rPr lang="en-US" dirty="0"/>
              <a:t> heating. The switch to </a:t>
            </a:r>
            <a:r>
              <a:rPr lang="en-US" dirty="0" err="1"/>
              <a:t>decarbonised</a:t>
            </a:r>
            <a:r>
              <a:rPr lang="en-US" dirty="0"/>
              <a:t> heating should begin as soon as possible but to a slower timetable with the majority of the investment in the 2030s.</a:t>
            </a:r>
            <a:endParaRPr lang="en-US" dirty="0">
              <a:cs typeface="Calibri"/>
            </a:endParaRPr>
          </a:p>
          <a:p>
            <a:pPr marL="285750" indent="-285750">
              <a:buFont typeface="Arial"/>
              <a:buChar char="•"/>
            </a:pPr>
            <a:endParaRPr lang="en-US" dirty="0">
              <a:cs typeface="Calibri"/>
            </a:endParaRPr>
          </a:p>
          <a:p>
            <a:pPr marL="285750" indent="-285750">
              <a:buFont typeface="Arial"/>
              <a:buChar char="•"/>
            </a:pPr>
            <a:endParaRPr lang="en-US" dirty="0">
              <a:cs typeface="Calibri"/>
            </a:endParaRP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E338D32E-67C6-4338-93FB-12E1F6617747}" type="slidenum">
              <a:rPr lang="en-GB" smtClean="0"/>
              <a:t>28</a:t>
            </a:fld>
            <a:endParaRPr lang="en-GB"/>
          </a:p>
        </p:txBody>
      </p:sp>
    </p:spTree>
    <p:extLst>
      <p:ext uri="{BB962C8B-B14F-4D97-AF65-F5344CB8AC3E}">
        <p14:creationId xmlns:p14="http://schemas.microsoft.com/office/powerpoint/2010/main" val="293464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Sets out the guiding principles for </a:t>
            </a:r>
            <a:r>
              <a:rPr lang="en-US" dirty="0" err="1">
                <a:cs typeface="Calibri"/>
              </a:rPr>
              <a:t>decarbonising</a:t>
            </a:r>
            <a:r>
              <a:rPr lang="en-US" dirty="0">
                <a:cs typeface="Calibri"/>
              </a:rPr>
              <a:t> homes. </a:t>
            </a:r>
          </a:p>
          <a:p>
            <a:pPr marL="285750" indent="-285750">
              <a:buFont typeface="Arial"/>
              <a:buChar char="•"/>
            </a:pPr>
            <a:r>
              <a:rPr lang="en-US" dirty="0">
                <a:cs typeface="Calibri"/>
              </a:rPr>
              <a:t>Housing associations are already acting and the homes we manage are more energy efficient on average than any other homes – but the scale of the challenge is so significant that it will require a huge </a:t>
            </a:r>
            <a:r>
              <a:rPr lang="en-US" dirty="0" err="1">
                <a:cs typeface="Calibri"/>
              </a:rPr>
              <a:t>programme</a:t>
            </a:r>
            <a:r>
              <a:rPr lang="en-US" dirty="0">
                <a:cs typeface="Calibri"/>
              </a:rPr>
              <a:t> of work at an unprecedented scale. </a:t>
            </a:r>
          </a:p>
          <a:p>
            <a:pPr marL="285750" indent="-285750">
              <a:buFont typeface="Arial"/>
              <a:buChar char="•"/>
            </a:pPr>
            <a:r>
              <a:rPr lang="en-US" dirty="0">
                <a:cs typeface="Calibri"/>
              </a:rPr>
              <a:t>Highlights how we can retrofit existing social homes so they are more comfortable, cheaper to live in and emit no carbon. </a:t>
            </a:r>
          </a:p>
          <a:p>
            <a:pPr marL="285750" indent="-285750">
              <a:buFont typeface="Arial"/>
              <a:buChar char="•"/>
            </a:pPr>
            <a:r>
              <a:rPr lang="en-US" dirty="0">
                <a:cs typeface="Calibri"/>
              </a:rPr>
              <a:t>States that although the approach from each </a:t>
            </a:r>
            <a:r>
              <a:rPr lang="en-US" dirty="0" err="1">
                <a:cs typeface="Calibri"/>
              </a:rPr>
              <a:t>organisation</a:t>
            </a:r>
            <a:r>
              <a:rPr lang="en-US" dirty="0">
                <a:cs typeface="Calibri"/>
              </a:rPr>
              <a:t> may differ depending on factors like stock condition, distribution and scale, it's vital that we are all aligned in our vision.</a:t>
            </a:r>
            <a:endParaRPr lang="en-US" dirty="0"/>
          </a:p>
          <a:p>
            <a:pPr marL="285750" indent="-285750">
              <a:buFont typeface="Arial"/>
              <a:buChar char="•"/>
            </a:pPr>
            <a:r>
              <a:rPr lang="en-US" dirty="0"/>
              <a:t>Housing associations want to work in partnership with the government, industry, society and residents to achieve full </a:t>
            </a:r>
            <a:r>
              <a:rPr lang="en-US" dirty="0" err="1"/>
              <a:t>decarbonisation</a:t>
            </a:r>
            <a:r>
              <a:rPr lang="en-US" dirty="0"/>
              <a:t>.</a:t>
            </a:r>
            <a:endParaRPr lang="en-US" dirty="0">
              <a:cs typeface="Calibri"/>
            </a:endParaRPr>
          </a:p>
          <a:p>
            <a:pPr marL="285750" indent="-285750">
              <a:buFont typeface="Arial"/>
              <a:buChar char="•"/>
            </a:pPr>
            <a:r>
              <a:rPr lang="en-US" dirty="0"/>
              <a:t>Housing associations need the government to bring forward guidance and the Social Housing </a:t>
            </a:r>
            <a:r>
              <a:rPr lang="en-US" dirty="0" err="1"/>
              <a:t>Decarbonisation</a:t>
            </a:r>
            <a:r>
              <a:rPr lang="en-US" dirty="0"/>
              <a:t> Fund to help them on their journey.</a:t>
            </a:r>
            <a:endParaRPr lang="en-US" dirty="0">
              <a:cs typeface="Calibri"/>
            </a:endParaRPr>
          </a:p>
          <a:p>
            <a:r>
              <a:rPr lang="en-US" b="1" dirty="0"/>
              <a:t>While the journey to </a:t>
            </a:r>
            <a:r>
              <a:rPr lang="en-US" b="1" dirty="0" err="1"/>
              <a:t>decarbonisation</a:t>
            </a:r>
            <a:r>
              <a:rPr lang="en-US" b="1" dirty="0"/>
              <a:t> is far from simple, the main interventions are in two key areas:</a:t>
            </a:r>
            <a:endParaRPr lang="en-US" b="1" dirty="0">
              <a:cs typeface="Calibri"/>
            </a:endParaRPr>
          </a:p>
          <a:p>
            <a:pPr marL="171450" indent="-171450">
              <a:buFont typeface="Arial"/>
              <a:buChar char="•"/>
            </a:pPr>
            <a:r>
              <a:rPr lang="en-US" b="1" dirty="0"/>
              <a:t>Fabric improvements -</a:t>
            </a:r>
            <a:r>
              <a:rPr lang="en-US" dirty="0"/>
              <a:t> like better insulation or improving windows will be needed in many homes to keep fuel costs down and to enable clean heat technology to adequately heat the home. Making fabric improvements now brings immediate benefits – lower bills and improved comfort for residents, and lower emissions – so this investment should be front-loaded and </a:t>
            </a:r>
            <a:r>
              <a:rPr lang="en-US" dirty="0" err="1"/>
              <a:t>prioritised</a:t>
            </a:r>
            <a:r>
              <a:rPr lang="en-US" dirty="0"/>
              <a:t> over the next decade.</a:t>
            </a:r>
            <a:endParaRPr lang="en-US" dirty="0">
              <a:cs typeface="Calibri"/>
            </a:endParaRPr>
          </a:p>
          <a:p>
            <a:pPr marL="171450" indent="-171450">
              <a:buFont typeface="Arial"/>
              <a:buChar char="•"/>
            </a:pPr>
            <a:r>
              <a:rPr lang="en-US" b="1" dirty="0"/>
              <a:t>Clean heat - </a:t>
            </a:r>
            <a:r>
              <a:rPr lang="en-US" dirty="0" err="1"/>
              <a:t>Decarbonising</a:t>
            </a:r>
            <a:r>
              <a:rPr lang="en-US" dirty="0"/>
              <a:t> social housing will also require replacing fossil fuel powered heating systems with electric heat pumps or other forms of </a:t>
            </a:r>
            <a:r>
              <a:rPr lang="en-US" dirty="0" err="1"/>
              <a:t>decarbonised</a:t>
            </a:r>
            <a:r>
              <a:rPr lang="en-US" dirty="0"/>
              <a:t> heating. The switch to </a:t>
            </a:r>
            <a:r>
              <a:rPr lang="en-US" dirty="0" err="1"/>
              <a:t>decarbonised</a:t>
            </a:r>
            <a:r>
              <a:rPr lang="en-US" dirty="0"/>
              <a:t> heating should begin as soon as possible but to a slower timetable with the majority of the investment in the 2030s.</a:t>
            </a:r>
            <a:endParaRPr lang="en-US" dirty="0">
              <a:cs typeface="Calibri"/>
            </a:endParaRPr>
          </a:p>
          <a:p>
            <a:pPr marL="285750" indent="-285750">
              <a:buFont typeface="Arial"/>
              <a:buChar char="•"/>
            </a:pPr>
            <a:endParaRPr lang="en-US" dirty="0">
              <a:cs typeface="Calibri"/>
            </a:endParaRPr>
          </a:p>
          <a:p>
            <a:pPr marL="285750" indent="-285750">
              <a:buFont typeface="Arial"/>
              <a:buChar char="•"/>
            </a:pPr>
            <a:endParaRPr lang="en-US" dirty="0">
              <a:cs typeface="Calibri"/>
            </a:endParaRP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E338D32E-67C6-4338-93FB-12E1F6617747}" type="slidenum">
              <a:rPr lang="en-GB" smtClean="0"/>
              <a:t>29</a:t>
            </a:fld>
            <a:endParaRPr lang="en-GB"/>
          </a:p>
        </p:txBody>
      </p:sp>
    </p:spTree>
    <p:extLst>
      <p:ext uri="{BB962C8B-B14F-4D97-AF65-F5344CB8AC3E}">
        <p14:creationId xmlns:p14="http://schemas.microsoft.com/office/powerpoint/2010/main" val="1581349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spcBef>
                <a:spcPts val="1000"/>
              </a:spcBef>
              <a:buFont typeface="Arial"/>
              <a:buChar char="•"/>
            </a:pPr>
            <a:r>
              <a:rPr lang="en-GB" dirty="0">
                <a:cs typeface="Calibri"/>
              </a:rPr>
              <a:t>We need to understand all of our environmental impacts and </a:t>
            </a:r>
            <a:r>
              <a:rPr lang="en-GB" b="1" dirty="0">
                <a:solidFill>
                  <a:srgbClr val="FF0000"/>
                </a:solidFill>
                <a:cs typeface="Calibri"/>
              </a:rPr>
              <a:t>act strategically and as one</a:t>
            </a:r>
            <a:r>
              <a:rPr lang="en-GB" dirty="0">
                <a:cs typeface="Calibri"/>
              </a:rPr>
              <a:t> to reduce them. </a:t>
            </a:r>
          </a:p>
          <a:p>
            <a:pPr marL="171450" indent="-171450">
              <a:lnSpc>
                <a:spcPct val="120000"/>
              </a:lnSpc>
              <a:spcBef>
                <a:spcPts val="1000"/>
              </a:spcBef>
              <a:buFont typeface="Arial"/>
              <a:buChar char="•"/>
            </a:pPr>
            <a:r>
              <a:rPr lang="en-GB" dirty="0">
                <a:cs typeface="Calibri"/>
              </a:rPr>
              <a:t>Embedding environmental sustainability into our decision making, strategy and actions is the way to achieve this. </a:t>
            </a:r>
          </a:p>
          <a:p>
            <a:pPr marL="171450" indent="-171450">
              <a:lnSpc>
                <a:spcPct val="120000"/>
              </a:lnSpc>
              <a:spcBef>
                <a:spcPts val="1000"/>
              </a:spcBef>
              <a:buFont typeface="Arial"/>
              <a:buChar char="•"/>
            </a:pPr>
            <a:r>
              <a:rPr lang="en-GB" dirty="0">
                <a:cs typeface="Calibri"/>
              </a:rPr>
              <a:t>All parts of the organisation will need to work together to reduce environmental impact/carbon emissions (the cogs in the machine slide). </a:t>
            </a:r>
          </a:p>
          <a:p>
            <a:pPr marL="171450" indent="-171450">
              <a:lnSpc>
                <a:spcPct val="120000"/>
              </a:lnSpc>
              <a:spcBef>
                <a:spcPts val="1000"/>
              </a:spcBef>
              <a:buFont typeface="Arial"/>
              <a:buChar char="•"/>
            </a:pPr>
            <a:endParaRPr lang="en-GB" dirty="0">
              <a:cs typeface="Calibri"/>
            </a:endParaRPr>
          </a:p>
          <a:p>
            <a:pPr marL="0" indent="0">
              <a:lnSpc>
                <a:spcPct val="120000"/>
              </a:lnSpc>
              <a:spcBef>
                <a:spcPts val="1000"/>
              </a:spcBef>
              <a:buFont typeface="Arial"/>
              <a:buNone/>
            </a:pPr>
            <a:endParaRPr lang="en-GB" dirty="0">
              <a:cs typeface="Calibri"/>
            </a:endParaRPr>
          </a:p>
          <a:p>
            <a:pPr marL="0" indent="0">
              <a:lnSpc>
                <a:spcPct val="120000"/>
              </a:lnSpc>
              <a:spcBef>
                <a:spcPts val="1000"/>
              </a:spcBef>
              <a:buFont typeface="Arial"/>
              <a:buNone/>
            </a:pPr>
            <a:r>
              <a:rPr lang="en-GB" dirty="0">
                <a:cs typeface="Calibri"/>
              </a:rPr>
              <a:t>That’s some of the background and learning done.   </a:t>
            </a:r>
          </a:p>
        </p:txBody>
      </p:sp>
      <p:sp>
        <p:nvSpPr>
          <p:cNvPr id="4" name="Slide Number Placeholder 3"/>
          <p:cNvSpPr>
            <a:spLocks noGrp="1"/>
          </p:cNvSpPr>
          <p:nvPr>
            <p:ph type="sldNum" sz="quarter" idx="5"/>
          </p:nvPr>
        </p:nvSpPr>
        <p:spPr/>
        <p:txBody>
          <a:bodyPr/>
          <a:lstStyle/>
          <a:p>
            <a:fld id="{E338D32E-67C6-4338-93FB-12E1F6617747}" type="slidenum">
              <a:rPr lang="en-GB" smtClean="0"/>
              <a:t>30</a:t>
            </a:fld>
            <a:endParaRPr lang="en-GB"/>
          </a:p>
        </p:txBody>
      </p:sp>
    </p:spTree>
    <p:extLst>
      <p:ext uri="{BB962C8B-B14F-4D97-AF65-F5344CB8AC3E}">
        <p14:creationId xmlns:p14="http://schemas.microsoft.com/office/powerpoint/2010/main" val="307811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 evidence is irrefutable, climate change is happening, it is caused by humans. We have to act swiftly as we have left ourselves with little time to ensure warming does not exceed 1.5 degrees.  </a:t>
            </a:r>
          </a:p>
          <a:p>
            <a:pPr marL="171450" indent="-171450">
              <a:buFont typeface="Arial"/>
              <a:buChar char="•"/>
            </a:pPr>
            <a:r>
              <a:rPr lang="en-US" dirty="0">
                <a:cs typeface="Calibri"/>
              </a:rPr>
              <a:t>We can't wait to adapt and mitigate to 1.5 degrees warmer world, we need to start now. </a:t>
            </a:r>
          </a:p>
          <a:p>
            <a:pPr marL="171450" indent="-171450">
              <a:buFont typeface="Arial"/>
              <a:buChar char="•"/>
            </a:pPr>
            <a:r>
              <a:rPr lang="en-US" dirty="0">
                <a:cs typeface="Calibri"/>
              </a:rPr>
              <a:t>There has been a significant shift in the public's consciousness on the climate agenda.  </a:t>
            </a:r>
          </a:p>
          <a:p>
            <a:pPr marL="171450" indent="-171450">
              <a:buFont typeface="Arial"/>
              <a:buChar char="•"/>
            </a:pPr>
            <a:r>
              <a:rPr lang="en-US" dirty="0">
                <a:cs typeface="Calibri"/>
              </a:rPr>
              <a:t>Governments are developing greener policies, legislating for emissions reporting and creating greener supply chains. </a:t>
            </a:r>
          </a:p>
          <a:p>
            <a:pPr marL="171450" indent="-171450">
              <a:buFont typeface="Arial"/>
              <a:buChar char="•"/>
            </a:pPr>
            <a:r>
              <a:rPr lang="en-US" dirty="0">
                <a:cs typeface="Calibri"/>
              </a:rPr>
              <a:t>Most importantly communities are aware of the impact on future generations insisting on and change.</a:t>
            </a:r>
          </a:p>
        </p:txBody>
      </p:sp>
      <p:sp>
        <p:nvSpPr>
          <p:cNvPr id="4" name="Slide Number Placeholder 3"/>
          <p:cNvSpPr>
            <a:spLocks noGrp="1"/>
          </p:cNvSpPr>
          <p:nvPr>
            <p:ph type="sldNum" sz="quarter" idx="5"/>
          </p:nvPr>
        </p:nvSpPr>
        <p:spPr/>
        <p:txBody>
          <a:bodyPr/>
          <a:lstStyle/>
          <a:p>
            <a:fld id="{E338D32E-67C6-4338-93FB-12E1F6617747}" type="slidenum">
              <a:rPr lang="en-GB" smtClean="0"/>
              <a:t>2</a:t>
            </a:fld>
            <a:endParaRPr lang="en-GB"/>
          </a:p>
        </p:txBody>
      </p:sp>
    </p:spTree>
    <p:extLst>
      <p:ext uri="{BB962C8B-B14F-4D97-AF65-F5344CB8AC3E}">
        <p14:creationId xmlns:p14="http://schemas.microsoft.com/office/powerpoint/2010/main" val="47257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spcBef>
                <a:spcPts val="1000"/>
              </a:spcBef>
              <a:buFont typeface="Arial"/>
              <a:buChar char="•"/>
            </a:pPr>
            <a:r>
              <a:rPr lang="en-GB" dirty="0">
                <a:cs typeface="Calibri"/>
              </a:rPr>
              <a:t>We need to understand all of our environmental impacts and </a:t>
            </a:r>
            <a:r>
              <a:rPr lang="en-GB" b="1" dirty="0">
                <a:solidFill>
                  <a:srgbClr val="FF0000"/>
                </a:solidFill>
                <a:cs typeface="Calibri"/>
              </a:rPr>
              <a:t>act strategically and as one</a:t>
            </a:r>
            <a:r>
              <a:rPr lang="en-GB" dirty="0">
                <a:cs typeface="Calibri"/>
              </a:rPr>
              <a:t> to reduce them. </a:t>
            </a:r>
          </a:p>
          <a:p>
            <a:pPr marL="171450" indent="-171450">
              <a:lnSpc>
                <a:spcPct val="120000"/>
              </a:lnSpc>
              <a:spcBef>
                <a:spcPts val="1000"/>
              </a:spcBef>
              <a:buFont typeface="Arial"/>
              <a:buChar char="•"/>
            </a:pPr>
            <a:r>
              <a:rPr lang="en-GB" dirty="0">
                <a:cs typeface="Calibri"/>
              </a:rPr>
              <a:t>Embedding environmental sustainability into our decision making, strategy and actions is the way to achieve this. </a:t>
            </a:r>
          </a:p>
          <a:p>
            <a:pPr marL="171450" indent="-171450">
              <a:lnSpc>
                <a:spcPct val="120000"/>
              </a:lnSpc>
              <a:spcBef>
                <a:spcPts val="1000"/>
              </a:spcBef>
              <a:buFont typeface="Arial"/>
              <a:buChar char="•"/>
            </a:pPr>
            <a:r>
              <a:rPr lang="en-GB" dirty="0">
                <a:cs typeface="Calibri"/>
              </a:rPr>
              <a:t>All parts of the organisation will need to work together to reduce environmental impact/carbon emissions (the cogs in the machine slide). </a:t>
            </a:r>
          </a:p>
          <a:p>
            <a:pPr marL="171450" indent="-171450">
              <a:lnSpc>
                <a:spcPct val="120000"/>
              </a:lnSpc>
              <a:spcBef>
                <a:spcPts val="1000"/>
              </a:spcBef>
              <a:buFont typeface="Arial"/>
              <a:buChar char="•"/>
            </a:pPr>
            <a:endParaRPr lang="en-GB" dirty="0">
              <a:cs typeface="Calibri"/>
            </a:endParaRPr>
          </a:p>
          <a:p>
            <a:pPr marL="0" indent="0">
              <a:lnSpc>
                <a:spcPct val="120000"/>
              </a:lnSpc>
              <a:spcBef>
                <a:spcPts val="1000"/>
              </a:spcBef>
              <a:buFont typeface="Arial"/>
              <a:buNone/>
            </a:pPr>
            <a:endParaRPr lang="en-GB" dirty="0">
              <a:cs typeface="Calibri"/>
            </a:endParaRPr>
          </a:p>
          <a:p>
            <a:pPr marL="0" indent="0">
              <a:lnSpc>
                <a:spcPct val="120000"/>
              </a:lnSpc>
              <a:spcBef>
                <a:spcPts val="1000"/>
              </a:spcBef>
              <a:buFont typeface="Arial"/>
              <a:buNone/>
            </a:pPr>
            <a:r>
              <a:rPr lang="en-GB" dirty="0">
                <a:cs typeface="Calibri"/>
              </a:rPr>
              <a:t>That’s some of the background and learning done.   </a:t>
            </a:r>
          </a:p>
        </p:txBody>
      </p:sp>
      <p:sp>
        <p:nvSpPr>
          <p:cNvPr id="4" name="Slide Number Placeholder 3"/>
          <p:cNvSpPr>
            <a:spLocks noGrp="1"/>
          </p:cNvSpPr>
          <p:nvPr>
            <p:ph type="sldNum" sz="quarter" idx="5"/>
          </p:nvPr>
        </p:nvSpPr>
        <p:spPr/>
        <p:txBody>
          <a:bodyPr/>
          <a:lstStyle/>
          <a:p>
            <a:fld id="{E338D32E-67C6-4338-93FB-12E1F6617747}" type="slidenum">
              <a:rPr lang="en-GB" smtClean="0"/>
              <a:t>31</a:t>
            </a:fld>
            <a:endParaRPr lang="en-GB"/>
          </a:p>
        </p:txBody>
      </p:sp>
    </p:spTree>
    <p:extLst>
      <p:ext uri="{BB962C8B-B14F-4D97-AF65-F5344CB8AC3E}">
        <p14:creationId xmlns:p14="http://schemas.microsoft.com/office/powerpoint/2010/main" val="790402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spcBef>
                <a:spcPts val="1000"/>
              </a:spcBef>
              <a:buFont typeface="Arial"/>
              <a:buChar char="•"/>
            </a:pPr>
            <a:r>
              <a:rPr lang="en-GB" dirty="0">
                <a:cs typeface="Calibri"/>
              </a:rPr>
              <a:t>We need to understand all of our environmental impacts and </a:t>
            </a:r>
            <a:r>
              <a:rPr lang="en-GB" b="1" dirty="0">
                <a:solidFill>
                  <a:srgbClr val="FF0000"/>
                </a:solidFill>
                <a:cs typeface="Calibri"/>
              </a:rPr>
              <a:t>act strategically and as one</a:t>
            </a:r>
            <a:r>
              <a:rPr lang="en-GB" dirty="0">
                <a:cs typeface="Calibri"/>
              </a:rPr>
              <a:t> to reduce them. </a:t>
            </a:r>
          </a:p>
          <a:p>
            <a:pPr marL="171450" indent="-171450">
              <a:lnSpc>
                <a:spcPct val="120000"/>
              </a:lnSpc>
              <a:spcBef>
                <a:spcPts val="1000"/>
              </a:spcBef>
              <a:buFont typeface="Arial"/>
              <a:buChar char="•"/>
            </a:pPr>
            <a:r>
              <a:rPr lang="en-GB" dirty="0">
                <a:cs typeface="Calibri"/>
              </a:rPr>
              <a:t>Embedding environmental sustainability into our decision making, strategy and actions is the way to achieve this. </a:t>
            </a:r>
          </a:p>
          <a:p>
            <a:pPr marL="171450" indent="-171450">
              <a:lnSpc>
                <a:spcPct val="120000"/>
              </a:lnSpc>
              <a:spcBef>
                <a:spcPts val="1000"/>
              </a:spcBef>
              <a:buFont typeface="Arial"/>
              <a:buChar char="•"/>
            </a:pPr>
            <a:r>
              <a:rPr lang="en-GB" dirty="0">
                <a:cs typeface="Calibri"/>
              </a:rPr>
              <a:t>All parts of the organisation will need to work together to reduce environmental impact/carbon emissions (the cogs in the machine slide). </a:t>
            </a:r>
          </a:p>
          <a:p>
            <a:pPr marL="171450" indent="-171450">
              <a:lnSpc>
                <a:spcPct val="120000"/>
              </a:lnSpc>
              <a:spcBef>
                <a:spcPts val="1000"/>
              </a:spcBef>
              <a:buFont typeface="Arial"/>
              <a:buChar char="•"/>
            </a:pPr>
            <a:endParaRPr lang="en-GB" dirty="0">
              <a:cs typeface="Calibri"/>
            </a:endParaRPr>
          </a:p>
          <a:p>
            <a:pPr marL="0" indent="0">
              <a:lnSpc>
                <a:spcPct val="120000"/>
              </a:lnSpc>
              <a:spcBef>
                <a:spcPts val="1000"/>
              </a:spcBef>
              <a:buFont typeface="Arial"/>
              <a:buNone/>
            </a:pPr>
            <a:endParaRPr lang="en-GB" dirty="0">
              <a:cs typeface="Calibri"/>
            </a:endParaRPr>
          </a:p>
          <a:p>
            <a:pPr marL="0" indent="0">
              <a:lnSpc>
                <a:spcPct val="120000"/>
              </a:lnSpc>
              <a:spcBef>
                <a:spcPts val="1000"/>
              </a:spcBef>
              <a:buFont typeface="Arial"/>
              <a:buNone/>
            </a:pPr>
            <a:r>
              <a:rPr lang="en-GB" dirty="0">
                <a:cs typeface="Calibri"/>
              </a:rPr>
              <a:t>That’s some of the background and learning done.   </a:t>
            </a:r>
          </a:p>
        </p:txBody>
      </p:sp>
      <p:sp>
        <p:nvSpPr>
          <p:cNvPr id="4" name="Slide Number Placeholder 3"/>
          <p:cNvSpPr>
            <a:spLocks noGrp="1"/>
          </p:cNvSpPr>
          <p:nvPr>
            <p:ph type="sldNum" sz="quarter" idx="5"/>
          </p:nvPr>
        </p:nvSpPr>
        <p:spPr/>
        <p:txBody>
          <a:bodyPr/>
          <a:lstStyle/>
          <a:p>
            <a:fld id="{E338D32E-67C6-4338-93FB-12E1F6617747}" type="slidenum">
              <a:rPr lang="en-GB" smtClean="0"/>
              <a:t>32</a:t>
            </a:fld>
            <a:endParaRPr lang="en-GB"/>
          </a:p>
        </p:txBody>
      </p:sp>
    </p:spTree>
    <p:extLst>
      <p:ext uri="{BB962C8B-B14F-4D97-AF65-F5344CB8AC3E}">
        <p14:creationId xmlns:p14="http://schemas.microsoft.com/office/powerpoint/2010/main" val="2232280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38D32E-67C6-4338-93FB-12E1F66177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16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38D32E-67C6-4338-93FB-12E1F66177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9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 evidence is irrefutable, climate change is happening, it is caused by humans. We have to act swiftly as we have left ourselves with little time to ensure warming does not exceed 1.5 degrees.  </a:t>
            </a:r>
          </a:p>
          <a:p>
            <a:pPr marL="171450" indent="-171450">
              <a:buFont typeface="Arial"/>
              <a:buChar char="•"/>
            </a:pPr>
            <a:r>
              <a:rPr lang="en-US" dirty="0">
                <a:cs typeface="Calibri"/>
              </a:rPr>
              <a:t>We can't wait to adapt and mitigate to 1.5 degrees warmer world, we need to start now. </a:t>
            </a:r>
          </a:p>
          <a:p>
            <a:pPr marL="171450" indent="-171450">
              <a:buFont typeface="Arial"/>
              <a:buChar char="•"/>
            </a:pPr>
            <a:r>
              <a:rPr lang="en-US" dirty="0">
                <a:cs typeface="Calibri"/>
              </a:rPr>
              <a:t>There has been a significant shift in the public's consciousness on the climate agenda.  </a:t>
            </a:r>
          </a:p>
          <a:p>
            <a:pPr marL="171450" indent="-171450">
              <a:buFont typeface="Arial"/>
              <a:buChar char="•"/>
            </a:pPr>
            <a:r>
              <a:rPr lang="en-US" dirty="0">
                <a:cs typeface="Calibri"/>
              </a:rPr>
              <a:t>Governments are developing greener policies, legislating for emissions reporting and creating greener supply chains. </a:t>
            </a:r>
          </a:p>
          <a:p>
            <a:pPr marL="171450" indent="-171450">
              <a:buFont typeface="Arial"/>
              <a:buChar char="•"/>
            </a:pPr>
            <a:r>
              <a:rPr lang="en-US" dirty="0">
                <a:cs typeface="Calibri"/>
              </a:rPr>
              <a:t>Most importantly communities are aware of the impact on future generations insisting on and change.</a:t>
            </a:r>
          </a:p>
        </p:txBody>
      </p:sp>
      <p:sp>
        <p:nvSpPr>
          <p:cNvPr id="4" name="Slide Number Placeholder 3"/>
          <p:cNvSpPr>
            <a:spLocks noGrp="1"/>
          </p:cNvSpPr>
          <p:nvPr>
            <p:ph type="sldNum" sz="quarter" idx="5"/>
          </p:nvPr>
        </p:nvSpPr>
        <p:spPr/>
        <p:txBody>
          <a:bodyPr/>
          <a:lstStyle/>
          <a:p>
            <a:fld id="{E338D32E-67C6-4338-93FB-12E1F6617747}" type="slidenum">
              <a:rPr lang="en-GB" smtClean="0"/>
              <a:t>3</a:t>
            </a:fld>
            <a:endParaRPr lang="en-GB"/>
          </a:p>
        </p:txBody>
      </p:sp>
    </p:spTree>
    <p:extLst>
      <p:ext uri="{BB962C8B-B14F-4D97-AF65-F5344CB8AC3E}">
        <p14:creationId xmlns:p14="http://schemas.microsoft.com/office/powerpoint/2010/main" val="145396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dirty="0"/>
              <a:t>We are in a Climate Emergency and its impacts are evident and ever increasing </a:t>
            </a:r>
            <a:endParaRPr lang="en-US" dirty="0">
              <a:cs typeface="Calibri"/>
            </a:endParaRPr>
          </a:p>
          <a:p>
            <a:pPr marL="171450" indent="-171450">
              <a:buFont typeface="Arial"/>
              <a:buChar char="•"/>
            </a:pPr>
            <a:r>
              <a:rPr lang="en-US" dirty="0">
                <a:cs typeface="Calibri"/>
              </a:rPr>
              <a:t>The evidence is irrefutable, climate change is happening, it is caused by humans. We have to act swiftly as we have left ourselves with little time to ensure warming does not exceed 1.5 degrees.  </a:t>
            </a:r>
          </a:p>
          <a:p>
            <a:pPr marL="171450" indent="-171450">
              <a:buFont typeface="Arial"/>
              <a:buChar char="•"/>
            </a:pPr>
            <a:r>
              <a:rPr lang="en-US" dirty="0">
                <a:cs typeface="Calibri"/>
              </a:rPr>
              <a:t>We can't wait to adapt and mitigate to 1.5 degrees warmer world, we need to start now. </a:t>
            </a:r>
          </a:p>
          <a:p>
            <a:pPr marL="171450" indent="-171450">
              <a:buFont typeface="Arial"/>
              <a:buChar char="•"/>
            </a:pPr>
            <a:r>
              <a:rPr lang="en-US" dirty="0">
                <a:cs typeface="Calibri"/>
              </a:rPr>
              <a:t>There has been a significant shift in the public's consciousness on the climate agenda.  </a:t>
            </a:r>
          </a:p>
          <a:p>
            <a:pPr marL="171450" indent="-171450">
              <a:buFont typeface="Arial"/>
              <a:buChar char="•"/>
            </a:pPr>
            <a:r>
              <a:rPr lang="en-US" dirty="0">
                <a:cs typeface="Calibri"/>
              </a:rPr>
              <a:t>Governments are developing greener policies, legislating for emissions reporting and creating greener supply chains. </a:t>
            </a:r>
          </a:p>
          <a:p>
            <a:pPr marL="171450" indent="-171450">
              <a:buFont typeface="Arial"/>
              <a:buChar char="•"/>
            </a:pPr>
            <a:r>
              <a:rPr lang="en-US" dirty="0">
                <a:cs typeface="Calibri"/>
              </a:rPr>
              <a:t>Most importantly communities are aware of the impact on future generations insisting on and change.</a:t>
            </a:r>
          </a:p>
        </p:txBody>
      </p:sp>
      <p:sp>
        <p:nvSpPr>
          <p:cNvPr id="4" name="Slide Number Placeholder 3"/>
          <p:cNvSpPr>
            <a:spLocks noGrp="1"/>
          </p:cNvSpPr>
          <p:nvPr>
            <p:ph type="sldNum" sz="quarter" idx="5"/>
          </p:nvPr>
        </p:nvSpPr>
        <p:spPr/>
        <p:txBody>
          <a:bodyPr/>
          <a:lstStyle/>
          <a:p>
            <a:fld id="{E338D32E-67C6-4338-93FB-12E1F6617747}" type="slidenum">
              <a:rPr lang="en-GB" smtClean="0"/>
              <a:t>4</a:t>
            </a:fld>
            <a:endParaRPr lang="en-GB"/>
          </a:p>
        </p:txBody>
      </p:sp>
    </p:spTree>
    <p:extLst>
      <p:ext uri="{BB962C8B-B14F-4D97-AF65-F5344CB8AC3E}">
        <p14:creationId xmlns:p14="http://schemas.microsoft.com/office/powerpoint/2010/main" val="347990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little action or funding. </a:t>
            </a:r>
          </a:p>
          <a:p>
            <a:r>
              <a:rPr lang="en-GB" dirty="0"/>
              <a:t>A lost decade from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38D32E-67C6-4338-93FB-12E1F66177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66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38D32E-67C6-4338-93FB-12E1F6617747}" type="slidenum">
              <a:rPr lang="en-GB" smtClean="0"/>
              <a:t>11</a:t>
            </a:fld>
            <a:endParaRPr lang="en-GB"/>
          </a:p>
        </p:txBody>
      </p:sp>
    </p:spTree>
    <p:extLst>
      <p:ext uri="{BB962C8B-B14F-4D97-AF65-F5344CB8AC3E}">
        <p14:creationId xmlns:p14="http://schemas.microsoft.com/office/powerpoint/2010/main" val="94796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little action or funding. </a:t>
            </a:r>
          </a:p>
          <a:p>
            <a:r>
              <a:rPr lang="en-GB" dirty="0"/>
              <a:t>A lost decade from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8D32E-67C6-4338-93FB-12E1F66177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66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cs typeface="Calibri"/>
              </a:rPr>
              <a:t>Conference of the Parties (COP26)</a:t>
            </a:r>
            <a:r>
              <a:rPr lang="en-US" dirty="0">
                <a:cs typeface="Calibri"/>
              </a:rPr>
              <a:t> event is happening as we speak! </a:t>
            </a:r>
          </a:p>
          <a:p>
            <a:pPr marL="171450" indent="-171450">
              <a:buFont typeface="Arial"/>
              <a:buChar char="•"/>
            </a:pPr>
            <a:r>
              <a:rPr lang="en-US" dirty="0">
                <a:cs typeface="Calibri"/>
              </a:rPr>
              <a:t>The UK is hosting a summit that is seen as crucial if climate change is to be brought under control. </a:t>
            </a:r>
          </a:p>
          <a:p>
            <a:pPr marL="171450" indent="-171450">
              <a:buFont typeface="Arial"/>
              <a:buChar char="•"/>
            </a:pPr>
            <a:r>
              <a:rPr lang="en-US" dirty="0"/>
              <a:t>Up to </a:t>
            </a:r>
            <a:r>
              <a:rPr lang="en-US" b="1" dirty="0"/>
              <a:t>25,000</a:t>
            </a:r>
            <a:r>
              <a:rPr lang="en-US" dirty="0"/>
              <a:t> people are expected in Glasgow, including world leaders, negotiators and journalists.</a:t>
            </a:r>
            <a:endParaRPr lang="en-US" dirty="0">
              <a:cs typeface="Calibri"/>
            </a:endParaRPr>
          </a:p>
          <a:p>
            <a:pPr marL="171450" indent="-171450">
              <a:buFont typeface="Arial"/>
              <a:buChar char="•"/>
            </a:pPr>
            <a:r>
              <a:rPr lang="en-US" dirty="0">
                <a:cs typeface="Calibri"/>
              </a:rPr>
              <a:t>There will be a flurry of announcements during these two weeks, including – </a:t>
            </a:r>
            <a:r>
              <a:rPr lang="en-US" b="1" dirty="0">
                <a:cs typeface="Calibri"/>
              </a:rPr>
              <a:t>making a faster switch to electric cars, speeding up the phasing out of coal power, cutting down fewer trees, protecting more people from the impacts of climate change.</a:t>
            </a:r>
          </a:p>
          <a:p>
            <a:pPr marL="171450" indent="-171450">
              <a:buFont typeface="Arial"/>
              <a:buChar char="•"/>
            </a:pPr>
            <a:r>
              <a:rPr lang="en-US" b="1" dirty="0">
                <a:cs typeface="Calibri"/>
              </a:rPr>
              <a:t>Climate Justice</a:t>
            </a:r>
            <a:r>
              <a:rPr lang="en-US" dirty="0">
                <a:cs typeface="Calibri"/>
              </a:rPr>
              <a:t> – compels us to understand the challenges faced by those people &amp; communities most vulnerable to the impact of climate change – often people on the front lines of climate change have contributed least to the causes of the climate crisis. </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E338D32E-67C6-4338-93FB-12E1F6617747}" type="slidenum">
              <a:rPr lang="en-GB" smtClean="0"/>
              <a:t>19</a:t>
            </a:fld>
            <a:endParaRPr lang="en-GB"/>
          </a:p>
        </p:txBody>
      </p:sp>
    </p:spTree>
    <p:extLst>
      <p:ext uri="{BB962C8B-B14F-4D97-AF65-F5344CB8AC3E}">
        <p14:creationId xmlns:p14="http://schemas.microsoft.com/office/powerpoint/2010/main" val="375816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cs typeface="Calibri"/>
              </a:rPr>
              <a:t>Conference of the Parties (COP26)</a:t>
            </a:r>
            <a:r>
              <a:rPr lang="en-US" dirty="0">
                <a:cs typeface="Calibri"/>
              </a:rPr>
              <a:t> event is happening as we speak! </a:t>
            </a:r>
          </a:p>
          <a:p>
            <a:pPr marL="171450" indent="-171450">
              <a:buFont typeface="Arial"/>
              <a:buChar char="•"/>
            </a:pPr>
            <a:r>
              <a:rPr lang="en-US" dirty="0">
                <a:cs typeface="Calibri"/>
              </a:rPr>
              <a:t>The UK is hosting a summit that is seen as crucial if climate change is to be brought under control. </a:t>
            </a:r>
          </a:p>
          <a:p>
            <a:pPr marL="171450" indent="-171450">
              <a:buFont typeface="Arial"/>
              <a:buChar char="•"/>
            </a:pPr>
            <a:r>
              <a:rPr lang="en-US" dirty="0"/>
              <a:t>Up to </a:t>
            </a:r>
            <a:r>
              <a:rPr lang="en-US" b="1" dirty="0"/>
              <a:t>25,000</a:t>
            </a:r>
            <a:r>
              <a:rPr lang="en-US" dirty="0"/>
              <a:t> people are expected in Glasgow, including world leaders, negotiators and journalists.</a:t>
            </a:r>
            <a:endParaRPr lang="en-US" dirty="0">
              <a:cs typeface="Calibri"/>
            </a:endParaRPr>
          </a:p>
          <a:p>
            <a:pPr marL="171450" indent="-171450">
              <a:buFont typeface="Arial"/>
              <a:buChar char="•"/>
            </a:pPr>
            <a:r>
              <a:rPr lang="en-US" dirty="0">
                <a:cs typeface="Calibri"/>
              </a:rPr>
              <a:t>There will be a flurry of announcements during these two weeks, including – </a:t>
            </a:r>
            <a:r>
              <a:rPr lang="en-US" b="1" dirty="0">
                <a:cs typeface="Calibri"/>
              </a:rPr>
              <a:t>making a faster switch to electric cars, speeding up the phasing out of coal power, cutting down fewer trees, protecting more people from the impacts of climate change.</a:t>
            </a:r>
          </a:p>
          <a:p>
            <a:pPr marL="171450" indent="-171450">
              <a:buFont typeface="Arial"/>
              <a:buChar char="•"/>
            </a:pPr>
            <a:r>
              <a:rPr lang="en-US" b="1" dirty="0">
                <a:cs typeface="Calibri"/>
              </a:rPr>
              <a:t>Climate Justice</a:t>
            </a:r>
            <a:r>
              <a:rPr lang="en-US" dirty="0">
                <a:cs typeface="Calibri"/>
              </a:rPr>
              <a:t> – compels us to understand the challenges faced by those people &amp; communities most vulnerable to the impact of climate change – often people on the front lines of climate change have contributed least to the causes of the climate crisis. </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E338D32E-67C6-4338-93FB-12E1F6617747}" type="slidenum">
              <a:rPr lang="en-GB" smtClean="0"/>
              <a:t>20</a:t>
            </a:fld>
            <a:endParaRPr lang="en-GB"/>
          </a:p>
        </p:txBody>
      </p:sp>
    </p:spTree>
    <p:extLst>
      <p:ext uri="{BB962C8B-B14F-4D97-AF65-F5344CB8AC3E}">
        <p14:creationId xmlns:p14="http://schemas.microsoft.com/office/powerpoint/2010/main" val="235174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307051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191005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36685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stretch>
            <a:fillRect/>
          </a:stretch>
        </p:blipFill>
        <p:spPr>
          <a:xfrm>
            <a:off x="6457950" y="5349875"/>
            <a:ext cx="2324100" cy="1304925"/>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2250128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stretch>
            <a:fillRect/>
          </a:stretch>
        </p:blipFill>
        <p:spPr>
          <a:xfrm>
            <a:off x="6457950" y="5349875"/>
            <a:ext cx="2324100" cy="130492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1921553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stretch>
            <a:fillRect/>
          </a:stretch>
        </p:blipFill>
        <p:spPr>
          <a:xfrm>
            <a:off x="6457950" y="5349875"/>
            <a:ext cx="2324100" cy="1304925"/>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84943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Content Placeholder 3"/>
          <p:cNvPicPr>
            <a:picLocks noChangeAspect="1"/>
          </p:cNvPicPr>
          <p:nvPr userDrawn="1"/>
        </p:nvPicPr>
        <p:blipFill>
          <a:blip r:embed="rId2"/>
          <a:stretch>
            <a:fillRect/>
          </a:stretch>
        </p:blipFill>
        <p:spPr>
          <a:xfrm>
            <a:off x="6457950" y="5349875"/>
            <a:ext cx="2324100" cy="130492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EE7CBA-3E1C-4C57-A45A-2525B45BECB9}" type="datetimeFigureOut">
              <a:rPr lang="en-GB" smtClean="0"/>
              <a:t>12/11/2021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296935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3"/>
          <p:cNvPicPr>
            <a:picLocks noChangeAspect="1"/>
          </p:cNvPicPr>
          <p:nvPr userDrawn="1"/>
        </p:nvPicPr>
        <p:blipFill>
          <a:blip r:embed="rId2"/>
          <a:stretch>
            <a:fillRect/>
          </a:stretch>
        </p:blipFill>
        <p:spPr>
          <a:xfrm>
            <a:off x="6457950" y="5349875"/>
            <a:ext cx="2324100" cy="1304925"/>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EE7CBA-3E1C-4C57-A45A-2525B45BECB9}" type="datetimeFigureOut">
              <a:rPr lang="en-GB" smtClean="0"/>
              <a:t>12/11/2021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234270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Content Placeholder 3"/>
          <p:cNvPicPr>
            <a:picLocks noChangeAspect="1"/>
          </p:cNvPicPr>
          <p:nvPr userDrawn="1"/>
        </p:nvPicPr>
        <p:blipFill>
          <a:blip r:embed="rId2"/>
          <a:stretch>
            <a:fillRect/>
          </a:stretch>
        </p:blipFill>
        <p:spPr>
          <a:xfrm>
            <a:off x="6457950" y="5349875"/>
            <a:ext cx="2324100" cy="130492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EE7CBA-3E1C-4C57-A45A-2525B45BECB9}" type="datetimeFigureOut">
              <a:rPr lang="en-GB" smtClean="0"/>
              <a:t>12/11/2021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391471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E7CBA-3E1C-4C57-A45A-2525B45BECB9}" type="datetimeFigureOut">
              <a:rPr lang="en-GB" smtClean="0"/>
              <a:t>12/11/2021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4016598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Content Placeholder 3"/>
          <p:cNvPicPr>
            <a:picLocks noChangeAspect="1"/>
          </p:cNvPicPr>
          <p:nvPr userDrawn="1"/>
        </p:nvPicPr>
        <p:blipFill>
          <a:blip r:embed="rId2"/>
          <a:stretch>
            <a:fillRect/>
          </a:stretch>
        </p:blipFill>
        <p:spPr>
          <a:xfrm>
            <a:off x="6457950" y="5349875"/>
            <a:ext cx="2324100" cy="1304925"/>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EE7CBA-3E1C-4C57-A45A-2525B45BECB9}" type="datetimeFigureOut">
              <a:rPr lang="en-GB" smtClean="0"/>
              <a:t>12/11/2021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29899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217233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Content Placeholder 3"/>
          <p:cNvPicPr>
            <a:picLocks noChangeAspect="1"/>
          </p:cNvPicPr>
          <p:nvPr userDrawn="1"/>
        </p:nvPicPr>
        <p:blipFill>
          <a:blip r:embed="rId2"/>
          <a:stretch>
            <a:fillRect/>
          </a:stretch>
        </p:blipFill>
        <p:spPr>
          <a:xfrm>
            <a:off x="6457950" y="5349875"/>
            <a:ext cx="2324100" cy="1304925"/>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EE7CBA-3E1C-4C57-A45A-2525B45BECB9}" type="datetimeFigureOut">
              <a:rPr lang="en-GB" smtClean="0"/>
              <a:t>12/11/2021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3980838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2571997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1563039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D483B-0635-4C1A-B02C-3B275BC681C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D5AA25B3-6CDF-46D7-8509-750F66EC5D5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B3FE1FF6-6D09-484F-AB85-38632527FF4B}"/>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5" name="Footer Placeholder 4">
            <a:extLst>
              <a:ext uri="{FF2B5EF4-FFF2-40B4-BE49-F238E27FC236}">
                <a16:creationId xmlns="" xmlns:a16="http://schemas.microsoft.com/office/drawing/2014/main" id="{6156000D-8670-4174-A845-4DA24354F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0F52427-46E6-43D0-A56E-B947FD2F2890}"/>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1791877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C2780D-9D36-49EE-93CF-D2C5DBB9DA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E4359F92-1307-42F3-8880-5C176AAC9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F3F2CF3-89A2-4280-A5BB-EF144682D919}"/>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5" name="Footer Placeholder 4">
            <a:extLst>
              <a:ext uri="{FF2B5EF4-FFF2-40B4-BE49-F238E27FC236}">
                <a16:creationId xmlns="" xmlns:a16="http://schemas.microsoft.com/office/drawing/2014/main" id="{0D0F457E-49A4-4F97-B5D6-8841E425F7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FB9EFA9-C1C1-45BA-998B-B57EA4343B8B}"/>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806016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F35C3-50A4-491A-BFF0-73DC09D226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7067F21-8103-4C64-91F2-30A018E1E5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0878023-CB07-46B8-8A76-A3DD447CC18B}"/>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5" name="Footer Placeholder 4">
            <a:extLst>
              <a:ext uri="{FF2B5EF4-FFF2-40B4-BE49-F238E27FC236}">
                <a16:creationId xmlns="" xmlns:a16="http://schemas.microsoft.com/office/drawing/2014/main" id="{2763B022-A782-466B-89AB-D927DFA105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5C7462F-1266-45A6-94D0-3BDB8B8C504B}"/>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2709320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A1358D-9E5B-4261-B559-A5AAB2F8BB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ACAEA678-8BF3-4157-828D-8A785DAB707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FFB12260-6CD4-4892-A8D6-A5440D3B1FD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44126755-8843-4FB9-B187-47AE58F0A4A1}"/>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6" name="Footer Placeholder 5">
            <a:extLst>
              <a:ext uri="{FF2B5EF4-FFF2-40B4-BE49-F238E27FC236}">
                <a16:creationId xmlns="" xmlns:a16="http://schemas.microsoft.com/office/drawing/2014/main" id="{AB162D60-1E55-4CCF-ACCC-8DB83E2CB2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3C177A0-B2F0-4ADD-BF24-A39219EF6438}"/>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233151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EBED08-E534-42FF-9FFC-AB86AFD73B4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EB60B13-8E3A-44DB-8BA4-AB5BB5B0BA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121C631-7FE2-49F9-8627-BCADA07181B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D72DB7EB-1B62-44D9-AF08-9CF3134DF33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5F45F5D-EC23-43CD-B317-FADE15AD1CF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E3100EE-579C-41DE-A6AC-E43FE12FB06E}"/>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8" name="Footer Placeholder 7">
            <a:extLst>
              <a:ext uri="{FF2B5EF4-FFF2-40B4-BE49-F238E27FC236}">
                <a16:creationId xmlns="" xmlns:a16="http://schemas.microsoft.com/office/drawing/2014/main" id="{3AD8510C-8DA3-4520-A663-507EE0A3D7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4B99F2B-34AB-413F-A15A-B3714856B4B9}"/>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255846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00F16-9310-4420-9C17-46A27AC385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95350B8-91B6-407F-B81E-47E912CD461D}"/>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4" name="Footer Placeholder 3">
            <a:extLst>
              <a:ext uri="{FF2B5EF4-FFF2-40B4-BE49-F238E27FC236}">
                <a16:creationId xmlns="" xmlns:a16="http://schemas.microsoft.com/office/drawing/2014/main" id="{F940D567-13A7-437A-B839-60617B5859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21C7FE3F-9A74-4C22-8529-15AA90E97E44}"/>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4270674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27FADF5-3C68-43EF-931D-057075223556}"/>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3" name="Footer Placeholder 2">
            <a:extLst>
              <a:ext uri="{FF2B5EF4-FFF2-40B4-BE49-F238E27FC236}">
                <a16:creationId xmlns="" xmlns:a16="http://schemas.microsoft.com/office/drawing/2014/main" id="{8B95CB5E-05ED-4737-8EAF-CCEDB3D3BC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A11C6D31-0D02-408B-A7F1-8167F1B054E2}"/>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262864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EE7CBA-3E1C-4C57-A45A-2525B45BECB9}"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2368299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38EF6-2D06-43A4-B7F8-84E90FC8F54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DFC548B-2808-4822-93CD-B59E7C5C887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DCA73F0-4B7D-46AF-B52E-F26FD541B5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71EDF200-B793-4DA8-B702-2A5FA33A23F9}"/>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6" name="Footer Placeholder 5">
            <a:extLst>
              <a:ext uri="{FF2B5EF4-FFF2-40B4-BE49-F238E27FC236}">
                <a16:creationId xmlns="" xmlns:a16="http://schemas.microsoft.com/office/drawing/2014/main" id="{32262458-2BBB-4CF4-A88D-05760F9888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BABFBA0-BC1A-4103-ABD2-11A4D859A38C}"/>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1193666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5F96CD-F128-4F79-8987-D3C05AB0EC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E7CDCE03-0FD0-4A73-81B7-2B423F3CAF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 xmlns:a16="http://schemas.microsoft.com/office/drawing/2014/main" id="{A08FFC23-C062-4293-B99F-998754A625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4D61DE34-36DA-4DC5-8CFA-1CABA7A2C04A}"/>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6" name="Footer Placeholder 5">
            <a:extLst>
              <a:ext uri="{FF2B5EF4-FFF2-40B4-BE49-F238E27FC236}">
                <a16:creationId xmlns="" xmlns:a16="http://schemas.microsoft.com/office/drawing/2014/main" id="{82B7BE5E-D4DA-4CF4-B7AF-1798F49F81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91EAE2A-C254-43CA-9D68-DF7F6FFEAAAA}"/>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3172638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CDBF20-1BC9-4F3E-BF80-CDBAC0390B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3678BD7-6C8F-40FA-9523-052C3DC957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2E64E35-CC55-431C-8D6C-77F76F070DD0}"/>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5" name="Footer Placeholder 4">
            <a:extLst>
              <a:ext uri="{FF2B5EF4-FFF2-40B4-BE49-F238E27FC236}">
                <a16:creationId xmlns="" xmlns:a16="http://schemas.microsoft.com/office/drawing/2014/main" id="{ACFC7BC6-2559-4652-8205-812CFB2BBA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A93C8FE-985F-4FDF-B599-DFA3AA822EDF}"/>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2151059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A1EBBA1-196E-440B-962C-6A79B14DC12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640F7AB-FC21-42DD-94A7-015BBEF4E1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BD72E6F-7243-4EC2-B24C-3AE8F01A22BC}"/>
              </a:ext>
            </a:extLst>
          </p:cNvPr>
          <p:cNvSpPr>
            <a:spLocks noGrp="1"/>
          </p:cNvSpPr>
          <p:nvPr>
            <p:ph type="dt" sz="half" idx="10"/>
          </p:nvPr>
        </p:nvSpPr>
        <p:spPr/>
        <p:txBody>
          <a:bodyPr/>
          <a:lstStyle/>
          <a:p>
            <a:fld id="{928E1FA7-4CB2-4C62-89A3-A91D2E47BC47}" type="datetimeFigureOut">
              <a:rPr lang="en-GB" smtClean="0"/>
              <a:t>12/11/2021</a:t>
            </a:fld>
            <a:endParaRPr lang="en-GB"/>
          </a:p>
        </p:txBody>
      </p:sp>
      <p:sp>
        <p:nvSpPr>
          <p:cNvPr id="5" name="Footer Placeholder 4">
            <a:extLst>
              <a:ext uri="{FF2B5EF4-FFF2-40B4-BE49-F238E27FC236}">
                <a16:creationId xmlns="" xmlns:a16="http://schemas.microsoft.com/office/drawing/2014/main" id="{544FAADA-CB62-4B20-8F66-681B069A74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6FFE2E9-77F3-411C-99CD-571ECA9A4436}"/>
              </a:ext>
            </a:extLst>
          </p:cNvPr>
          <p:cNvSpPr>
            <a:spLocks noGrp="1"/>
          </p:cNvSpPr>
          <p:nvPr>
            <p:ph type="sldNum" sz="quarter" idx="12"/>
          </p:nvPr>
        </p:nvSpPr>
        <p:spPr/>
        <p:txBody>
          <a:bodyPr/>
          <a:lstStyle/>
          <a:p>
            <a:fld id="{86F35E4F-5299-4DD1-9883-F64BE5B62F30}" type="slidenum">
              <a:rPr lang="en-GB" smtClean="0"/>
              <a:t>‹#›</a:t>
            </a:fld>
            <a:endParaRPr lang="en-GB"/>
          </a:p>
        </p:txBody>
      </p:sp>
    </p:spTree>
    <p:extLst>
      <p:ext uri="{BB962C8B-B14F-4D97-AF65-F5344CB8AC3E}">
        <p14:creationId xmlns:p14="http://schemas.microsoft.com/office/powerpoint/2010/main" val="397092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EE7CBA-3E1C-4C57-A45A-2525B45BECB9}" type="datetimeFigureOut">
              <a:rPr lang="en-GB" smtClean="0"/>
              <a:t>12/11/2021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190277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E7CBA-3E1C-4C57-A45A-2525B45BECB9}" type="datetimeFigureOut">
              <a:rPr lang="en-GB" smtClean="0"/>
              <a:t>12/11/2021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299709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EE7CBA-3E1C-4C57-A45A-2525B45BECB9}" type="datetimeFigureOut">
              <a:rPr lang="en-GB" smtClean="0"/>
              <a:t>12/11/2021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395593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E7CBA-3E1C-4C57-A45A-2525B45BECB9}" type="datetimeFigureOut">
              <a:rPr lang="en-GB" smtClean="0"/>
              <a:t>12/11/2021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4310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EE7CBA-3E1C-4C57-A45A-2525B45BECB9}" type="datetimeFigureOut">
              <a:rPr lang="en-GB" smtClean="0"/>
              <a:t>12/11/2021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293001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EE7CBA-3E1C-4C57-A45A-2525B45BECB9}" type="datetimeFigureOut">
              <a:rPr lang="en-GB" smtClean="0"/>
              <a:t>12/11/2021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4B4B3-299E-432B-8E24-1927A92B8D25}" type="slidenum">
              <a:rPr lang="en-GB" smtClean="0"/>
              <a:t>‹#›</a:t>
            </a:fld>
            <a:endParaRPr lang="en-GB"/>
          </a:p>
        </p:txBody>
      </p:sp>
    </p:spTree>
    <p:extLst>
      <p:ext uri="{BB962C8B-B14F-4D97-AF65-F5344CB8AC3E}">
        <p14:creationId xmlns:p14="http://schemas.microsoft.com/office/powerpoint/2010/main" val="363788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E7CBA-3E1C-4C57-A45A-2525B45BECB9}" type="datetimeFigureOut">
              <a:rPr lang="en-GB" smtClean="0"/>
              <a:t>12/11/2021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4B4B3-299E-432B-8E24-1927A92B8D25}" type="slidenum">
              <a:rPr lang="en-GB" smtClean="0"/>
              <a:t>‹#›</a:t>
            </a:fld>
            <a:endParaRPr lang="en-GB"/>
          </a:p>
        </p:txBody>
      </p:sp>
    </p:spTree>
    <p:extLst>
      <p:ext uri="{BB962C8B-B14F-4D97-AF65-F5344CB8AC3E}">
        <p14:creationId xmlns:p14="http://schemas.microsoft.com/office/powerpoint/2010/main" val="1976626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E7CBA-3E1C-4C57-A45A-2525B45BECB9}" type="datetimeFigureOut">
              <a:rPr lang="en-GB" smtClean="0"/>
              <a:t>12/11/2021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4B4B3-299E-432B-8E24-1927A92B8D25}" type="slidenum">
              <a:rPr lang="en-GB" smtClean="0"/>
              <a:t>‹#›</a:t>
            </a:fld>
            <a:endParaRPr lang="en-GB"/>
          </a:p>
        </p:txBody>
      </p:sp>
    </p:spTree>
    <p:extLst>
      <p:ext uri="{BB962C8B-B14F-4D97-AF65-F5344CB8AC3E}">
        <p14:creationId xmlns:p14="http://schemas.microsoft.com/office/powerpoint/2010/main" val="2370029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FFCDBF2-3D90-4BC2-8172-23BE501E64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0DBDB1E-4428-460A-AC50-CCE3F4DE9F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AC9C062-77A6-4E04-82A0-C071220FCA9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8E1FA7-4CB2-4C62-89A3-A91D2E47BC47}" type="datetimeFigureOut">
              <a:rPr lang="en-GB" smtClean="0"/>
              <a:t>12/11/2021</a:t>
            </a:fld>
            <a:endParaRPr lang="en-GB"/>
          </a:p>
        </p:txBody>
      </p:sp>
      <p:sp>
        <p:nvSpPr>
          <p:cNvPr id="5" name="Footer Placeholder 4">
            <a:extLst>
              <a:ext uri="{FF2B5EF4-FFF2-40B4-BE49-F238E27FC236}">
                <a16:creationId xmlns="" xmlns:a16="http://schemas.microsoft.com/office/drawing/2014/main" id="{AF63D2C8-443F-4386-8BB6-A1B3F2BF0DC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3562F479-ACC4-45F0-A138-6D0D148202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35E4F-5299-4DD1-9883-F64BE5B62F30}" type="slidenum">
              <a:rPr lang="en-GB" smtClean="0"/>
              <a:t>‹#›</a:t>
            </a:fld>
            <a:endParaRPr lang="en-GB"/>
          </a:p>
        </p:txBody>
      </p:sp>
    </p:spTree>
    <p:extLst>
      <p:ext uri="{BB962C8B-B14F-4D97-AF65-F5344CB8AC3E}">
        <p14:creationId xmlns:p14="http://schemas.microsoft.com/office/powerpoint/2010/main" val="5738733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webarchive.nationalarchives.gov.uk/ukgwa/+/http:/www.hm-treasury.gov.uk/independent_reviews/stern_review_economics_climate_change/stern_review_report.cfm" TargetMode="External"/><Relationship Id="rId2" Type="http://schemas.openxmlformats.org/officeDocument/2006/relationships/hyperlink" Target="https://assets.publishing.service.gov.uk/government/uploads/system/uploads/attachment_data/file/882222/The_Economics_of_Biodiversity_The_Dasgupta_Review_Interim_Report.pdf" TargetMode="Externa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hyperlink" Target="https://ghgprotocol.org/corporate-standard" TargetMode="External"/><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neecco.org.uk/" TargetMode="External"/><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hyperlink" Target="https://neecco.org.uk/" TargetMode="External"/><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8095E2E-FFEF-44EE-ABDC-D434DE2BDD3E}"/>
              </a:ext>
            </a:extLst>
          </p:cNvPr>
          <p:cNvSpPr txBox="1"/>
          <p:nvPr/>
        </p:nvSpPr>
        <p:spPr>
          <a:xfrm>
            <a:off x="751587" y="2514787"/>
            <a:ext cx="7099190" cy="2431435"/>
          </a:xfrm>
          <a:prstGeom prst="rect">
            <a:avLst/>
          </a:prstGeom>
          <a:noFill/>
        </p:spPr>
        <p:txBody>
          <a:bodyPr wrap="square" rtlCol="0">
            <a:spAutoFit/>
          </a:bodyPr>
          <a:lstStyle/>
          <a:p>
            <a:r>
              <a:rPr lang="en-GB" sz="3200" b="1" dirty="0">
                <a:solidFill>
                  <a:schemeClr val="bg1"/>
                </a:solidFill>
              </a:rPr>
              <a:t>A short climate change journey and the role of social housing to reach Net Zero.</a:t>
            </a:r>
          </a:p>
          <a:p>
            <a:endParaRPr lang="en-GB" sz="3200" b="1" dirty="0">
              <a:solidFill>
                <a:schemeClr val="bg1"/>
              </a:solidFill>
            </a:endParaRPr>
          </a:p>
          <a:p>
            <a:r>
              <a:rPr lang="en-GB" sz="2800" b="1" dirty="0">
                <a:solidFill>
                  <a:schemeClr val="bg1"/>
                </a:solidFill>
              </a:rPr>
              <a:t>Claire Thompson</a:t>
            </a:r>
          </a:p>
          <a:p>
            <a:r>
              <a:rPr lang="en-GB" sz="2800" b="1" dirty="0">
                <a:solidFill>
                  <a:schemeClr val="bg1"/>
                </a:solidFill>
              </a:rPr>
              <a:t>12</a:t>
            </a:r>
            <a:r>
              <a:rPr lang="en-GB" sz="2800" b="1" baseline="30000" dirty="0">
                <a:solidFill>
                  <a:schemeClr val="bg1"/>
                </a:solidFill>
              </a:rPr>
              <a:t>th</a:t>
            </a:r>
            <a:r>
              <a:rPr lang="en-GB" sz="2800" b="1" dirty="0">
                <a:solidFill>
                  <a:schemeClr val="bg1"/>
                </a:solidFill>
              </a:rPr>
              <a:t> Nov 2021</a:t>
            </a:r>
            <a:r>
              <a:rPr lang="en-GB" sz="1600" dirty="0"/>
              <a:t> </a:t>
            </a:r>
            <a:r>
              <a:rPr lang="en-GB" dirty="0"/>
              <a:t> </a:t>
            </a:r>
            <a:endParaRPr lang="en-GB" sz="40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797E0041-3969-48D9-95F9-4B4A2743A32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77" b="89862" l="9749" r="90529">
                        <a14:foregroundMark x1="35376" y1="58065" x2="35376" y2="58065"/>
                        <a14:foregroundMark x1="58774" y1="59447" x2="58774" y2="59447"/>
                        <a14:foregroundMark x1="59610" y1="54839" x2="59610" y2="54839"/>
                        <a14:foregroundMark x1="60446" y1="59447" x2="60446" y2="59447"/>
                        <a14:foregroundMark x1="60724" y1="64977" x2="60724" y2="64977"/>
                        <a14:foregroundMark x1="55432" y1="57143" x2="55432" y2="57143"/>
                        <a14:foregroundMark x1="50139" y1="54839" x2="50139" y2="54839"/>
                        <a14:foregroundMark x1="38162" y1="61751" x2="38162" y2="61751"/>
                        <a14:foregroundMark x1="36769" y1="57143" x2="36769" y2="57143"/>
                        <a14:foregroundMark x1="33983" y1="57143" x2="33983" y2="57143"/>
                        <a14:foregroundMark x1="33983" y1="55300" x2="33983" y2="55300"/>
                        <a14:foregroundMark x1="37326" y1="66820" x2="37326" y2="66820"/>
                        <a14:foregroundMark x1="90529" y1="32719" x2="90529" y2="32719"/>
                        <a14:foregroundMark x1="54875" y1="62673" x2="54875" y2="62673"/>
                        <a14:foregroundMark x1="55710" y1="65899" x2="55710" y2="65899"/>
                        <a14:foregroundMark x1="32869" y1="68664" x2="32869" y2="68664"/>
                        <a14:foregroundMark x1="32033" y1="69585" x2="32033" y2="69585"/>
                        <a14:foregroundMark x1="33426" y1="55300" x2="33426" y2="55300"/>
                      </a14:backgroundRemoval>
                    </a14:imgEffect>
                  </a14:imgLayer>
                </a14:imgProps>
              </a:ext>
              <a:ext uri="{28A0092B-C50C-407E-A947-70E740481C1C}">
                <a14:useLocalDpi xmlns:a14="http://schemas.microsoft.com/office/drawing/2010/main" val="0"/>
              </a:ext>
            </a:extLst>
          </a:blip>
          <a:stretch>
            <a:fillRect/>
          </a:stretch>
        </p:blipFill>
        <p:spPr>
          <a:xfrm>
            <a:off x="5425420" y="4500698"/>
            <a:ext cx="3516134" cy="2125351"/>
          </a:xfrm>
          <a:prstGeom prst="rect">
            <a:avLst/>
          </a:prstGeom>
        </p:spPr>
      </p:pic>
    </p:spTree>
    <p:extLst>
      <p:ext uri="{BB962C8B-B14F-4D97-AF65-F5344CB8AC3E}">
        <p14:creationId xmlns:p14="http://schemas.microsoft.com/office/powerpoint/2010/main" val="294479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BF75D6DE-8EB8-4C73-B30F-8A67A7F88C22}"/>
              </a:ext>
            </a:extLst>
          </p:cNvPr>
          <p:cNvSpPr>
            <a:spLocks noGrp="1"/>
          </p:cNvSpPr>
          <p:nvPr>
            <p:ph type="title"/>
          </p:nvPr>
        </p:nvSpPr>
        <p:spPr>
          <a:xfrm>
            <a:off x="276927" y="276347"/>
            <a:ext cx="8590146" cy="1325563"/>
          </a:xfrm>
        </p:spPr>
        <p:txBody>
          <a:bodyPr>
            <a:normAutofit/>
          </a:bodyPr>
          <a:lstStyle/>
          <a:p>
            <a:r>
              <a:rPr lang="en-GB" sz="3600" b="1" dirty="0">
                <a:solidFill>
                  <a:srgbClr val="E6007E"/>
                </a:solidFill>
              </a:rPr>
              <a:t>Climate Change – Urgent Action is Needed</a:t>
            </a:r>
            <a:r>
              <a:rPr lang="en-GB" dirty="0"/>
              <a:t/>
            </a:r>
            <a:br>
              <a:rPr lang="en-GB" dirty="0"/>
            </a:br>
            <a:endParaRPr lang="en-GB" dirty="0"/>
          </a:p>
        </p:txBody>
      </p:sp>
      <p:pic>
        <p:nvPicPr>
          <p:cNvPr id="4" name="Picture 2" descr="Climate change: Where we are in seven charts and what you can do to help -  BBC News">
            <a:extLst>
              <a:ext uri="{FF2B5EF4-FFF2-40B4-BE49-F238E27FC236}">
                <a16:creationId xmlns="" xmlns:a16="http://schemas.microsoft.com/office/drawing/2014/main" id="{A9BE4736-E36D-4F12-8B23-E034E639CB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128" y="1308947"/>
            <a:ext cx="7652599" cy="538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6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58DC81-4BC4-4309-A4E8-C902A2CD56A2}"/>
              </a:ext>
            </a:extLst>
          </p:cNvPr>
          <p:cNvSpPr>
            <a:spLocks noGrp="1"/>
          </p:cNvSpPr>
          <p:nvPr>
            <p:ph idx="1"/>
          </p:nvPr>
        </p:nvSpPr>
        <p:spPr>
          <a:xfrm>
            <a:off x="605790" y="1481937"/>
            <a:ext cx="7612158" cy="4128116"/>
          </a:xfrm>
        </p:spPr>
        <p:txBody>
          <a:bodyPr>
            <a:normAutofit lnSpcReduction="10000"/>
          </a:bodyPr>
          <a:lstStyle/>
          <a:p>
            <a:r>
              <a:rPr lang="en-GB" sz="2200" dirty="0"/>
              <a:t>A tipping point in the climate system is a threshold that, when exceeded, leads to large and often irreversible changes in the state of the system</a:t>
            </a:r>
            <a:endParaRPr lang="en-US" sz="2200" dirty="0"/>
          </a:p>
          <a:p>
            <a:r>
              <a:rPr lang="en-GB" sz="2200" dirty="0"/>
              <a:t>9 Tipping Points have been identified</a:t>
            </a:r>
          </a:p>
          <a:p>
            <a:r>
              <a:rPr lang="en-GB" sz="2200" dirty="0"/>
              <a:t>The tipping points come in three forms:</a:t>
            </a:r>
          </a:p>
          <a:p>
            <a:pPr marL="800100" lvl="1" indent="-342900">
              <a:buFont typeface="+mj-lt"/>
              <a:buAutoNum type="arabicPeriod"/>
            </a:pPr>
            <a:r>
              <a:rPr lang="en-GB" sz="2000" dirty="0"/>
              <a:t>Runaway loss of ice sheets that accelerate sea level rise</a:t>
            </a:r>
          </a:p>
          <a:p>
            <a:pPr marL="800100" lvl="1" indent="-342900">
              <a:buFont typeface="+mj-lt"/>
              <a:buAutoNum type="arabicPeriod"/>
            </a:pPr>
            <a:r>
              <a:rPr lang="en-GB" sz="2000" dirty="0"/>
              <a:t>Forest and other natural carbon stores such as permafrost releasing those stores into the atmosphere as carbon dioxide (CO2), accelerating warming</a:t>
            </a:r>
          </a:p>
          <a:p>
            <a:pPr marL="800100" lvl="1" indent="-342900">
              <a:buFont typeface="+mj-lt"/>
              <a:buAutoNum type="arabicPeriod"/>
            </a:pPr>
            <a:r>
              <a:rPr lang="en-GB" sz="2000" dirty="0"/>
              <a:t>The disabling of the ocean circulation system</a:t>
            </a:r>
          </a:p>
          <a:p>
            <a:r>
              <a:rPr lang="en-GB" sz="2200" dirty="0"/>
              <a:t>Many scientists agree we have crossed some tipping points such as permafrost and coral reef die-offs and are very close to the others tipping over - </a:t>
            </a:r>
            <a:r>
              <a:rPr lang="en-GB" sz="2200" b="1" dirty="0">
                <a:solidFill>
                  <a:srgbClr val="F72D84"/>
                </a:solidFill>
              </a:rPr>
              <a:t>state of planetary emergency</a:t>
            </a:r>
          </a:p>
          <a:p>
            <a:endParaRPr lang="en-GB" sz="2200" dirty="0"/>
          </a:p>
        </p:txBody>
      </p:sp>
      <p:sp>
        <p:nvSpPr>
          <p:cNvPr id="6" name="Title 1">
            <a:extLst>
              <a:ext uri="{FF2B5EF4-FFF2-40B4-BE49-F238E27FC236}">
                <a16:creationId xmlns="" xmlns:a16="http://schemas.microsoft.com/office/drawing/2014/main" id="{BF75D6DE-8EB8-4C73-B30F-8A67A7F88C22}"/>
              </a:ext>
            </a:extLst>
          </p:cNvPr>
          <p:cNvSpPr>
            <a:spLocks noGrp="1"/>
          </p:cNvSpPr>
          <p:nvPr>
            <p:ph type="title"/>
          </p:nvPr>
        </p:nvSpPr>
        <p:spPr>
          <a:xfrm>
            <a:off x="651510" y="480534"/>
            <a:ext cx="7886700" cy="1325563"/>
          </a:xfrm>
        </p:spPr>
        <p:txBody>
          <a:bodyPr/>
          <a:lstStyle/>
          <a:p>
            <a:r>
              <a:rPr lang="en-GB" sz="4000" b="1" dirty="0">
                <a:solidFill>
                  <a:srgbClr val="E6007E"/>
                </a:solidFill>
              </a:rPr>
              <a:t>Climate Change – Tipping points</a:t>
            </a:r>
            <a:r>
              <a:rPr lang="en-GB" dirty="0"/>
              <a:t/>
            </a:r>
            <a:br>
              <a:rPr lang="en-GB" dirty="0"/>
            </a:br>
            <a:endParaRPr lang="en-GB" dirty="0"/>
          </a:p>
        </p:txBody>
      </p:sp>
    </p:spTree>
    <p:extLst>
      <p:ext uri="{BB962C8B-B14F-4D97-AF65-F5344CB8AC3E}">
        <p14:creationId xmlns:p14="http://schemas.microsoft.com/office/powerpoint/2010/main" val="10432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8DF490-91B7-4C8B-9FEA-D78D560894AD}"/>
              </a:ext>
            </a:extLst>
          </p:cNvPr>
          <p:cNvSpPr>
            <a:spLocks noGrp="1"/>
          </p:cNvSpPr>
          <p:nvPr>
            <p:ph type="title"/>
          </p:nvPr>
        </p:nvSpPr>
        <p:spPr/>
        <p:txBody>
          <a:bodyPr/>
          <a:lstStyle/>
          <a:p>
            <a:endParaRPr lang="en-GB"/>
          </a:p>
        </p:txBody>
      </p:sp>
      <p:pic>
        <p:nvPicPr>
          <p:cNvPr id="2050" name="Picture 2" descr="Tipping points">
            <a:extLst>
              <a:ext uri="{FF2B5EF4-FFF2-40B4-BE49-F238E27FC236}">
                <a16:creationId xmlns="" xmlns:a16="http://schemas.microsoft.com/office/drawing/2014/main" id="{C9493D0D-5233-4A2F-BDA6-3DB4AC2AD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0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58DC81-4BC4-4309-A4E8-C902A2CD56A2}"/>
              </a:ext>
            </a:extLst>
          </p:cNvPr>
          <p:cNvSpPr>
            <a:spLocks noGrp="1"/>
          </p:cNvSpPr>
          <p:nvPr>
            <p:ph idx="1"/>
          </p:nvPr>
        </p:nvSpPr>
        <p:spPr>
          <a:xfrm>
            <a:off x="291025" y="1632856"/>
            <a:ext cx="5322287" cy="4243655"/>
          </a:xfrm>
        </p:spPr>
        <p:txBody>
          <a:bodyPr>
            <a:noAutofit/>
          </a:bodyPr>
          <a:lstStyle/>
          <a:p>
            <a:pPr marL="214313" indent="-214313"/>
            <a:endParaRPr lang="en-GB" sz="1800" b="1" dirty="0"/>
          </a:p>
          <a:p>
            <a:pPr marL="214313" indent="-214313"/>
            <a:endParaRPr lang="en-GB" sz="1800" b="1" dirty="0">
              <a:highlight>
                <a:srgbClr val="7030A0"/>
              </a:highlight>
            </a:endParaRPr>
          </a:p>
          <a:p>
            <a:pPr marL="0" indent="0">
              <a:buNone/>
            </a:pPr>
            <a:endParaRPr lang="en-GB" sz="1800" b="1" dirty="0">
              <a:highlight>
                <a:srgbClr val="7030A0"/>
              </a:highlight>
            </a:endParaRPr>
          </a:p>
          <a:p>
            <a:pPr marL="214313" indent="-214313"/>
            <a:r>
              <a:rPr lang="en-GB" sz="1800" dirty="0">
                <a:cs typeface="Arial"/>
              </a:rPr>
              <a:t>1.5 degrees is the maximum compatible with human </a:t>
            </a:r>
            <a:r>
              <a:rPr lang="en-GB" sz="1800" dirty="0" smtClean="0">
                <a:cs typeface="Arial"/>
              </a:rPr>
              <a:t>life</a:t>
            </a:r>
            <a:endParaRPr lang="en-GB" sz="1800" b="1" dirty="0" smtClean="0"/>
          </a:p>
          <a:p>
            <a:pPr marL="214313" indent="-214313"/>
            <a:r>
              <a:rPr lang="en-GB" sz="1800" b="1" dirty="0" smtClean="0"/>
              <a:t>2020</a:t>
            </a:r>
            <a:r>
              <a:rPr lang="en-GB" sz="1800" b="1" dirty="0"/>
              <a:t>+ </a:t>
            </a:r>
            <a:r>
              <a:rPr lang="en-GB" sz="1800" dirty="0"/>
              <a:t>- in order to have a two-thirds chance of staying under the critical threshold of 1.5°C warming, we must achieve near zero emissions in less than </a:t>
            </a:r>
            <a:r>
              <a:rPr lang="en-GB" sz="1800" dirty="0" smtClean="0"/>
              <a:t>6.5years</a:t>
            </a:r>
            <a:endParaRPr lang="en-GB" sz="1800" dirty="0"/>
          </a:p>
          <a:p>
            <a:pPr marL="214313" indent="-214313"/>
            <a:r>
              <a:rPr lang="en-GB" sz="1800" b="1" dirty="0"/>
              <a:t>2021</a:t>
            </a:r>
            <a:r>
              <a:rPr lang="en-GB" sz="1800" dirty="0"/>
              <a:t> – IPCC Working Group Report – </a:t>
            </a:r>
            <a:r>
              <a:rPr lang="en-GB" sz="1800" b="1" u="sng" dirty="0">
                <a:solidFill>
                  <a:srgbClr val="FF0000"/>
                </a:solidFill>
              </a:rPr>
              <a:t>Code Red for Humanity</a:t>
            </a:r>
          </a:p>
          <a:p>
            <a:pPr marL="214313" indent="-214313"/>
            <a:endParaRPr lang="en-GB" sz="1800" b="1" u="sng" dirty="0"/>
          </a:p>
          <a:p>
            <a:pPr marL="0" indent="0">
              <a:buNone/>
            </a:pPr>
            <a:endParaRPr lang="en-GB" sz="1800" dirty="0"/>
          </a:p>
        </p:txBody>
      </p:sp>
      <p:pic>
        <p:nvPicPr>
          <p:cNvPr id="4" name="Picture 3">
            <a:extLst>
              <a:ext uri="{FF2B5EF4-FFF2-40B4-BE49-F238E27FC236}">
                <a16:creationId xmlns="" xmlns:a16="http://schemas.microsoft.com/office/drawing/2014/main" id="{A98A5021-0EE6-4B4D-B1AE-CAE859D6E699}"/>
              </a:ext>
            </a:extLst>
          </p:cNvPr>
          <p:cNvPicPr>
            <a:picLocks noChangeAspect="1"/>
          </p:cNvPicPr>
          <p:nvPr/>
        </p:nvPicPr>
        <p:blipFill rotWithShape="1">
          <a:blip r:embed="rId3"/>
          <a:srcRect l="2508" r="5739"/>
          <a:stretch/>
        </p:blipFill>
        <p:spPr>
          <a:xfrm>
            <a:off x="5803227" y="857250"/>
            <a:ext cx="2666404" cy="5143501"/>
          </a:xfrm>
          <a:prstGeom prst="rect">
            <a:avLst/>
          </a:prstGeom>
        </p:spPr>
      </p:pic>
      <p:sp>
        <p:nvSpPr>
          <p:cNvPr id="20" name="Rectangle 17">
            <a:extLst>
              <a:ext uri="{FF2B5EF4-FFF2-40B4-BE49-F238E27FC236}">
                <a16:creationId xmlns="" xmlns:a16="http://schemas.microsoft.com/office/drawing/2014/main" id="{C413D172-8B6A-47F5-9813-DE455773F3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469630" y="857250"/>
            <a:ext cx="685800" cy="51435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 xmlns:a16="http://schemas.microsoft.com/office/drawing/2014/main" id="{F6A73FFF-BD97-4712-A5BE-A0FAAA28C99B}"/>
              </a:ext>
            </a:extLst>
          </p:cNvPr>
          <p:cNvSpPr txBox="1"/>
          <p:nvPr/>
        </p:nvSpPr>
        <p:spPr>
          <a:xfrm>
            <a:off x="362548" y="857250"/>
            <a:ext cx="4754880" cy="769441"/>
          </a:xfrm>
          <a:prstGeom prst="rect">
            <a:avLst/>
          </a:prstGeom>
          <a:noFill/>
        </p:spPr>
        <p:txBody>
          <a:bodyPr wrap="square" rtlCol="0">
            <a:spAutoFit/>
          </a:bodyPr>
          <a:lstStyle/>
          <a:p>
            <a:r>
              <a:rPr lang="en-GB" sz="4400" dirty="0">
                <a:solidFill>
                  <a:srgbClr val="F72D84"/>
                </a:solidFill>
              </a:rPr>
              <a:t>Climate Clock </a:t>
            </a:r>
          </a:p>
        </p:txBody>
      </p:sp>
    </p:spTree>
    <p:extLst>
      <p:ext uri="{BB962C8B-B14F-4D97-AF65-F5344CB8AC3E}">
        <p14:creationId xmlns:p14="http://schemas.microsoft.com/office/powerpoint/2010/main" val="223314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 xmlns:a16="http://schemas.microsoft.com/office/drawing/2014/main" id="{E628B87A-D974-46A9-BFC2-9EBAE18856E3}"/>
              </a:ext>
            </a:extLst>
          </p:cNvPr>
          <p:cNvSpPr>
            <a:spLocks noGrp="1"/>
          </p:cNvSpPr>
          <p:nvPr>
            <p:ph type="title"/>
          </p:nvPr>
        </p:nvSpPr>
        <p:spPr>
          <a:xfrm>
            <a:off x="429370" y="1036155"/>
            <a:ext cx="8263890" cy="1075811"/>
          </a:xfrm>
        </p:spPr>
        <p:txBody>
          <a:bodyPr anchor="b">
            <a:normAutofit/>
          </a:bodyPr>
          <a:lstStyle/>
          <a:p>
            <a:r>
              <a:rPr lang="en-US" sz="4050" b="1" dirty="0">
                <a:solidFill>
                  <a:srgbClr val="F72D84"/>
                </a:solidFill>
              </a:rPr>
              <a:t>Double </a:t>
            </a:r>
            <a:r>
              <a:rPr lang="en-US" sz="4050" b="1" dirty="0" err="1">
                <a:solidFill>
                  <a:srgbClr val="F72D84"/>
                </a:solidFill>
              </a:rPr>
              <a:t>wammy</a:t>
            </a:r>
            <a:r>
              <a:rPr lang="en-US" sz="4050" b="1" dirty="0">
                <a:solidFill>
                  <a:srgbClr val="F72D84"/>
                </a:solidFill>
              </a:rPr>
              <a:t> 	</a:t>
            </a:r>
            <a:endParaRPr lang="en-GB" sz="4050" b="1" dirty="0">
              <a:solidFill>
                <a:srgbClr val="F72D84"/>
              </a:solidFill>
            </a:endParaRPr>
          </a:p>
        </p:txBody>
      </p:sp>
      <p:sp>
        <p:nvSpPr>
          <p:cNvPr id="73"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9370" y="2118408"/>
            <a:ext cx="8229600" cy="13716"/>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 xmlns:a16="http://schemas.microsoft.com/office/drawing/2014/main" id="{5B176FFF-A04D-4F2E-BBAD-301627CF42EF}"/>
              </a:ext>
            </a:extLst>
          </p:cNvPr>
          <p:cNvSpPr>
            <a:spLocks noGrp="1"/>
          </p:cNvSpPr>
          <p:nvPr>
            <p:ph idx="1"/>
          </p:nvPr>
        </p:nvSpPr>
        <p:spPr>
          <a:xfrm>
            <a:off x="429370" y="2410737"/>
            <a:ext cx="5540356" cy="2918909"/>
          </a:xfrm>
        </p:spPr>
        <p:txBody>
          <a:bodyPr anchor="t">
            <a:normAutofit/>
          </a:bodyPr>
          <a:lstStyle/>
          <a:p>
            <a:r>
              <a:rPr lang="en-US" sz="1800" dirty="0"/>
              <a:t>Climate Crisis </a:t>
            </a:r>
          </a:p>
          <a:p>
            <a:r>
              <a:rPr lang="en-US" sz="1800" dirty="0"/>
              <a:t>Ecological Emergency </a:t>
            </a:r>
          </a:p>
          <a:p>
            <a:r>
              <a:rPr lang="en-US" sz="1800" dirty="0"/>
              <a:t>One driving the other </a:t>
            </a:r>
          </a:p>
          <a:p>
            <a:r>
              <a:rPr lang="en-US" sz="1800" dirty="0"/>
              <a:t>Need to reverse both </a:t>
            </a:r>
            <a:endParaRPr lang="en-US" sz="1800" dirty="0" smtClean="0"/>
          </a:p>
          <a:p>
            <a:r>
              <a:rPr lang="en-US" sz="1800" dirty="0" smtClean="0"/>
              <a:t>If we don’t </a:t>
            </a:r>
            <a:r>
              <a:rPr lang="en-US" sz="1800" dirty="0"/>
              <a:t>pandemics </a:t>
            </a:r>
            <a:r>
              <a:rPr lang="en-US" sz="1800" dirty="0" smtClean="0"/>
              <a:t>will continue but become </a:t>
            </a:r>
            <a:r>
              <a:rPr lang="en-US" sz="1800" dirty="0"/>
              <a:t>more frequent and we arrive a climate and ecological breakdown </a:t>
            </a:r>
          </a:p>
          <a:p>
            <a:r>
              <a:rPr lang="en-US" sz="1800" dirty="0"/>
              <a:t>There is still a chance bob and weave and duck our way out of this with 100% </a:t>
            </a:r>
            <a:r>
              <a:rPr lang="en-US" sz="1800" dirty="0" smtClean="0"/>
              <a:t>commitment </a:t>
            </a:r>
            <a:r>
              <a:rPr lang="en-US" sz="1800" dirty="0"/>
              <a:t>to the right actions</a:t>
            </a:r>
            <a:endParaRPr lang="en-GB" sz="1800" dirty="0"/>
          </a:p>
        </p:txBody>
      </p:sp>
      <p:pic>
        <p:nvPicPr>
          <p:cNvPr id="2050" name="Picture 2" descr="DOUBLE WHAMMY! DOUBLE DRY-HOPPED IIPA | SingleCut">
            <a:extLst>
              <a:ext uri="{FF2B5EF4-FFF2-40B4-BE49-F238E27FC236}">
                <a16:creationId xmlns="" xmlns:a16="http://schemas.microsoft.com/office/drawing/2014/main" id="{35598585-EBEA-4007-A5E7-E43F1F523F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16" r="22435" b="-1"/>
          <a:stretch/>
        </p:blipFill>
        <p:spPr bwMode="auto">
          <a:xfrm>
            <a:off x="6077821" y="2138566"/>
            <a:ext cx="2955798" cy="307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6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632369" y="731521"/>
            <a:ext cx="5110969" cy="1703842"/>
          </a:xfrm>
        </p:spPr>
        <p:txBody>
          <a:bodyPr>
            <a:normAutofit/>
          </a:bodyPr>
          <a:lstStyle/>
          <a:p>
            <a:r>
              <a:rPr lang="en-GB" sz="4400" dirty="0">
                <a:solidFill>
                  <a:srgbClr val="F72D84"/>
                </a:solidFill>
                <a:latin typeface="+mn-lt"/>
              </a:rPr>
              <a:t>Ecological Emergency</a:t>
            </a:r>
          </a:p>
        </p:txBody>
      </p:sp>
      <p:sp>
        <p:nvSpPr>
          <p:cNvPr id="3" name="Content Placeholder 2">
            <a:extLst>
              <a:ext uri="{FF2B5EF4-FFF2-40B4-BE49-F238E27FC236}">
                <a16:creationId xmlns="" xmlns:a16="http://schemas.microsoft.com/office/drawing/2014/main" id="{9CC17FFA-E1DE-46F8-89B4-FA550BD1E789}"/>
              </a:ext>
            </a:extLst>
          </p:cNvPr>
          <p:cNvSpPr>
            <a:spLocks noGrp="1"/>
          </p:cNvSpPr>
          <p:nvPr>
            <p:ph idx="1"/>
          </p:nvPr>
        </p:nvSpPr>
        <p:spPr>
          <a:xfrm>
            <a:off x="632371" y="2116183"/>
            <a:ext cx="5110968" cy="4010295"/>
          </a:xfrm>
        </p:spPr>
        <p:txBody>
          <a:bodyPr>
            <a:noAutofit/>
          </a:bodyPr>
          <a:lstStyle/>
          <a:p>
            <a:r>
              <a:rPr lang="en-GB" sz="1800" dirty="0"/>
              <a:t>We are entering a period of mass extinction, with a significant loss of species and a reduction in species </a:t>
            </a:r>
            <a:r>
              <a:rPr lang="en-GB" sz="1800" dirty="0" smtClean="0"/>
              <a:t>diversity</a:t>
            </a:r>
            <a:endParaRPr lang="en-GB" sz="1800" dirty="0"/>
          </a:p>
          <a:p>
            <a:r>
              <a:rPr lang="en-GB" sz="1800" dirty="0"/>
              <a:t>Rising extinction rate is due to expansion of human settlement and land use change since the Industrial </a:t>
            </a:r>
            <a:r>
              <a:rPr lang="en-GB" sz="1800" dirty="0" smtClean="0"/>
              <a:t>Revolution</a:t>
            </a:r>
          </a:p>
          <a:p>
            <a:r>
              <a:rPr lang="en-GB" sz="1800" dirty="0" smtClean="0"/>
              <a:t>Since </a:t>
            </a:r>
            <a:r>
              <a:rPr lang="en-GB" sz="1800" dirty="0"/>
              <a:t>1970’s there has been sharp acceleration in the degradation of nature.  This is in addition to a huge loss in </a:t>
            </a:r>
            <a:r>
              <a:rPr lang="en-GB" sz="1800" dirty="0" smtClean="0"/>
              <a:t>abundance</a:t>
            </a:r>
            <a:endParaRPr lang="en-GB" sz="1800" dirty="0"/>
          </a:p>
          <a:p>
            <a:r>
              <a:rPr lang="en-GB" sz="1800" dirty="0"/>
              <a:t>Climate change itself is also a driver of species loss, as migration across a landscape is hindered by fragmented ecological </a:t>
            </a:r>
            <a:r>
              <a:rPr lang="en-GB" sz="1800" dirty="0" smtClean="0"/>
              <a:t>networks</a:t>
            </a:r>
            <a:endParaRPr lang="en-GB" sz="1800" dirty="0"/>
          </a:p>
          <a:p>
            <a:r>
              <a:rPr lang="en-GB" sz="1800" dirty="0"/>
              <a:t>Nature provides assets that provide ecosystem services and are essential to life and </a:t>
            </a:r>
            <a:r>
              <a:rPr lang="en-GB" sz="1800" dirty="0" smtClean="0"/>
              <a:t>wellbeing</a:t>
            </a:r>
            <a:endParaRPr lang="en-GB" sz="1800" dirty="0"/>
          </a:p>
        </p:txBody>
      </p:sp>
      <p:pic>
        <p:nvPicPr>
          <p:cNvPr id="1026" name="Picture 2" descr="Hawthorn, County Durham, during summer 2021">
            <a:extLst>
              <a:ext uri="{FF2B5EF4-FFF2-40B4-BE49-F238E27FC236}">
                <a16:creationId xmlns="" xmlns:a16="http://schemas.microsoft.com/office/drawing/2014/main" id="{FC785E5D-AF47-4F1B-AF23-5918128AEF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7" r="20383"/>
          <a:stretch/>
        </p:blipFill>
        <p:spPr bwMode="auto">
          <a:xfrm>
            <a:off x="5454748" y="1757623"/>
            <a:ext cx="3689252" cy="424312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0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 xmlns:a16="http://schemas.microsoft.com/office/drawing/2014/main" id="{0E3596DD-156A-473E-9BB3-C6A29F7574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5" name="Freeform: Shape 74">
            <a:extLst>
              <a:ext uri="{FF2B5EF4-FFF2-40B4-BE49-F238E27FC236}">
                <a16:creationId xmlns="" xmlns:a16="http://schemas.microsoft.com/office/drawing/2014/main" id="{2C46C4D6-C474-4E92-B52E-944C1118F7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857250"/>
            <a:ext cx="4472089" cy="51435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defTabSz="685800"/>
            <a:endParaRPr lang="en-US" sz="1350">
              <a:solidFill>
                <a:prstClr val="black"/>
              </a:solidFill>
              <a:latin typeface="Calibri" panose="020F0502020204030204"/>
            </a:endParaRPr>
          </a:p>
        </p:txBody>
      </p:sp>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628650" y="857250"/>
            <a:ext cx="3991775" cy="1350395"/>
          </a:xfrm>
        </p:spPr>
        <p:txBody>
          <a:bodyPr vert="horz" lIns="68580" tIns="34290" rIns="68580" bIns="34290" rtlCol="0" anchor="ctr">
            <a:normAutofit/>
          </a:bodyPr>
          <a:lstStyle/>
          <a:p>
            <a:r>
              <a:rPr lang="en-US" sz="3400" b="1" kern="1200" dirty="0">
                <a:solidFill>
                  <a:srgbClr val="F72D84"/>
                </a:solidFill>
                <a:latin typeface="+mj-lt"/>
                <a:ea typeface="+mj-ea"/>
                <a:cs typeface="+mj-cs"/>
              </a:rPr>
              <a:t>Ecological Emergency </a:t>
            </a:r>
            <a:endParaRPr lang="en-US" sz="3400" kern="1200" dirty="0">
              <a:solidFill>
                <a:srgbClr val="F72D84"/>
              </a:solidFill>
              <a:latin typeface="+mj-lt"/>
              <a:ea typeface="+mj-ea"/>
              <a:cs typeface="+mj-cs"/>
            </a:endParaRPr>
          </a:p>
        </p:txBody>
      </p:sp>
      <p:sp>
        <p:nvSpPr>
          <p:cNvPr id="6" name="TextBox 5">
            <a:extLst>
              <a:ext uri="{FF2B5EF4-FFF2-40B4-BE49-F238E27FC236}">
                <a16:creationId xmlns="" xmlns:a16="http://schemas.microsoft.com/office/drawing/2014/main" id="{2C27F54B-9CCA-4F8D-8138-456506A2C6E8}"/>
              </a:ext>
            </a:extLst>
          </p:cNvPr>
          <p:cNvSpPr txBox="1"/>
          <p:nvPr/>
        </p:nvSpPr>
        <p:spPr>
          <a:xfrm>
            <a:off x="581592" y="2207645"/>
            <a:ext cx="3861948" cy="3584770"/>
          </a:xfrm>
          <a:prstGeom prst="rect">
            <a:avLst/>
          </a:prstGeom>
        </p:spPr>
        <p:txBody>
          <a:bodyPr vert="horz" lIns="68580" tIns="34290" rIns="68580" bIns="34290" rtlCol="0">
            <a:noAutofit/>
          </a:bodyPr>
          <a:lstStyle/>
          <a:p>
            <a:pPr marL="214313" indent="-171450" defTabSz="685800">
              <a:lnSpc>
                <a:spcPct val="90000"/>
              </a:lnSpc>
              <a:spcAft>
                <a:spcPts val="450"/>
              </a:spcAft>
              <a:buFont typeface="Arial" panose="020B0604020202020204" pitchFamily="34" charset="0"/>
              <a:buChar char="•"/>
            </a:pPr>
            <a:r>
              <a:rPr lang="en-US" dirty="0">
                <a:solidFill>
                  <a:prstClr val="black"/>
                </a:solidFill>
                <a:latin typeface="Calibri" panose="020F0502020204030204"/>
              </a:rPr>
              <a:t>Diversity and abundance of species is good </a:t>
            </a:r>
          </a:p>
          <a:p>
            <a:pPr marL="214313" indent="-171450" defTabSz="685800">
              <a:lnSpc>
                <a:spcPct val="90000"/>
              </a:lnSpc>
              <a:spcAft>
                <a:spcPts val="450"/>
              </a:spcAft>
              <a:buFont typeface="Arial" panose="020B0604020202020204" pitchFamily="34" charset="0"/>
              <a:buChar char="•"/>
            </a:pPr>
            <a:r>
              <a:rPr lang="en-US" dirty="0">
                <a:solidFill>
                  <a:prstClr val="black"/>
                </a:solidFill>
                <a:latin typeface="Calibri" panose="020F0502020204030204"/>
              </a:rPr>
              <a:t>Habitats are our buffer against climate change</a:t>
            </a:r>
          </a:p>
          <a:p>
            <a:pPr marL="214313" indent="-171450" defTabSz="685800">
              <a:lnSpc>
                <a:spcPct val="90000"/>
              </a:lnSpc>
              <a:spcAft>
                <a:spcPts val="450"/>
              </a:spcAft>
              <a:buFont typeface="Arial" panose="020B0604020202020204" pitchFamily="34" charset="0"/>
              <a:buChar char="•"/>
            </a:pPr>
            <a:r>
              <a:rPr lang="en-US" dirty="0">
                <a:solidFill>
                  <a:prstClr val="black"/>
                </a:solidFill>
                <a:latin typeface="Calibri" panose="020F0502020204030204"/>
              </a:rPr>
              <a:t>2019 State of Nature report found </a:t>
            </a:r>
            <a:r>
              <a:rPr lang="en-US" b="1" dirty="0">
                <a:solidFill>
                  <a:srgbClr val="FF0000"/>
                </a:solidFill>
                <a:latin typeface="Calibri" panose="020F0502020204030204"/>
              </a:rPr>
              <a:t>41% of UK species are declining</a:t>
            </a:r>
            <a:r>
              <a:rPr lang="en-US" dirty="0">
                <a:solidFill>
                  <a:srgbClr val="FF0000"/>
                </a:solidFill>
                <a:latin typeface="Calibri" panose="020F0502020204030204"/>
              </a:rPr>
              <a:t> </a:t>
            </a:r>
            <a:r>
              <a:rPr lang="en-US" dirty="0">
                <a:solidFill>
                  <a:prstClr val="black"/>
                </a:solidFill>
                <a:latin typeface="Calibri" panose="020F0502020204030204"/>
              </a:rPr>
              <a:t>and one in 10 is threatened with extinction</a:t>
            </a:r>
          </a:p>
          <a:p>
            <a:pPr marL="214313" indent="-171450" defTabSz="685800">
              <a:lnSpc>
                <a:spcPct val="90000"/>
              </a:lnSpc>
              <a:spcAft>
                <a:spcPts val="450"/>
              </a:spcAft>
              <a:buFont typeface="Arial" panose="020B0604020202020204" pitchFamily="34" charset="0"/>
              <a:buChar char="•"/>
            </a:pPr>
            <a:r>
              <a:rPr lang="en-US" dirty="0">
                <a:solidFill>
                  <a:prstClr val="black"/>
                </a:solidFill>
                <a:latin typeface="Calibri" panose="020F0502020204030204"/>
              </a:rPr>
              <a:t>Species are the KPIs for  humans</a:t>
            </a:r>
          </a:p>
          <a:p>
            <a:pPr marL="214313" indent="-171450" defTabSz="685800">
              <a:lnSpc>
                <a:spcPct val="90000"/>
              </a:lnSpc>
              <a:spcAft>
                <a:spcPts val="450"/>
              </a:spcAft>
              <a:buFont typeface="Arial" panose="020B0604020202020204" pitchFamily="34" charset="0"/>
              <a:buChar char="•"/>
            </a:pPr>
            <a:r>
              <a:rPr lang="en-US" dirty="0">
                <a:solidFill>
                  <a:prstClr val="black"/>
                </a:solidFill>
                <a:latin typeface="Calibri" panose="020F0502020204030204"/>
              </a:rPr>
              <a:t>In 6</a:t>
            </a:r>
            <a:r>
              <a:rPr lang="en-US" baseline="30000" dirty="0">
                <a:solidFill>
                  <a:prstClr val="black"/>
                </a:solidFill>
                <a:latin typeface="Calibri" panose="020F0502020204030204"/>
              </a:rPr>
              <a:t>th</a:t>
            </a:r>
            <a:r>
              <a:rPr lang="en-US" dirty="0">
                <a:solidFill>
                  <a:prstClr val="black"/>
                </a:solidFill>
                <a:latin typeface="Calibri" panose="020F0502020204030204"/>
              </a:rPr>
              <a:t> (Anthropocene – human caused) extinction (includes us) is underway</a:t>
            </a:r>
          </a:p>
          <a:p>
            <a:pPr marL="214313" indent="-171450" defTabSz="685800">
              <a:lnSpc>
                <a:spcPct val="90000"/>
              </a:lnSpc>
              <a:spcAft>
                <a:spcPts val="450"/>
              </a:spcAft>
              <a:buFont typeface="Arial" panose="020B0604020202020204" pitchFamily="34" charset="0"/>
              <a:buChar char="•"/>
            </a:pPr>
            <a:endParaRPr lang="en-US" dirty="0">
              <a:solidFill>
                <a:prstClr val="black"/>
              </a:solidFill>
              <a:latin typeface="Calibri" panose="020F0502020204030204"/>
            </a:endParaRPr>
          </a:p>
        </p:txBody>
      </p:sp>
      <p:pic>
        <p:nvPicPr>
          <p:cNvPr id="7172" name="Picture 4" descr="On the Decline: A Look at Earth&amp;#39;s Biodiversity Loss, By Region">
            <a:extLst>
              <a:ext uri="{FF2B5EF4-FFF2-40B4-BE49-F238E27FC236}">
                <a16:creationId xmlns="" xmlns:a16="http://schemas.microsoft.com/office/drawing/2014/main" id="{D695156A-9205-4FF8-BE14-EA598CD44B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67483" y="1271052"/>
            <a:ext cx="4297346" cy="429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2218916" y="825595"/>
            <a:ext cx="5915025" cy="994172"/>
          </a:xfrm>
        </p:spPr>
        <p:txBody>
          <a:bodyPr>
            <a:normAutofit/>
          </a:bodyPr>
          <a:lstStyle/>
          <a:p>
            <a:pPr algn="ctr"/>
            <a:r>
              <a:rPr lang="en-GB" sz="4000" dirty="0">
                <a:solidFill>
                  <a:srgbClr val="F72D84"/>
                </a:solidFill>
                <a:latin typeface="+mn-lt"/>
              </a:rPr>
              <a:t>Ecological Emergency </a:t>
            </a:r>
          </a:p>
        </p:txBody>
      </p:sp>
      <p:sp>
        <p:nvSpPr>
          <p:cNvPr id="6" name="TextBox 5">
            <a:extLst>
              <a:ext uri="{FF2B5EF4-FFF2-40B4-BE49-F238E27FC236}">
                <a16:creationId xmlns="" xmlns:a16="http://schemas.microsoft.com/office/drawing/2014/main" id="{2C27F54B-9CCA-4F8D-8138-456506A2C6E8}"/>
              </a:ext>
            </a:extLst>
          </p:cNvPr>
          <p:cNvSpPr txBox="1"/>
          <p:nvPr/>
        </p:nvSpPr>
        <p:spPr>
          <a:xfrm>
            <a:off x="2864257" y="2025008"/>
            <a:ext cx="5780642" cy="2123658"/>
          </a:xfrm>
          <a:prstGeom prst="rect">
            <a:avLst/>
          </a:prstGeom>
          <a:noFill/>
        </p:spPr>
        <p:txBody>
          <a:bodyPr wrap="square" rtlCol="0">
            <a:spAutoFit/>
          </a:bodyPr>
          <a:lstStyle/>
          <a:p>
            <a:pPr marL="214313" indent="-214313" defTabSz="685800">
              <a:buFont typeface="Arial" panose="020B0604020202020204" pitchFamily="34" charset="0"/>
              <a:buChar char="•"/>
            </a:pPr>
            <a:r>
              <a:rPr lang="en-GB" sz="1600" dirty="0">
                <a:solidFill>
                  <a:prstClr val="black"/>
                </a:solidFill>
                <a:latin typeface="Calibri" panose="020F0502020204030204"/>
              </a:rPr>
              <a:t>UK Treasury commissioned </a:t>
            </a:r>
            <a:r>
              <a:rPr lang="en-GB" sz="1600" dirty="0">
                <a:solidFill>
                  <a:prstClr val="black"/>
                </a:solidFill>
                <a:latin typeface="Calibri" panose="020F0502020204030204"/>
                <a:hlinkClick r:id="rId2"/>
              </a:rPr>
              <a:t>The Economics of Biodiversity: The Dasgupta Review</a:t>
            </a:r>
            <a:endParaRPr lang="en-GB" sz="1600" dirty="0">
              <a:solidFill>
                <a:prstClr val="black"/>
              </a:solidFill>
              <a:latin typeface="Calibri" panose="020F0502020204030204"/>
            </a:endParaRPr>
          </a:p>
          <a:p>
            <a:pPr marL="214313" indent="-214313" defTabSz="685800">
              <a:buFont typeface="Arial" panose="020B0604020202020204" pitchFamily="34" charset="0"/>
              <a:buChar char="•"/>
            </a:pPr>
            <a:r>
              <a:rPr lang="en-GB" sz="1600" dirty="0">
                <a:solidFill>
                  <a:prstClr val="black"/>
                </a:solidFill>
                <a:latin typeface="Calibri" panose="020F0502020204030204"/>
              </a:rPr>
              <a:t>Published April 2021</a:t>
            </a:r>
          </a:p>
          <a:p>
            <a:pPr marL="214313" indent="-214313" defTabSz="685800">
              <a:buFont typeface="Arial" panose="020B0604020202020204" pitchFamily="34" charset="0"/>
              <a:buChar char="•"/>
            </a:pPr>
            <a:r>
              <a:rPr lang="en-GB" sz="1600" dirty="0">
                <a:solidFill>
                  <a:prstClr val="black"/>
                </a:solidFill>
                <a:latin typeface="Calibri" panose="020F0502020204030204"/>
              </a:rPr>
              <a:t>Anticipated to the same for ecology as the </a:t>
            </a:r>
            <a:r>
              <a:rPr lang="en-GB" sz="1600" dirty="0">
                <a:solidFill>
                  <a:prstClr val="black"/>
                </a:solidFill>
                <a:latin typeface="Calibri" panose="020F0502020204030204"/>
                <a:hlinkClick r:id="rId3"/>
              </a:rPr>
              <a:t>Economics and Climate Change: The Stern Review</a:t>
            </a:r>
            <a:r>
              <a:rPr lang="en-GB" sz="1600" dirty="0">
                <a:solidFill>
                  <a:prstClr val="black"/>
                </a:solidFill>
                <a:latin typeface="Calibri" panose="020F0502020204030204"/>
              </a:rPr>
              <a:t> did for climate change (but hopefully much faster)</a:t>
            </a:r>
          </a:p>
          <a:p>
            <a:pPr defTabSz="685800"/>
            <a:endParaRPr lang="en-GB" sz="1600" dirty="0">
              <a:solidFill>
                <a:prstClr val="black"/>
              </a:solidFill>
              <a:latin typeface="Calibri" panose="020F0502020204030204"/>
            </a:endParaRPr>
          </a:p>
          <a:p>
            <a:pPr marL="214313" indent="-214313" defTabSz="685800">
              <a:buFont typeface="Arial" panose="020B0604020202020204" pitchFamily="34" charset="0"/>
              <a:buChar char="•"/>
            </a:pPr>
            <a:endParaRPr lang="en-GB" sz="1600" dirty="0">
              <a:solidFill>
                <a:prstClr val="black"/>
              </a:solidFill>
              <a:latin typeface="Calibri" panose="020F0502020204030204"/>
            </a:endParaRPr>
          </a:p>
        </p:txBody>
      </p:sp>
      <p:pic>
        <p:nvPicPr>
          <p:cNvPr id="11272" name="Picture 8" descr="The Dasgupta Review strengthens the case for finance sector action on  nature – Global Canopy">
            <a:extLst>
              <a:ext uri="{FF2B5EF4-FFF2-40B4-BE49-F238E27FC236}">
                <a16:creationId xmlns="" xmlns:a16="http://schemas.microsoft.com/office/drawing/2014/main" id="{EC779A7A-51B2-48B0-8C5C-A7CCD3758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257" y="3571584"/>
            <a:ext cx="5482802" cy="2296876"/>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The Economics of Biodiversity: The Dasgupta Review | System of  Environmental Economic Accounting">
            <a:extLst>
              <a:ext uri="{FF2B5EF4-FFF2-40B4-BE49-F238E27FC236}">
                <a16:creationId xmlns="" xmlns:a16="http://schemas.microsoft.com/office/drawing/2014/main" id="{CA20BE32-4181-451A-8A7C-C768BC8041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01" y="2063535"/>
            <a:ext cx="2113470" cy="301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68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 xmlns:a16="http://schemas.microsoft.com/office/drawing/2014/main" id="{13EFA6C3-82DC-4131-9929-2523E6FD0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627225" y="989093"/>
            <a:ext cx="4449271" cy="998129"/>
          </a:xfrm>
        </p:spPr>
        <p:txBody>
          <a:bodyPr vert="horz" lIns="68580" tIns="34290" rIns="68580" bIns="34290" rtlCol="0" anchor="ctr">
            <a:noAutofit/>
          </a:bodyPr>
          <a:lstStyle/>
          <a:p>
            <a:r>
              <a:rPr lang="en-US" sz="4000" b="1" kern="1200" dirty="0">
                <a:solidFill>
                  <a:srgbClr val="F72D84"/>
                </a:solidFill>
                <a:latin typeface="+mj-lt"/>
                <a:ea typeface="+mj-ea"/>
                <a:cs typeface="+mj-cs"/>
              </a:rPr>
              <a:t>Das Gupta Report </a:t>
            </a:r>
            <a:br>
              <a:rPr lang="en-US" sz="4000" b="1" kern="1200" dirty="0">
                <a:solidFill>
                  <a:srgbClr val="F72D84"/>
                </a:solidFill>
                <a:latin typeface="+mj-lt"/>
                <a:ea typeface="+mj-ea"/>
                <a:cs typeface="+mj-cs"/>
              </a:rPr>
            </a:br>
            <a:r>
              <a:rPr lang="en-US" sz="4000" b="1" kern="1200" dirty="0">
                <a:solidFill>
                  <a:srgbClr val="F72D84"/>
                </a:solidFill>
                <a:latin typeface="+mj-lt"/>
                <a:ea typeface="+mj-ea"/>
                <a:cs typeface="+mj-cs"/>
              </a:rPr>
              <a:t>Key findings</a:t>
            </a:r>
            <a:endParaRPr lang="en-US" sz="4000" kern="1200" dirty="0">
              <a:solidFill>
                <a:srgbClr val="F72D84"/>
              </a:solidFill>
              <a:latin typeface="+mj-lt"/>
              <a:ea typeface="+mj-ea"/>
              <a:cs typeface="+mj-cs"/>
            </a:endParaRPr>
          </a:p>
        </p:txBody>
      </p:sp>
      <p:sp>
        <p:nvSpPr>
          <p:cNvPr id="20" name="Freeform: Shape 12">
            <a:extLst>
              <a:ext uri="{FF2B5EF4-FFF2-40B4-BE49-F238E27FC236}">
                <a16:creationId xmlns="" xmlns:a16="http://schemas.microsoft.com/office/drawing/2014/main" id="{AEC9469E-14CA-4358-BABC-CBF836A614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57250"/>
            <a:ext cx="6652260" cy="575984"/>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1" name="Freeform: Shape 14">
            <a:extLst>
              <a:ext uri="{FF2B5EF4-FFF2-40B4-BE49-F238E27FC236}">
                <a16:creationId xmlns="" xmlns:a16="http://schemas.microsoft.com/office/drawing/2014/main" id="{048EB4C9-ACAF-4CCA-BA6E-9314431923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14315" y="5377994"/>
            <a:ext cx="5929685" cy="622757"/>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Picture 10" descr="The Economics of Biodiversity: The Dasgupta Review | System of  Environmental Economic Accounting">
            <a:extLst>
              <a:ext uri="{FF2B5EF4-FFF2-40B4-BE49-F238E27FC236}">
                <a16:creationId xmlns="" xmlns:a16="http://schemas.microsoft.com/office/drawing/2014/main" id="{BAEDF597-AD56-4B8D-8412-BED9E5D86F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226" y="2277303"/>
            <a:ext cx="2403355" cy="34333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2C27F54B-9CCA-4F8D-8138-456506A2C6E8}"/>
              </a:ext>
            </a:extLst>
          </p:cNvPr>
          <p:cNvSpPr txBox="1"/>
          <p:nvPr/>
        </p:nvSpPr>
        <p:spPr>
          <a:xfrm>
            <a:off x="3326130" y="1145242"/>
            <a:ext cx="5149457" cy="5296042"/>
          </a:xfrm>
          <a:prstGeom prst="rect">
            <a:avLst/>
          </a:prstGeom>
        </p:spPr>
        <p:txBody>
          <a:bodyPr vert="horz" lIns="68580" tIns="34290" rIns="68580" bIns="34290" rtlCol="0">
            <a:noAutofit/>
          </a:bodyPr>
          <a:lstStyle/>
          <a:p>
            <a:pPr defTabSz="685800">
              <a:lnSpc>
                <a:spcPct val="90000"/>
              </a:lnSpc>
              <a:spcAft>
                <a:spcPts val="450"/>
              </a:spcAft>
            </a:pPr>
            <a:endParaRPr lang="en-US" dirty="0">
              <a:solidFill>
                <a:prstClr val="black"/>
              </a:solidFill>
              <a:latin typeface="Calibri" panose="020F0502020204030204"/>
            </a:endParaRPr>
          </a:p>
          <a:p>
            <a:pPr marL="214313" indent="-171450" defTabSz="685800">
              <a:lnSpc>
                <a:spcPct val="90000"/>
              </a:lnSpc>
              <a:spcAft>
                <a:spcPts val="450"/>
              </a:spcAft>
              <a:buFont typeface="Arial" panose="020B0604020202020204" pitchFamily="34" charset="0"/>
              <a:buChar char="•"/>
            </a:pPr>
            <a:r>
              <a:rPr lang="en-US" dirty="0">
                <a:solidFill>
                  <a:prstClr val="black"/>
                </a:solidFill>
                <a:latin typeface="Calibri" panose="020F0502020204030204"/>
              </a:rPr>
              <a:t>Our economies, livelihoods and well-being all depend on our most precious asset: Nature</a:t>
            </a:r>
          </a:p>
          <a:p>
            <a:pPr marL="214313" indent="-171450" defTabSz="685800">
              <a:lnSpc>
                <a:spcPct val="90000"/>
              </a:lnSpc>
              <a:spcAft>
                <a:spcPts val="450"/>
              </a:spcAft>
              <a:buFont typeface="Arial" panose="020B0604020202020204" pitchFamily="34" charset="0"/>
              <a:buChar char="•"/>
            </a:pPr>
            <a:r>
              <a:rPr lang="en-US" dirty="0">
                <a:solidFill>
                  <a:prstClr val="black"/>
                </a:solidFill>
                <a:latin typeface="Calibri" panose="020F0502020204030204"/>
              </a:rPr>
              <a:t>We have collectively failed to engage with Nature sustainably, to the extent that our demands far exceed its capacity to supply us with the goods and services we all rely on</a:t>
            </a:r>
          </a:p>
          <a:p>
            <a:pPr marL="214313" indent="-171450" defTabSz="685800">
              <a:lnSpc>
                <a:spcPct val="90000"/>
              </a:lnSpc>
              <a:spcAft>
                <a:spcPts val="450"/>
              </a:spcAft>
              <a:buFont typeface="Arial" panose="020B0604020202020204" pitchFamily="34" charset="0"/>
              <a:buChar char="•"/>
            </a:pPr>
            <a:r>
              <a:rPr lang="en-US" dirty="0">
                <a:solidFill>
                  <a:prstClr val="black"/>
                </a:solidFill>
                <a:latin typeface="Calibri" panose="020F0502020204030204"/>
              </a:rPr>
              <a:t>Our unsustainable engagement with Nature is endangering the prosperity of current and future generations</a:t>
            </a:r>
          </a:p>
          <a:p>
            <a:pPr marL="214313" indent="-171450" defTabSz="685800">
              <a:lnSpc>
                <a:spcPct val="90000"/>
              </a:lnSpc>
              <a:spcAft>
                <a:spcPts val="450"/>
              </a:spcAft>
              <a:buFont typeface="Arial" panose="020B0604020202020204" pitchFamily="34" charset="0"/>
              <a:buChar char="•"/>
            </a:pPr>
            <a:r>
              <a:rPr lang="en-US" dirty="0">
                <a:solidFill>
                  <a:prstClr val="black"/>
                </a:solidFill>
                <a:latin typeface="Calibri" panose="020F0502020204030204"/>
              </a:rPr>
              <a:t>At the heart of the problem lies deep-rooted, widespread institutional failure </a:t>
            </a:r>
          </a:p>
          <a:p>
            <a:pPr marL="214313" indent="-171450" defTabSz="685800">
              <a:lnSpc>
                <a:spcPct val="90000"/>
              </a:lnSpc>
              <a:spcAft>
                <a:spcPts val="450"/>
              </a:spcAft>
              <a:buFont typeface="Arial" panose="020B0604020202020204" pitchFamily="34" charset="0"/>
              <a:buChar char="•"/>
            </a:pPr>
            <a:r>
              <a:rPr lang="en-US" dirty="0">
                <a:solidFill>
                  <a:srgbClr val="70AD47">
                    <a:lumMod val="50000"/>
                  </a:srgbClr>
                </a:solidFill>
                <a:latin typeface="Calibri" panose="020F0502020204030204"/>
              </a:rPr>
              <a:t>The solution starts with understanding and accepting a simple truth: our economies are embedded within Nature, not external to it</a:t>
            </a:r>
          </a:p>
          <a:p>
            <a:pPr marL="214313" indent="-171450" defTabSz="685800">
              <a:lnSpc>
                <a:spcPct val="90000"/>
              </a:lnSpc>
              <a:spcAft>
                <a:spcPts val="450"/>
              </a:spcAft>
              <a:buFont typeface="Arial" panose="020B0604020202020204" pitchFamily="34" charset="0"/>
              <a:buChar char="•"/>
            </a:pPr>
            <a:r>
              <a:rPr lang="en-US" dirty="0">
                <a:solidFill>
                  <a:srgbClr val="70AD47">
                    <a:lumMod val="75000"/>
                  </a:srgbClr>
                </a:solidFill>
                <a:latin typeface="Calibri" panose="020F0502020204030204"/>
              </a:rPr>
              <a:t>We need to change how we think, act and measure success</a:t>
            </a:r>
          </a:p>
          <a:p>
            <a:pPr marL="214313" indent="-171450" defTabSz="685800">
              <a:lnSpc>
                <a:spcPct val="90000"/>
              </a:lnSpc>
              <a:spcAft>
                <a:spcPts val="450"/>
              </a:spcAft>
              <a:buFont typeface="Arial" panose="020B0604020202020204" pitchFamily="34" charset="0"/>
              <a:buChar char="•"/>
            </a:pPr>
            <a:r>
              <a:rPr lang="en-US" dirty="0">
                <a:solidFill>
                  <a:srgbClr val="70AD47">
                    <a:lumMod val="75000"/>
                  </a:srgbClr>
                </a:solidFill>
                <a:latin typeface="Calibri" panose="020F0502020204030204"/>
              </a:rPr>
              <a:t>Transformative change </a:t>
            </a:r>
            <a:r>
              <a:rPr lang="en-US" dirty="0">
                <a:solidFill>
                  <a:prstClr val="black"/>
                </a:solidFill>
                <a:latin typeface="Calibri" panose="020F0502020204030204"/>
              </a:rPr>
              <a:t>is possible – we and our descendants deserve nothing less</a:t>
            </a:r>
          </a:p>
          <a:p>
            <a:pPr marL="214313" indent="-171450" defTabSz="685800">
              <a:lnSpc>
                <a:spcPct val="90000"/>
              </a:lnSpc>
              <a:spcAft>
                <a:spcPts val="450"/>
              </a:spcAft>
              <a:buFont typeface="Arial" panose="020B0604020202020204" pitchFamily="34" charset="0"/>
              <a:buChar char="•"/>
            </a:pPr>
            <a:endParaRPr lang="en-US" dirty="0">
              <a:solidFill>
                <a:prstClr val="black"/>
              </a:solidFill>
              <a:latin typeface="Calibri" panose="020F0502020204030204"/>
            </a:endParaRPr>
          </a:p>
          <a:p>
            <a:pPr marL="214313" indent="-171450" defTabSz="685800">
              <a:lnSpc>
                <a:spcPct val="90000"/>
              </a:lnSpc>
              <a:spcAft>
                <a:spcPts val="450"/>
              </a:spcAft>
              <a:buFont typeface="Arial" panose="020B0604020202020204" pitchFamily="34" charset="0"/>
              <a:buChar cha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0144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0D7F145-ED05-47E3-8CCF-516752FAAB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218" y="4973031"/>
            <a:ext cx="2705134" cy="1565787"/>
          </a:xfrm>
          <a:prstGeom prst="rect">
            <a:avLst/>
          </a:prstGeom>
        </p:spPr>
      </p:pic>
      <p:sp>
        <p:nvSpPr>
          <p:cNvPr id="2" name="TextBox 1">
            <a:extLst>
              <a:ext uri="{FF2B5EF4-FFF2-40B4-BE49-F238E27FC236}">
                <a16:creationId xmlns="" xmlns:a16="http://schemas.microsoft.com/office/drawing/2014/main" id="{4608D17A-880D-4FFC-8EA8-23E0FB3DB33F}"/>
              </a:ext>
            </a:extLst>
          </p:cNvPr>
          <p:cNvSpPr txBox="1"/>
          <p:nvPr/>
        </p:nvSpPr>
        <p:spPr>
          <a:xfrm>
            <a:off x="539591" y="1016423"/>
            <a:ext cx="8505612" cy="4139595"/>
          </a:xfrm>
          <a:prstGeom prst="rect">
            <a:avLst/>
          </a:prstGeom>
          <a:noFill/>
        </p:spPr>
        <p:txBody>
          <a:bodyPr wrap="square" lIns="91440" tIns="45720" rIns="91440" bIns="45720" rtlCol="0" anchor="t">
            <a:spAutoFit/>
          </a:bodyPr>
          <a:lstStyle/>
          <a:p>
            <a:r>
              <a:rPr lang="en-GB" sz="2800" b="1" dirty="0">
                <a:solidFill>
                  <a:srgbClr val="E6007E"/>
                </a:solidFill>
                <a:latin typeface="Arial"/>
                <a:cs typeface="Arial"/>
              </a:rPr>
              <a:t>COP26, Glasgow </a:t>
            </a:r>
            <a:r>
              <a:rPr lang="en-GB" sz="2000" b="1" dirty="0">
                <a:solidFill>
                  <a:srgbClr val="E6007E"/>
                </a:solidFill>
                <a:latin typeface="Arial"/>
                <a:cs typeface="Arial"/>
              </a:rPr>
              <a:t> - </a:t>
            </a:r>
            <a:r>
              <a:rPr lang="en-GB" sz="2800" dirty="0">
                <a:solidFill>
                  <a:srgbClr val="E6007E"/>
                </a:solidFill>
                <a:latin typeface="Arial" panose="020B0604020202020204" pitchFamily="34" charset="0"/>
                <a:cs typeface="Arial" panose="020B0604020202020204" pitchFamily="34" charset="0"/>
              </a:rPr>
              <a:t>Key points</a:t>
            </a:r>
          </a:p>
          <a:p>
            <a:pPr>
              <a:lnSpc>
                <a:spcPct val="150000"/>
              </a:lnSpc>
            </a:pPr>
            <a:endParaRPr lang="en-GB" sz="2000" dirty="0">
              <a:solidFill>
                <a:srgbClr val="E600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t>Who is and isn't there - politically and from an equity perspective</a:t>
            </a:r>
          </a:p>
          <a:p>
            <a:pPr marL="285750" indent="-285750">
              <a:buFont typeface="Arial" panose="020B0604020202020204" pitchFamily="34" charset="0"/>
              <a:buChar char="•"/>
            </a:pPr>
            <a:r>
              <a:rPr lang="en-GB" sz="2200" dirty="0"/>
              <a:t>More funding for developing nations/ adaptation and mitigation </a:t>
            </a:r>
          </a:p>
          <a:p>
            <a:pPr marL="285750" indent="-285750">
              <a:buFont typeface="Arial" panose="020B0604020202020204" pitchFamily="34" charset="0"/>
              <a:buChar char="•"/>
            </a:pPr>
            <a:r>
              <a:rPr lang="en-GB" sz="2200" dirty="0"/>
              <a:t>Commitments to net zero CO2 and methane reduction</a:t>
            </a:r>
          </a:p>
          <a:p>
            <a:pPr marL="285750" indent="-285750">
              <a:buFont typeface="Arial" panose="020B0604020202020204" pitchFamily="34" charset="0"/>
              <a:buChar char="•"/>
            </a:pPr>
            <a:r>
              <a:rPr lang="en-GB" sz="2200" dirty="0"/>
              <a:t>Commitments to end deforestation by 2030</a:t>
            </a:r>
          </a:p>
          <a:p>
            <a:pPr marL="285750" indent="-285750">
              <a:buFont typeface="Arial" panose="020B0604020202020204" pitchFamily="34" charset="0"/>
              <a:buChar char="•"/>
            </a:pPr>
            <a:r>
              <a:rPr lang="en-GB" sz="2200" dirty="0"/>
              <a:t>Too many lobbyists </a:t>
            </a:r>
          </a:p>
          <a:p>
            <a:pPr marL="285750" indent="-285750">
              <a:buFont typeface="Arial" panose="020B0604020202020204" pitchFamily="34" charset="0"/>
              <a:buChar char="•"/>
            </a:pPr>
            <a:r>
              <a:rPr lang="en-GB" sz="2200" dirty="0"/>
              <a:t>A joint declaration by China and USA to enhance climate action in the 2020s</a:t>
            </a:r>
          </a:p>
          <a:p>
            <a:endParaRPr lang="en-GB" sz="2400" dirty="0"/>
          </a:p>
          <a:p>
            <a:pPr>
              <a:lnSpc>
                <a:spcPct val="150000"/>
              </a:lnSpc>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57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1049193" y="907699"/>
            <a:ext cx="7801509" cy="4385816"/>
          </a:xfrm>
          <a:prstGeom prst="rect">
            <a:avLst/>
          </a:prstGeom>
          <a:noFill/>
        </p:spPr>
        <p:txBody>
          <a:bodyPr wrap="square" lIns="91440" tIns="45720" rIns="91440" bIns="45720" rtlCol="0" anchor="t">
            <a:spAutoFit/>
          </a:bodyPr>
          <a:lstStyle/>
          <a:p>
            <a:pPr>
              <a:lnSpc>
                <a:spcPct val="150000"/>
              </a:lnSpc>
            </a:pPr>
            <a:r>
              <a:rPr lang="en-GB" sz="2800" b="1" dirty="0">
                <a:solidFill>
                  <a:srgbClr val="E6007E"/>
                </a:solidFill>
                <a:latin typeface="Arial" panose="020B0604020202020204" pitchFamily="34" charset="0"/>
                <a:cs typeface="Arial" panose="020B0604020202020204" pitchFamily="34" charset="0"/>
              </a:rPr>
              <a:t>Presentation topics</a:t>
            </a:r>
          </a:p>
          <a:p>
            <a:pPr>
              <a:lnSpc>
                <a:spcPct val="150000"/>
              </a:lnSpc>
            </a:pPr>
            <a:endParaRPr lang="en-GB" sz="1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Short climate change journey </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Housing and decarbonisation </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Working towards for net zero at Livin </a:t>
            </a: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Note about the North </a:t>
            </a:r>
            <a:r>
              <a:rPr lang="en-GB" sz="2400" dirty="0">
                <a:latin typeface="Arial" panose="020B0604020202020204" pitchFamily="34" charset="0"/>
                <a:cs typeface="Arial" panose="020B0604020202020204" pitchFamily="34" charset="0"/>
              </a:rPr>
              <a:t>East England Climate Coalition </a:t>
            </a: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Asks of the audience </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Questions </a:t>
            </a:r>
          </a:p>
        </p:txBody>
      </p:sp>
    </p:spTree>
    <p:extLst>
      <p:ext uri="{BB962C8B-B14F-4D97-AF65-F5344CB8AC3E}">
        <p14:creationId xmlns:p14="http://schemas.microsoft.com/office/powerpoint/2010/main" val="235442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0D7F145-ED05-47E3-8CCF-516752FAAB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549" y="5149753"/>
            <a:ext cx="2563244" cy="1483658"/>
          </a:xfrm>
          <a:prstGeom prst="rect">
            <a:avLst/>
          </a:prstGeom>
        </p:spPr>
      </p:pic>
      <p:sp>
        <p:nvSpPr>
          <p:cNvPr id="2" name="TextBox 1">
            <a:extLst>
              <a:ext uri="{FF2B5EF4-FFF2-40B4-BE49-F238E27FC236}">
                <a16:creationId xmlns="" xmlns:a16="http://schemas.microsoft.com/office/drawing/2014/main" id="{4608D17A-880D-4FFC-8EA8-23E0FB3DB33F}"/>
              </a:ext>
            </a:extLst>
          </p:cNvPr>
          <p:cNvSpPr txBox="1"/>
          <p:nvPr/>
        </p:nvSpPr>
        <p:spPr>
          <a:xfrm>
            <a:off x="492294" y="511927"/>
            <a:ext cx="8505612" cy="4549964"/>
          </a:xfrm>
          <a:prstGeom prst="rect">
            <a:avLst/>
          </a:prstGeom>
          <a:noFill/>
        </p:spPr>
        <p:txBody>
          <a:bodyPr wrap="square" lIns="91440" tIns="45720" rIns="91440" bIns="45720" rtlCol="0" anchor="t">
            <a:spAutoFit/>
          </a:bodyPr>
          <a:lstStyle/>
          <a:p>
            <a:r>
              <a:rPr lang="en-GB" sz="4000" b="1" dirty="0">
                <a:solidFill>
                  <a:srgbClr val="E6007E"/>
                </a:solidFill>
                <a:cs typeface="Arial"/>
              </a:rPr>
              <a:t>COP26, Glasgow  -</a:t>
            </a:r>
            <a:r>
              <a:rPr lang="en-GB" sz="4000" dirty="0">
                <a:solidFill>
                  <a:srgbClr val="E6007E"/>
                </a:solidFill>
                <a:cs typeface="Arial" panose="020B0604020202020204" pitchFamily="34" charset="0"/>
              </a:rPr>
              <a:t> Points of concern</a:t>
            </a:r>
          </a:p>
          <a:p>
            <a:pPr>
              <a:lnSpc>
                <a:spcPct val="150000"/>
              </a:lnSpc>
            </a:pPr>
            <a:endParaRPr lang="en-GB" sz="2000" dirty="0">
              <a:solidFill>
                <a:srgbClr val="E6007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t>Even if all COP commitments are achieved (excluding the impact of land use change) the world will be at least 2.4 degrees warmer by the end of this century. </a:t>
            </a:r>
          </a:p>
          <a:p>
            <a:pPr marL="285750" indent="-285750">
              <a:buFont typeface="Arial" panose="020B0604020202020204" pitchFamily="34" charset="0"/>
              <a:buChar char="•"/>
            </a:pPr>
            <a:r>
              <a:rPr lang="en-GB" sz="2200" dirty="0"/>
              <a:t>No USA commitment on phasing out coal by 2030. Very disappointing and more so when Vietnam, Indonesia (2040) and South Korea (2050) all signed up to phase out coal.</a:t>
            </a:r>
          </a:p>
          <a:p>
            <a:pPr marL="285750" indent="-285750">
              <a:buFont typeface="Arial" panose="020B0604020202020204" pitchFamily="34" charset="0"/>
              <a:buChar char="•"/>
            </a:pPr>
            <a:r>
              <a:rPr lang="en-GB" sz="2200" dirty="0"/>
              <a:t>Commitments are still voluntary when they need to be binding.</a:t>
            </a:r>
          </a:p>
          <a:p>
            <a:pPr marL="285750" indent="-285750">
              <a:buFont typeface="Arial" panose="020B0604020202020204" pitchFamily="34" charset="0"/>
              <a:buChar char="•"/>
            </a:pPr>
            <a:r>
              <a:rPr lang="en-GB" sz="2200" dirty="0"/>
              <a:t>Climate Justice not central to negotiations </a:t>
            </a:r>
          </a:p>
          <a:p>
            <a:pPr marL="285750" indent="-285750">
              <a:buFont typeface="Arial" panose="020B0604020202020204" pitchFamily="34" charset="0"/>
              <a:buChar char="•"/>
            </a:pPr>
            <a:r>
              <a:rPr lang="en-GB" sz="2200" dirty="0"/>
              <a:t>Too many lobbyists </a:t>
            </a:r>
          </a:p>
          <a:p>
            <a:pPr>
              <a:lnSpc>
                <a:spcPct val="150000"/>
              </a:lnSpc>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23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644575" y="420227"/>
            <a:ext cx="7606359" cy="6017545"/>
          </a:xfrm>
          <a:prstGeom prst="rect">
            <a:avLst/>
          </a:prstGeom>
          <a:noFill/>
        </p:spPr>
        <p:txBody>
          <a:bodyPr wrap="square" lIns="91440" tIns="45720" rIns="91440" bIns="45720" rtlCol="0" anchor="t">
            <a:spAutoFit/>
          </a:bodyPr>
          <a:lstStyle/>
          <a:p>
            <a:r>
              <a:rPr lang="en-GB" sz="2800" b="1" dirty="0">
                <a:solidFill>
                  <a:srgbClr val="E6007E"/>
                </a:solidFill>
                <a:latin typeface="Arial"/>
                <a:cs typeface="Arial"/>
              </a:rPr>
              <a:t>UK Government – Net Zero Strategy </a:t>
            </a:r>
            <a:endParaRPr lang="en-GB" sz="2800" b="1" dirty="0">
              <a:solidFill>
                <a:srgbClr val="E6007E"/>
              </a:solidFill>
              <a:latin typeface="Arial" panose="020B0604020202020204" pitchFamily="34" charset="0"/>
              <a:cs typeface="Arial" panose="020B0604020202020204" pitchFamily="34" charset="0"/>
            </a:endParaRPr>
          </a:p>
          <a:p>
            <a:pPr>
              <a:lnSpc>
                <a:spcPct val="150000"/>
              </a:lnSpc>
            </a:pPr>
            <a:endParaRPr lang="en-GB" sz="1600" dirty="0">
              <a:latin typeface="Arial"/>
              <a:ea typeface="+mn-lt"/>
              <a:cs typeface="+mn-lt"/>
            </a:endParaRPr>
          </a:p>
          <a:p>
            <a:pPr>
              <a:lnSpc>
                <a:spcPct val="150000"/>
              </a:lnSpc>
            </a:pPr>
            <a:r>
              <a:rPr lang="en-GB" sz="1600" dirty="0">
                <a:latin typeface="Arial"/>
                <a:ea typeface="+mn-lt"/>
                <a:cs typeface="+mn-lt"/>
              </a:rPr>
              <a:t>Sets out policies and proposals for decarbonising all sectors of the UK economy to meet our net zero target by 2050</a:t>
            </a:r>
            <a:endParaRPr lang="en-GB" sz="1600" dirty="0">
              <a:latin typeface="Arial"/>
              <a:cs typeface="Calibri"/>
            </a:endParaRPr>
          </a:p>
          <a:p>
            <a:pPr>
              <a:lnSpc>
                <a:spcPct val="150000"/>
              </a:lnSpc>
            </a:pPr>
            <a:r>
              <a:rPr lang="en-GB" sz="1600" b="1" dirty="0">
                <a:latin typeface="Arial"/>
                <a:cs typeface="Arial"/>
              </a:rPr>
              <a:t>Clean Electricity</a:t>
            </a:r>
          </a:p>
          <a:p>
            <a:pPr marL="742950" lvl="1" indent="-285750">
              <a:lnSpc>
                <a:spcPct val="150000"/>
              </a:lnSpc>
              <a:buFont typeface="Arial" panose="020B0604020202020204" pitchFamily="34" charset="0"/>
              <a:buChar char="•"/>
            </a:pPr>
            <a:r>
              <a:rPr lang="en-GB" sz="1600" dirty="0">
                <a:latin typeface="Arial"/>
                <a:cs typeface="Arial"/>
              </a:rPr>
              <a:t>Moving away from fossil fuels for electricity entirely by 2035</a:t>
            </a:r>
            <a:endParaRPr lang="en-GB" sz="1600" b="1" dirty="0">
              <a:latin typeface="Arial"/>
              <a:cs typeface="Arial"/>
            </a:endParaRPr>
          </a:p>
          <a:p>
            <a:pPr marL="742950" lvl="1" indent="-285750">
              <a:lnSpc>
                <a:spcPct val="150000"/>
              </a:lnSpc>
              <a:buFont typeface="Arial" panose="020B0604020202020204" pitchFamily="34" charset="0"/>
              <a:buChar char="•"/>
            </a:pPr>
            <a:r>
              <a:rPr lang="en-GB" sz="1600" dirty="0">
                <a:latin typeface="Arial"/>
                <a:cs typeface="Arial"/>
              </a:rPr>
              <a:t>Creating 40GWh of offshore wind power by 2030</a:t>
            </a:r>
            <a:endParaRPr lang="en-GB" sz="1600" b="1" dirty="0">
              <a:latin typeface="Arial"/>
              <a:cs typeface="Arial"/>
            </a:endParaRPr>
          </a:p>
          <a:p>
            <a:pPr>
              <a:lnSpc>
                <a:spcPct val="150000"/>
              </a:lnSpc>
            </a:pPr>
            <a:r>
              <a:rPr lang="en-GB" sz="1600" b="1" dirty="0">
                <a:latin typeface="Arial"/>
                <a:cs typeface="Arial"/>
              </a:rPr>
              <a:t>Transport </a:t>
            </a:r>
          </a:p>
          <a:p>
            <a:pPr marL="742950" lvl="1" indent="-285750">
              <a:lnSpc>
                <a:spcPct val="150000"/>
              </a:lnSpc>
              <a:buFont typeface="Arial" panose="020B0604020202020204" pitchFamily="34" charset="0"/>
              <a:buChar char="•"/>
            </a:pPr>
            <a:r>
              <a:rPr lang="en-GB" sz="1600" dirty="0">
                <a:latin typeface="Arial"/>
                <a:cs typeface="Arial"/>
              </a:rPr>
              <a:t>Decarbonising public transport</a:t>
            </a:r>
          </a:p>
          <a:p>
            <a:pPr marL="742950" lvl="1" indent="-285750">
              <a:lnSpc>
                <a:spcPct val="150000"/>
              </a:lnSpc>
              <a:buFont typeface="Arial" panose="020B0604020202020204" pitchFamily="34" charset="0"/>
              <a:buChar char="•"/>
            </a:pPr>
            <a:r>
              <a:rPr lang="en-GB" sz="1600" dirty="0">
                <a:latin typeface="Arial"/>
                <a:cs typeface="Arial"/>
              </a:rPr>
              <a:t>Sales of new petrol &amp; diesel cars will be banned by 2035</a:t>
            </a:r>
          </a:p>
          <a:p>
            <a:pPr marL="742950" lvl="1" indent="-285750">
              <a:lnSpc>
                <a:spcPct val="150000"/>
              </a:lnSpc>
              <a:buFont typeface="Arial" panose="020B0604020202020204" pitchFamily="34" charset="0"/>
              <a:buChar char="•"/>
            </a:pPr>
            <a:r>
              <a:rPr lang="en-GB" sz="1600" dirty="0">
                <a:latin typeface="Arial"/>
                <a:cs typeface="Arial"/>
              </a:rPr>
              <a:t>Invest in walking and cycling infrastructure </a:t>
            </a:r>
            <a:endParaRPr lang="en-GB" sz="1600" b="1" dirty="0">
              <a:latin typeface="Arial"/>
              <a:cs typeface="Arial" panose="020B0604020202020204" pitchFamily="34" charset="0"/>
            </a:endParaRPr>
          </a:p>
          <a:p>
            <a:pPr>
              <a:lnSpc>
                <a:spcPct val="150000"/>
              </a:lnSpc>
            </a:pPr>
            <a:r>
              <a:rPr lang="en-GB" sz="1600" b="1" dirty="0">
                <a:latin typeface="Arial"/>
                <a:cs typeface="Arial"/>
              </a:rPr>
              <a:t>Industry</a:t>
            </a:r>
          </a:p>
          <a:p>
            <a:pPr marL="742950" lvl="1" indent="-285750">
              <a:lnSpc>
                <a:spcPct val="150000"/>
              </a:lnSpc>
              <a:buFont typeface="Arial" panose="020B0604020202020204" pitchFamily="34" charset="0"/>
              <a:buChar char="•"/>
            </a:pPr>
            <a:r>
              <a:rPr lang="en-GB" sz="1600" dirty="0">
                <a:latin typeface="Arial"/>
                <a:cs typeface="Arial"/>
              </a:rPr>
              <a:t>Supporting industry to switch to cleaner fuels</a:t>
            </a:r>
          </a:p>
          <a:p>
            <a:pPr marL="742950" lvl="1" indent="-285750">
              <a:lnSpc>
                <a:spcPct val="150000"/>
              </a:lnSpc>
              <a:buFont typeface="Arial" panose="020B0604020202020204" pitchFamily="34" charset="0"/>
              <a:buChar char="•"/>
            </a:pPr>
            <a:r>
              <a:rPr lang="en-GB" sz="1600" dirty="0">
                <a:latin typeface="Arial"/>
                <a:cs typeface="Arial"/>
              </a:rPr>
              <a:t>Fair carbon pricing to drive deep decarbonisation</a:t>
            </a:r>
          </a:p>
          <a:p>
            <a:pPr marL="742950" lvl="1" indent="-285750">
              <a:lnSpc>
                <a:spcPct val="150000"/>
              </a:lnSpc>
              <a:buFont typeface="Arial" panose="020B0604020202020204" pitchFamily="34" charset="0"/>
              <a:buChar char="•"/>
            </a:pPr>
            <a:r>
              <a:rPr lang="en-GB" sz="1600" dirty="0">
                <a:latin typeface="Arial"/>
                <a:cs typeface="Arial"/>
              </a:rPr>
              <a:t>Carbon reporting </a:t>
            </a:r>
          </a:p>
          <a:p>
            <a:pPr>
              <a:lnSpc>
                <a:spcPct val="150000"/>
              </a:lnSpc>
            </a:pPr>
            <a:endParaRPr lang="en-GB" sz="1600" b="1" dirty="0">
              <a:latin typeface="Arial"/>
              <a:cs typeface="Arial"/>
            </a:endParaRPr>
          </a:p>
        </p:txBody>
      </p:sp>
    </p:spTree>
    <p:extLst>
      <p:ext uri="{BB962C8B-B14F-4D97-AF65-F5344CB8AC3E}">
        <p14:creationId xmlns:p14="http://schemas.microsoft.com/office/powerpoint/2010/main" val="337688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687797" y="455188"/>
            <a:ext cx="7606359" cy="5278881"/>
          </a:xfrm>
          <a:prstGeom prst="rect">
            <a:avLst/>
          </a:prstGeom>
          <a:noFill/>
        </p:spPr>
        <p:txBody>
          <a:bodyPr wrap="square" lIns="91440" tIns="45720" rIns="91440" bIns="45720" rtlCol="0" anchor="t">
            <a:spAutoFit/>
          </a:bodyPr>
          <a:lstStyle/>
          <a:p>
            <a:r>
              <a:rPr lang="en-GB" sz="2800" b="1" dirty="0">
                <a:solidFill>
                  <a:srgbClr val="E6007E"/>
                </a:solidFill>
                <a:latin typeface="Arial"/>
                <a:cs typeface="Arial"/>
              </a:rPr>
              <a:t>UK Government – Net Zero Strategy </a:t>
            </a:r>
            <a:endParaRPr lang="en-GB" sz="2800" b="1" dirty="0">
              <a:solidFill>
                <a:srgbClr val="E6007E"/>
              </a:solidFill>
              <a:latin typeface="Arial" panose="020B0604020202020204" pitchFamily="34" charset="0"/>
              <a:cs typeface="Arial" panose="020B0604020202020204" pitchFamily="34" charset="0"/>
            </a:endParaRPr>
          </a:p>
          <a:p>
            <a:pPr>
              <a:lnSpc>
                <a:spcPct val="150000"/>
              </a:lnSpc>
            </a:pPr>
            <a:endParaRPr lang="en-GB" sz="1600" dirty="0">
              <a:latin typeface="Arial"/>
              <a:cs typeface="Arial"/>
            </a:endParaRPr>
          </a:p>
          <a:p>
            <a:pPr>
              <a:lnSpc>
                <a:spcPct val="150000"/>
              </a:lnSpc>
            </a:pPr>
            <a:r>
              <a:rPr lang="en-GB" sz="1600" b="1" dirty="0">
                <a:latin typeface="Arial"/>
                <a:cs typeface="Arial"/>
              </a:rPr>
              <a:t>Nature </a:t>
            </a:r>
          </a:p>
          <a:p>
            <a:pPr marL="742950" lvl="1" indent="-285750">
              <a:lnSpc>
                <a:spcPct val="150000"/>
              </a:lnSpc>
              <a:buFont typeface="Arial"/>
              <a:buChar char="•"/>
            </a:pPr>
            <a:r>
              <a:rPr lang="en-GB" sz="1600" dirty="0">
                <a:latin typeface="Arial"/>
                <a:cs typeface="Arial"/>
              </a:rPr>
              <a:t>Restoring biodiversity and natural resources </a:t>
            </a:r>
          </a:p>
          <a:p>
            <a:pPr marL="742950" lvl="1" indent="-285750">
              <a:lnSpc>
                <a:spcPct val="150000"/>
              </a:lnSpc>
              <a:buFont typeface="Arial"/>
              <a:buChar char="•"/>
            </a:pPr>
            <a:r>
              <a:rPr lang="en-GB" sz="1600" dirty="0">
                <a:latin typeface="Arial"/>
                <a:cs typeface="Arial"/>
              </a:rPr>
              <a:t>Planting 30,000 hectares of new woodland every year</a:t>
            </a:r>
          </a:p>
          <a:p>
            <a:pPr marL="742950" lvl="1" indent="-285750">
              <a:lnSpc>
                <a:spcPct val="150000"/>
              </a:lnSpc>
              <a:buFont typeface="Arial"/>
              <a:buChar char="•"/>
            </a:pPr>
            <a:r>
              <a:rPr lang="en-GB" sz="1600" dirty="0">
                <a:latin typeface="Arial"/>
                <a:cs typeface="Arial"/>
              </a:rPr>
              <a:t>Resorting approx. 280,000 hectares of peat in England 2050</a:t>
            </a:r>
          </a:p>
          <a:p>
            <a:pPr>
              <a:lnSpc>
                <a:spcPct val="150000"/>
              </a:lnSpc>
            </a:pPr>
            <a:endParaRPr lang="en-GB" sz="1600" dirty="0">
              <a:latin typeface="Arial"/>
              <a:cs typeface="Arial"/>
            </a:endParaRPr>
          </a:p>
          <a:p>
            <a:pPr>
              <a:lnSpc>
                <a:spcPct val="150000"/>
              </a:lnSpc>
            </a:pPr>
            <a:r>
              <a:rPr lang="en-GB" sz="1600" b="1" dirty="0">
                <a:latin typeface="Arial"/>
                <a:cs typeface="Arial"/>
              </a:rPr>
              <a:t>Heating </a:t>
            </a:r>
          </a:p>
          <a:p>
            <a:pPr marL="742950" lvl="1" indent="-285750">
              <a:lnSpc>
                <a:spcPct val="150000"/>
              </a:lnSpc>
              <a:buFont typeface="Arial" panose="020B0604020202020204" pitchFamily="34" charset="0"/>
              <a:buChar char="•"/>
            </a:pPr>
            <a:r>
              <a:rPr lang="en-GB" sz="1600" dirty="0">
                <a:latin typeface="Arial"/>
                <a:cs typeface="Arial"/>
              </a:rPr>
              <a:t>Sales of new gas boilers banned after 2035 </a:t>
            </a:r>
            <a:endParaRPr lang="en-GB" sz="1600" b="1"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GB" sz="1600" dirty="0">
                <a:latin typeface="Arial"/>
                <a:cs typeface="Arial"/>
              </a:rPr>
              <a:t>Grants of £5,000 to encourage homeowners &amp; landlords to replace gas boilers with heat pumps</a:t>
            </a:r>
            <a:endParaRPr lang="en-GB" sz="1600" b="1" dirty="0">
              <a:latin typeface="Arial" panose="020B0604020202020204" pitchFamily="34" charset="0"/>
              <a:cs typeface="Arial" panose="020B0604020202020204" pitchFamily="34" charset="0"/>
            </a:endParaRPr>
          </a:p>
          <a:p>
            <a:pPr marL="742950" lvl="1" indent="-285750">
              <a:lnSpc>
                <a:spcPct val="150000"/>
              </a:lnSpc>
              <a:buFont typeface="Arial"/>
              <a:buChar char="•"/>
            </a:pPr>
            <a:r>
              <a:rPr lang="en-GB" sz="1600" dirty="0">
                <a:latin typeface="Arial"/>
                <a:cs typeface="Arial"/>
              </a:rPr>
              <a:t>Funding to decarbonise social housing – Social Housing Decarbonisation Fund £3.8 billion/ 10 years</a:t>
            </a:r>
            <a:endParaRPr lang="en-GB" sz="1600" b="1" dirty="0">
              <a:latin typeface="Arial" panose="020B0604020202020204" pitchFamily="34" charset="0"/>
              <a:cs typeface="Arial" panose="020B0604020202020204" pitchFamily="34" charset="0"/>
            </a:endParaRPr>
          </a:p>
          <a:p>
            <a:pPr>
              <a:lnSpc>
                <a:spcPct val="150000"/>
              </a:lnSpc>
            </a:pPr>
            <a:endParaRPr lang="en-GB" sz="1600" dirty="0">
              <a:latin typeface="Arial" panose="020B0604020202020204" pitchFamily="34" charset="0"/>
              <a:cs typeface="Arial" panose="020B0604020202020204" pitchFamily="34" charset="0"/>
            </a:endParaRPr>
          </a:p>
        </p:txBody>
      </p:sp>
      <p:pic>
        <p:nvPicPr>
          <p:cNvPr id="6" name="Picture 5" descr="Logo&#10;&#10;Description automatically generated">
            <a:extLst>
              <a:ext uri="{FF2B5EF4-FFF2-40B4-BE49-F238E27FC236}">
                <a16:creationId xmlns="" xmlns:a16="http://schemas.microsoft.com/office/drawing/2014/main" id="{5CCCD698-4C2A-45E0-A8D1-534DAEA51FB5}"/>
              </a:ext>
            </a:extLst>
          </p:cNvPr>
          <p:cNvPicPr>
            <a:picLocks noChangeAspect="1"/>
          </p:cNvPicPr>
          <p:nvPr/>
        </p:nvPicPr>
        <p:blipFill>
          <a:blip r:embed="rId4"/>
          <a:stretch>
            <a:fillRect/>
          </a:stretch>
        </p:blipFill>
        <p:spPr>
          <a:xfrm>
            <a:off x="408466" y="5370256"/>
            <a:ext cx="1797111" cy="1310148"/>
          </a:xfrm>
          <a:prstGeom prst="rect">
            <a:avLst/>
          </a:prstGeom>
        </p:spPr>
      </p:pic>
    </p:spTree>
    <p:extLst>
      <p:ext uri="{BB962C8B-B14F-4D97-AF65-F5344CB8AC3E}">
        <p14:creationId xmlns:p14="http://schemas.microsoft.com/office/powerpoint/2010/main" val="48908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hart shows UK emissions of greenhouse gases from 1990 to 2018. Steady falls over this period totalling 45%">
            <a:extLst>
              <a:ext uri="{FF2B5EF4-FFF2-40B4-BE49-F238E27FC236}">
                <a16:creationId xmlns="" xmlns:a16="http://schemas.microsoft.com/office/drawing/2014/main" id="{90F804BC-427B-4CD9-A4BF-5C08E067B4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028" y="614855"/>
            <a:ext cx="8355200" cy="594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64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676223" y="1686155"/>
            <a:ext cx="7606359" cy="2385781"/>
          </a:xfrm>
          <a:prstGeom prst="rect">
            <a:avLst/>
          </a:prstGeom>
          <a:noFill/>
        </p:spPr>
        <p:txBody>
          <a:bodyPr wrap="square" lIns="91440" tIns="45720" rIns="91440" bIns="45720" rtlCol="0" anchor="t">
            <a:spAutoFit/>
          </a:bodyPr>
          <a:lstStyle/>
          <a:p>
            <a:endParaRPr lang="en-GB" sz="2800" b="1" dirty="0">
              <a:solidFill>
                <a:srgbClr val="E6007E"/>
              </a:solidFill>
              <a:latin typeface="Arial"/>
              <a:cs typeface="Arial"/>
            </a:endParaRPr>
          </a:p>
          <a:p>
            <a:endParaRPr lang="en-GB" sz="2800" b="1" dirty="0">
              <a:solidFill>
                <a:srgbClr val="E6007E"/>
              </a:solidFill>
              <a:latin typeface="Arial"/>
              <a:cs typeface="Arial"/>
            </a:endParaRPr>
          </a:p>
          <a:p>
            <a:r>
              <a:rPr lang="en-GB" sz="4800" b="1" dirty="0">
                <a:solidFill>
                  <a:srgbClr val="E6007E"/>
                </a:solidFill>
                <a:cs typeface="Arial"/>
              </a:rPr>
              <a:t>Net zero and social housing </a:t>
            </a:r>
            <a:endParaRPr lang="en-GB" sz="3200" dirty="0">
              <a:cs typeface="Arial"/>
            </a:endParaRPr>
          </a:p>
          <a:p>
            <a:pPr marL="285750" indent="-285750">
              <a:lnSpc>
                <a:spcPct val="150000"/>
              </a:lnSpc>
              <a:buFont typeface="Arial"/>
              <a:buChar char="•"/>
            </a:pPr>
            <a:endParaRPr lang="en-GB" sz="1600" dirty="0">
              <a:latin typeface="Arial"/>
              <a:cs typeface="Arial"/>
            </a:endParaRPr>
          </a:p>
          <a:p>
            <a:pPr>
              <a:lnSpc>
                <a:spcPct val="150000"/>
              </a:lnSpc>
            </a:pPr>
            <a:endParaRPr lang="en-GB" sz="1600" dirty="0">
              <a:latin typeface="Arial"/>
              <a:cs typeface="Arial"/>
            </a:endParaRPr>
          </a:p>
        </p:txBody>
      </p:sp>
    </p:spTree>
    <p:extLst>
      <p:ext uri="{BB962C8B-B14F-4D97-AF65-F5344CB8AC3E}">
        <p14:creationId xmlns:p14="http://schemas.microsoft.com/office/powerpoint/2010/main" val="1657266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894945" y="505537"/>
            <a:ext cx="7606359" cy="6009337"/>
          </a:xfrm>
          <a:prstGeom prst="rect">
            <a:avLst/>
          </a:prstGeom>
          <a:noFill/>
        </p:spPr>
        <p:txBody>
          <a:bodyPr wrap="square" lIns="91440" tIns="45720" rIns="91440" bIns="45720" rtlCol="0" anchor="t">
            <a:spAutoFit/>
          </a:bodyPr>
          <a:lstStyle/>
          <a:p>
            <a:r>
              <a:rPr lang="en-GB" sz="2800" b="1" dirty="0">
                <a:solidFill>
                  <a:srgbClr val="E6007E"/>
                </a:solidFill>
                <a:latin typeface="Arial"/>
                <a:cs typeface="Arial"/>
              </a:rPr>
              <a:t>Housing and net zero </a:t>
            </a:r>
            <a:endParaRPr lang="en-GB" sz="2800" b="1" dirty="0">
              <a:solidFill>
                <a:srgbClr val="E6007E"/>
              </a:solidFill>
              <a:latin typeface="Arial" panose="020B0604020202020204" pitchFamily="34" charset="0"/>
              <a:cs typeface="Arial" panose="020B0604020202020204" pitchFamily="34" charset="0"/>
            </a:endParaRPr>
          </a:p>
          <a:p>
            <a:pPr>
              <a:lnSpc>
                <a:spcPct val="150000"/>
              </a:lnSpc>
            </a:pPr>
            <a:endParaRPr lang="en-GB" dirty="0">
              <a:solidFill>
                <a:srgbClr val="E6007E"/>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2400" dirty="0"/>
              <a:t>Decarbonising homes is vital to achieving net zero</a:t>
            </a:r>
          </a:p>
          <a:p>
            <a:pPr marL="285750" indent="-285750">
              <a:lnSpc>
                <a:spcPct val="150000"/>
              </a:lnSpc>
              <a:buFont typeface="Arial" panose="020B0604020202020204" pitchFamily="34" charset="0"/>
              <a:buChar char="•"/>
            </a:pPr>
            <a:r>
              <a:rPr lang="en-GB" sz="2400" dirty="0"/>
              <a:t>Heating homes and water accounted for 21</a:t>
            </a:r>
            <a:r>
              <a:rPr lang="en-GB" sz="2400" dirty="0"/>
              <a:t>% of UK emissions </a:t>
            </a:r>
            <a:r>
              <a:rPr lang="en-GB" sz="2400" dirty="0"/>
              <a:t>in 2020</a:t>
            </a:r>
          </a:p>
          <a:p>
            <a:pPr marL="285750" indent="-285750">
              <a:lnSpc>
                <a:spcPct val="150000"/>
              </a:lnSpc>
              <a:buFont typeface="Arial" panose="020B0604020202020204" pitchFamily="34" charset="0"/>
              <a:buChar char="•"/>
            </a:pPr>
            <a:r>
              <a:rPr lang="en-GB" sz="2400" dirty="0"/>
              <a:t>Many houses </a:t>
            </a:r>
            <a:r>
              <a:rPr lang="en-GB" sz="2400" dirty="0" smtClean="0"/>
              <a:t>in the </a:t>
            </a:r>
            <a:r>
              <a:rPr lang="en-GB" sz="2400" dirty="0"/>
              <a:t>North are old (pre 1919) </a:t>
            </a:r>
          </a:p>
          <a:p>
            <a:pPr>
              <a:lnSpc>
                <a:spcPct val="150000"/>
              </a:lnSpc>
            </a:pPr>
            <a:endParaRPr lang="en-GB" sz="300" dirty="0"/>
          </a:p>
          <a:p>
            <a:pPr marL="285750" indent="-285750">
              <a:buFont typeface="Arial" panose="020B0604020202020204" pitchFamily="34" charset="0"/>
              <a:buChar char="•"/>
            </a:pPr>
            <a:r>
              <a:rPr lang="en-GB" sz="2400" dirty="0"/>
              <a:t>Direct emissions from housing need to be reduced by 24% by 2030 to meet the UK’s Paris Agreement commitment</a:t>
            </a:r>
          </a:p>
          <a:p>
            <a:endParaRPr lang="en-GB" sz="1000" dirty="0"/>
          </a:p>
          <a:p>
            <a:pPr marL="285750" indent="-285750">
              <a:buFont typeface="Arial" panose="020B0604020202020204" pitchFamily="34" charset="0"/>
              <a:buChar char="•"/>
            </a:pPr>
            <a:r>
              <a:rPr lang="en-GB" sz="2400" dirty="0" err="1"/>
              <a:t>Approx</a:t>
            </a:r>
            <a:r>
              <a:rPr lang="en-GB" sz="2400" dirty="0"/>
              <a:t> 880,000 properties to retrofit in North East</a:t>
            </a:r>
          </a:p>
          <a:p>
            <a:endParaRPr lang="en-GB" sz="2400" dirty="0"/>
          </a:p>
          <a:p>
            <a:pPr>
              <a:lnSpc>
                <a:spcPct val="150000"/>
              </a:lnSpc>
            </a:pPr>
            <a:endParaRPr lang="en-GB" dirty="0">
              <a:latin typeface="Arial"/>
              <a:cs typeface="Arial"/>
            </a:endParaRPr>
          </a:p>
          <a:p>
            <a:pPr>
              <a:lnSpc>
                <a:spcPct val="150000"/>
              </a:lnSpc>
            </a:pPr>
            <a:endParaRPr lang="en-GB" sz="1600" dirty="0">
              <a:latin typeface="Arial"/>
              <a:cs typeface="Arial"/>
            </a:endParaRPr>
          </a:p>
        </p:txBody>
      </p:sp>
      <p:pic>
        <p:nvPicPr>
          <p:cNvPr id="3" name="Picture 2">
            <a:extLst>
              <a:ext uri="{FF2B5EF4-FFF2-40B4-BE49-F238E27FC236}">
                <a16:creationId xmlns="" xmlns:a16="http://schemas.microsoft.com/office/drawing/2014/main" id="{28AC7DB0-98E2-48EF-87AD-3E1995F13CA1}"/>
              </a:ext>
            </a:extLst>
          </p:cNvPr>
          <p:cNvPicPr>
            <a:picLocks noChangeAspect="1"/>
          </p:cNvPicPr>
          <p:nvPr/>
        </p:nvPicPr>
        <p:blipFill>
          <a:blip r:embed="rId4"/>
          <a:stretch>
            <a:fillRect/>
          </a:stretch>
        </p:blipFill>
        <p:spPr>
          <a:xfrm>
            <a:off x="642696" y="5216359"/>
            <a:ext cx="2460354" cy="1516753"/>
          </a:xfrm>
          <a:prstGeom prst="rect">
            <a:avLst/>
          </a:prstGeom>
        </p:spPr>
      </p:pic>
    </p:spTree>
    <p:extLst>
      <p:ext uri="{BB962C8B-B14F-4D97-AF65-F5344CB8AC3E}">
        <p14:creationId xmlns:p14="http://schemas.microsoft.com/office/powerpoint/2010/main" val="1651383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563868" y="437321"/>
            <a:ext cx="7969287" cy="4708981"/>
          </a:xfrm>
          <a:prstGeom prst="rect">
            <a:avLst/>
          </a:prstGeom>
          <a:noFill/>
        </p:spPr>
        <p:txBody>
          <a:bodyPr wrap="square" lIns="91440" tIns="45720" rIns="91440" bIns="45720" rtlCol="0" anchor="t">
            <a:spAutoFit/>
          </a:bodyPr>
          <a:lstStyle/>
          <a:p>
            <a:pPr>
              <a:lnSpc>
                <a:spcPct val="150000"/>
              </a:lnSpc>
            </a:pPr>
            <a:r>
              <a:rPr lang="en-GB" sz="4000" b="1" dirty="0">
                <a:solidFill>
                  <a:srgbClr val="E6007E"/>
                </a:solidFill>
                <a:cs typeface="Arial"/>
              </a:rPr>
              <a:t>Housing and net zero </a:t>
            </a:r>
            <a:endParaRPr lang="en-GB" sz="4000" b="1" dirty="0">
              <a:solidFill>
                <a:srgbClr val="E6007E"/>
              </a:solidFill>
              <a:cs typeface="Arial" panose="020B0604020202020204" pitchFamily="34" charset="0"/>
            </a:endParaRPr>
          </a:p>
          <a:p>
            <a:pPr>
              <a:lnSpc>
                <a:spcPct val="150000"/>
              </a:lnSpc>
            </a:pPr>
            <a:endParaRPr lang="en-GB" sz="1200" b="1" dirty="0">
              <a:latin typeface="Arial"/>
              <a:cs typeface="Arial"/>
            </a:endParaRPr>
          </a:p>
          <a:p>
            <a:pPr marL="285750" indent="-285750">
              <a:lnSpc>
                <a:spcPct val="150000"/>
              </a:lnSpc>
              <a:buFont typeface="Arial"/>
              <a:buChar char="•"/>
            </a:pPr>
            <a:r>
              <a:rPr lang="en-GB" sz="2200" dirty="0">
                <a:cs typeface="Arial"/>
              </a:rPr>
              <a:t>Housing associations are at the forefront of decarbonisation</a:t>
            </a:r>
          </a:p>
          <a:p>
            <a:pPr marL="285750" indent="-285750">
              <a:lnSpc>
                <a:spcPct val="150000"/>
              </a:lnSpc>
              <a:buFont typeface="Arial"/>
              <a:buChar char="•"/>
            </a:pPr>
            <a:r>
              <a:rPr lang="en-GB" sz="2200" dirty="0">
                <a:cs typeface="Arial"/>
              </a:rPr>
              <a:t>Adopt a fabric first approach then clean heat (Insulation - loft cavity and external wall)</a:t>
            </a:r>
          </a:p>
          <a:p>
            <a:pPr marL="285750" indent="-285750">
              <a:lnSpc>
                <a:spcPct val="150000"/>
              </a:lnSpc>
              <a:buFont typeface="Arial"/>
              <a:buChar char="•"/>
            </a:pPr>
            <a:r>
              <a:rPr lang="en-GB" sz="2200" dirty="0">
                <a:cs typeface="Arial"/>
              </a:rPr>
              <a:t>ECP C 2030  fuel poor and rented/ 2035 everyone else </a:t>
            </a:r>
          </a:p>
          <a:p>
            <a:pPr marL="285750" indent="-285750">
              <a:lnSpc>
                <a:spcPct val="150000"/>
              </a:lnSpc>
              <a:buFont typeface="Arial"/>
              <a:buChar char="•"/>
            </a:pPr>
            <a:r>
              <a:rPr lang="en-GB" sz="2200" dirty="0">
                <a:cs typeface="Arial"/>
              </a:rPr>
              <a:t>Sector plans to spend £70bn by 2050 on existing homes, extra £40bn needed for decarbonisation by 2035</a:t>
            </a:r>
          </a:p>
          <a:p>
            <a:pPr>
              <a:lnSpc>
                <a:spcPct val="150000"/>
              </a:lnSpc>
            </a:pPr>
            <a:endParaRPr lang="en-GB" sz="1600" dirty="0">
              <a:latin typeface="Arial"/>
              <a:cs typeface="Arial"/>
            </a:endParaRPr>
          </a:p>
        </p:txBody>
      </p:sp>
      <p:pic>
        <p:nvPicPr>
          <p:cNvPr id="4" name="Picture 3">
            <a:extLst>
              <a:ext uri="{FF2B5EF4-FFF2-40B4-BE49-F238E27FC236}">
                <a16:creationId xmlns="" xmlns:a16="http://schemas.microsoft.com/office/drawing/2014/main" id="{27FCE95A-6E28-4DC6-BF0F-A5792CD16F17}"/>
              </a:ext>
            </a:extLst>
          </p:cNvPr>
          <p:cNvPicPr>
            <a:picLocks noChangeAspect="1"/>
          </p:cNvPicPr>
          <p:nvPr/>
        </p:nvPicPr>
        <p:blipFill>
          <a:blip r:embed="rId4"/>
          <a:stretch>
            <a:fillRect/>
          </a:stretch>
        </p:blipFill>
        <p:spPr>
          <a:xfrm>
            <a:off x="563868" y="5330968"/>
            <a:ext cx="2460354" cy="1516753"/>
          </a:xfrm>
          <a:prstGeom prst="rect">
            <a:avLst/>
          </a:prstGeom>
        </p:spPr>
      </p:pic>
    </p:spTree>
    <p:extLst>
      <p:ext uri="{BB962C8B-B14F-4D97-AF65-F5344CB8AC3E}">
        <p14:creationId xmlns:p14="http://schemas.microsoft.com/office/powerpoint/2010/main" val="382868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768821" y="1264466"/>
            <a:ext cx="7969287" cy="3046988"/>
          </a:xfrm>
          <a:prstGeom prst="rect">
            <a:avLst/>
          </a:prstGeom>
          <a:noFill/>
        </p:spPr>
        <p:txBody>
          <a:bodyPr wrap="square" lIns="91440" tIns="45720" rIns="91440" bIns="45720" rtlCol="0" anchor="t">
            <a:spAutoFit/>
          </a:bodyPr>
          <a:lstStyle/>
          <a:p>
            <a:pPr>
              <a:lnSpc>
                <a:spcPct val="150000"/>
              </a:lnSpc>
            </a:pPr>
            <a:endParaRPr lang="en-GB" sz="3600" dirty="0">
              <a:solidFill>
                <a:schemeClr val="accent6">
                  <a:lumMod val="75000"/>
                </a:schemeClr>
              </a:solidFill>
              <a:latin typeface="Arial" panose="020B0604020202020204" pitchFamily="34" charset="0"/>
              <a:cs typeface="Arial" panose="020B0604020202020204" pitchFamily="34" charset="0"/>
            </a:endParaRPr>
          </a:p>
          <a:p>
            <a:pPr>
              <a:lnSpc>
                <a:spcPct val="150000"/>
              </a:lnSpc>
            </a:pPr>
            <a:r>
              <a:rPr lang="en-GB" sz="2000" b="1" dirty="0">
                <a:solidFill>
                  <a:schemeClr val="accent6">
                    <a:lumMod val="75000"/>
                  </a:schemeClr>
                </a:solidFill>
                <a:latin typeface="Arial"/>
                <a:cs typeface="Arial"/>
              </a:rPr>
              <a:t>'Decarbonising Britain's homes is not only an essential part of tackling climate change, it also saves residents money, helps combat fuel poverty, boosts the economy and creates jobs’</a:t>
            </a:r>
          </a:p>
          <a:p>
            <a:pPr>
              <a:lnSpc>
                <a:spcPct val="150000"/>
              </a:lnSpc>
            </a:pPr>
            <a:endParaRPr lang="en-GB" sz="2800" dirty="0">
              <a:solidFill>
                <a:schemeClr val="accent6">
                  <a:lumMod val="75000"/>
                </a:schemeClr>
              </a:solidFill>
              <a:latin typeface="Arial"/>
              <a:cs typeface="Arial"/>
            </a:endParaRPr>
          </a:p>
        </p:txBody>
      </p:sp>
      <p:pic>
        <p:nvPicPr>
          <p:cNvPr id="4" name="Picture 3">
            <a:extLst>
              <a:ext uri="{FF2B5EF4-FFF2-40B4-BE49-F238E27FC236}">
                <a16:creationId xmlns="" xmlns:a16="http://schemas.microsoft.com/office/drawing/2014/main" id="{27FCE95A-6E28-4DC6-BF0F-A5792CD16F17}"/>
              </a:ext>
            </a:extLst>
          </p:cNvPr>
          <p:cNvPicPr>
            <a:picLocks noChangeAspect="1"/>
          </p:cNvPicPr>
          <p:nvPr/>
        </p:nvPicPr>
        <p:blipFill>
          <a:blip r:embed="rId4"/>
          <a:stretch>
            <a:fillRect/>
          </a:stretch>
        </p:blipFill>
        <p:spPr>
          <a:xfrm>
            <a:off x="563868" y="5330968"/>
            <a:ext cx="2460354" cy="1516753"/>
          </a:xfrm>
          <a:prstGeom prst="rect">
            <a:avLst/>
          </a:prstGeom>
        </p:spPr>
      </p:pic>
    </p:spTree>
    <p:extLst>
      <p:ext uri="{BB962C8B-B14F-4D97-AF65-F5344CB8AC3E}">
        <p14:creationId xmlns:p14="http://schemas.microsoft.com/office/powerpoint/2010/main" val="330012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768820" y="573545"/>
            <a:ext cx="7606359" cy="5001369"/>
          </a:xfrm>
          <a:prstGeom prst="rect">
            <a:avLst/>
          </a:prstGeom>
          <a:noFill/>
        </p:spPr>
        <p:txBody>
          <a:bodyPr wrap="square" lIns="91440" tIns="45720" rIns="91440" bIns="45720" rtlCol="0" anchor="t">
            <a:spAutoFit/>
          </a:bodyPr>
          <a:lstStyle/>
          <a:p>
            <a:r>
              <a:rPr lang="en-GB" sz="4000" dirty="0">
                <a:solidFill>
                  <a:srgbClr val="E6007E"/>
                </a:solidFill>
                <a:latin typeface="Arial"/>
                <a:cs typeface="Arial"/>
              </a:rPr>
              <a:t>Challenges </a:t>
            </a:r>
            <a:endParaRPr lang="en-GB" dirty="0">
              <a:solidFill>
                <a:srgbClr val="E6007E"/>
              </a:solidFill>
              <a:latin typeface="Arial" panose="020B0604020202020204" pitchFamily="34" charset="0"/>
              <a:cs typeface="Arial" panose="020B0604020202020204" pitchFamily="34" charset="0"/>
            </a:endParaRPr>
          </a:p>
          <a:p>
            <a:pPr>
              <a:lnSpc>
                <a:spcPct val="150000"/>
              </a:lnSpc>
            </a:pPr>
            <a:endParaRPr lang="en-GB" dirty="0">
              <a:latin typeface="Arial"/>
              <a:cs typeface="Arial"/>
            </a:endParaRPr>
          </a:p>
          <a:p>
            <a:pPr marL="285750" indent="-285750">
              <a:lnSpc>
                <a:spcPct val="150000"/>
              </a:lnSpc>
              <a:buFont typeface="Arial"/>
              <a:buChar char="•"/>
            </a:pPr>
            <a:r>
              <a:rPr lang="en-GB" sz="2400" dirty="0">
                <a:latin typeface="Arial"/>
                <a:cs typeface="Arial"/>
              </a:rPr>
              <a:t>Funding – Amount and consistency</a:t>
            </a:r>
          </a:p>
          <a:p>
            <a:pPr marL="285750" indent="-285750">
              <a:lnSpc>
                <a:spcPct val="150000"/>
              </a:lnSpc>
              <a:buFont typeface="Arial"/>
              <a:buChar char="•"/>
            </a:pPr>
            <a:r>
              <a:rPr lang="en-GB" sz="2400" dirty="0">
                <a:latin typeface="Arial"/>
                <a:cs typeface="Arial"/>
              </a:rPr>
              <a:t>Skills, training and staff</a:t>
            </a:r>
          </a:p>
          <a:p>
            <a:pPr marL="285750" indent="-285750">
              <a:lnSpc>
                <a:spcPct val="150000"/>
              </a:lnSpc>
              <a:buFont typeface="Arial"/>
              <a:buChar char="•"/>
            </a:pPr>
            <a:r>
              <a:rPr lang="en-GB" sz="2400" dirty="0">
                <a:latin typeface="Arial"/>
                <a:cs typeface="Arial"/>
              </a:rPr>
              <a:t>Early technology </a:t>
            </a:r>
          </a:p>
          <a:p>
            <a:pPr marL="285750" indent="-285750">
              <a:lnSpc>
                <a:spcPct val="150000"/>
              </a:lnSpc>
              <a:buFont typeface="Arial"/>
              <a:buChar char="•"/>
            </a:pPr>
            <a:r>
              <a:rPr lang="en-GB" sz="2400" dirty="0">
                <a:latin typeface="Arial"/>
                <a:cs typeface="Arial"/>
              </a:rPr>
              <a:t>Immature supply </a:t>
            </a:r>
            <a:r>
              <a:rPr lang="en-GB" sz="2400" dirty="0" smtClean="0">
                <a:latin typeface="Arial"/>
                <a:cs typeface="Arial"/>
              </a:rPr>
              <a:t>chain</a:t>
            </a:r>
          </a:p>
          <a:p>
            <a:pPr marL="285750" indent="-285750">
              <a:lnSpc>
                <a:spcPct val="150000"/>
              </a:lnSpc>
              <a:buFont typeface="Arial"/>
              <a:buChar char="•"/>
            </a:pPr>
            <a:r>
              <a:rPr lang="en-GB" sz="2400" dirty="0" smtClean="0">
                <a:latin typeface="Arial"/>
                <a:cs typeface="Arial"/>
              </a:rPr>
              <a:t>Supply chain pressures</a:t>
            </a:r>
            <a:endParaRPr lang="en-GB" sz="2400" dirty="0">
              <a:latin typeface="Arial"/>
              <a:cs typeface="Arial"/>
            </a:endParaRPr>
          </a:p>
          <a:p>
            <a:pPr marL="285750" indent="-285750">
              <a:lnSpc>
                <a:spcPct val="150000"/>
              </a:lnSpc>
              <a:buFont typeface="Arial"/>
              <a:buChar char="•"/>
            </a:pPr>
            <a:r>
              <a:rPr lang="en-GB" sz="2400" dirty="0">
                <a:latin typeface="Arial"/>
                <a:cs typeface="Arial"/>
              </a:rPr>
              <a:t>Carbon lifecycle of products</a:t>
            </a:r>
          </a:p>
          <a:p>
            <a:pPr marL="285750" indent="-285750">
              <a:lnSpc>
                <a:spcPct val="150000"/>
              </a:lnSpc>
              <a:buFont typeface="Arial"/>
              <a:buChar char="•"/>
            </a:pPr>
            <a:r>
              <a:rPr lang="en-GB" sz="2400" dirty="0">
                <a:latin typeface="Arial"/>
                <a:cs typeface="Arial"/>
              </a:rPr>
              <a:t>Future Homes Standard – Not legislation until 2024</a:t>
            </a:r>
          </a:p>
        </p:txBody>
      </p:sp>
    </p:spTree>
    <p:extLst>
      <p:ext uri="{BB962C8B-B14F-4D97-AF65-F5344CB8AC3E}">
        <p14:creationId xmlns:p14="http://schemas.microsoft.com/office/powerpoint/2010/main" val="1871474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2093124" y="2418111"/>
            <a:ext cx="6309898" cy="1608902"/>
          </a:xfrm>
          <a:prstGeom prst="rect">
            <a:avLst/>
          </a:prstGeom>
          <a:noFill/>
        </p:spPr>
        <p:txBody>
          <a:bodyPr wrap="square" lIns="91440" tIns="45720" rIns="91440" bIns="45720" rtlCol="0" anchor="t">
            <a:spAutoFit/>
          </a:bodyPr>
          <a:lstStyle/>
          <a:p>
            <a:r>
              <a:rPr lang="en-GB" sz="4000" dirty="0">
                <a:solidFill>
                  <a:srgbClr val="E6007E"/>
                </a:solidFill>
                <a:latin typeface="Arial"/>
                <a:cs typeface="Arial"/>
              </a:rPr>
              <a:t>What is Livin doing? </a:t>
            </a:r>
            <a:endParaRPr lang="en-GB" dirty="0">
              <a:solidFill>
                <a:srgbClr val="E6007E"/>
              </a:solidFill>
              <a:latin typeface="Arial" panose="020B0604020202020204" pitchFamily="34" charset="0"/>
              <a:cs typeface="Arial" panose="020B0604020202020204" pitchFamily="34" charset="0"/>
            </a:endParaRPr>
          </a:p>
          <a:p>
            <a:pPr>
              <a:lnSpc>
                <a:spcPct val="150000"/>
              </a:lnSpc>
            </a:pPr>
            <a:endParaRPr lang="en-GB" dirty="0">
              <a:latin typeface="Arial"/>
              <a:cs typeface="Arial"/>
            </a:endParaRPr>
          </a:p>
          <a:p>
            <a:pPr marL="285750" indent="-285750">
              <a:lnSpc>
                <a:spcPct val="150000"/>
              </a:lnSpc>
              <a:buFont typeface="Arial"/>
              <a:buChar char="•"/>
            </a:pPr>
            <a:endParaRPr lang="en-GB" sz="2400" dirty="0">
              <a:latin typeface="Arial"/>
              <a:cs typeface="Arial"/>
            </a:endParaRPr>
          </a:p>
        </p:txBody>
      </p:sp>
    </p:spTree>
    <p:extLst>
      <p:ext uri="{BB962C8B-B14F-4D97-AF65-F5344CB8AC3E}">
        <p14:creationId xmlns:p14="http://schemas.microsoft.com/office/powerpoint/2010/main" val="399833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597370" y="1483010"/>
            <a:ext cx="7606359" cy="5816977"/>
          </a:xfrm>
          <a:prstGeom prst="rect">
            <a:avLst/>
          </a:prstGeom>
          <a:noFill/>
        </p:spPr>
        <p:txBody>
          <a:bodyPr wrap="square" lIns="91440" tIns="45720" rIns="91440" bIns="45720" rtlCol="0" anchor="t">
            <a:spAutoFit/>
          </a:bodyPr>
          <a:lstStyle/>
          <a:p>
            <a:pPr>
              <a:lnSpc>
                <a:spcPct val="150000"/>
              </a:lnSpc>
            </a:pPr>
            <a:endParaRPr lang="en-GB" sz="2000" dirty="0">
              <a:solidFill>
                <a:srgbClr val="E6007E"/>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200" dirty="0">
                <a:latin typeface="Arial" panose="020B0604020202020204" pitchFamily="34" charset="0"/>
                <a:cs typeface="Arial" panose="020B0604020202020204" pitchFamily="34" charset="0"/>
              </a:rPr>
              <a:t>I love environmental sustainability</a:t>
            </a:r>
          </a:p>
          <a:p>
            <a:pPr marL="342900" indent="-342900">
              <a:lnSpc>
                <a:spcPct val="150000"/>
              </a:lnSpc>
              <a:buFont typeface="Arial" panose="020B0604020202020204" pitchFamily="34" charset="0"/>
              <a:buChar char="•"/>
            </a:pPr>
            <a:r>
              <a:rPr lang="en-GB" sz="2200" dirty="0">
                <a:latin typeface="Arial" panose="020B0604020202020204" pitchFamily="34" charset="0"/>
                <a:cs typeface="Arial" panose="020B0604020202020204" pitchFamily="34" charset="0"/>
              </a:rPr>
              <a:t>Same is true for ecology and services </a:t>
            </a:r>
            <a:r>
              <a:rPr lang="en-GB" sz="2200" dirty="0" smtClean="0">
                <a:latin typeface="Arial" panose="020B0604020202020204" pitchFamily="34" charset="0"/>
                <a:cs typeface="Arial" panose="020B0604020202020204" pitchFamily="34" charset="0"/>
              </a:rPr>
              <a:t>nature gives us</a:t>
            </a:r>
            <a:endParaRPr lang="en-GB" sz="22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200" dirty="0">
                <a:latin typeface="Arial" panose="020B0604020202020204" pitchFamily="34" charset="0"/>
                <a:cs typeface="Arial" panose="020B0604020202020204" pitchFamily="34" charset="0"/>
              </a:rPr>
              <a:t>Involved in </a:t>
            </a:r>
            <a:r>
              <a:rPr lang="en-GB" sz="2200" dirty="0" smtClean="0">
                <a:latin typeface="Arial" panose="020B0604020202020204" pitchFamily="34" charset="0"/>
                <a:cs typeface="Arial" panose="020B0604020202020204" pitchFamily="34" charset="0"/>
              </a:rPr>
              <a:t>many </a:t>
            </a:r>
            <a:r>
              <a:rPr lang="en-GB" sz="2200" dirty="0">
                <a:latin typeface="Arial" panose="020B0604020202020204" pitchFamily="34" charset="0"/>
                <a:cs typeface="Arial" panose="020B0604020202020204" pitchFamily="34" charset="0"/>
              </a:rPr>
              <a:t>projects and partnerships that </a:t>
            </a:r>
            <a:r>
              <a:rPr lang="en-GB" sz="2200" dirty="0" smtClean="0">
                <a:latin typeface="Arial" panose="020B0604020202020204" pitchFamily="34" charset="0"/>
                <a:cs typeface="Arial" panose="020B0604020202020204" pitchFamily="34" charset="0"/>
              </a:rPr>
              <a:t>have created and delivered </a:t>
            </a:r>
            <a:r>
              <a:rPr lang="en-GB" sz="2200" dirty="0">
                <a:latin typeface="Arial" panose="020B0604020202020204" pitchFamily="34" charset="0"/>
                <a:cs typeface="Arial" panose="020B0604020202020204" pitchFamily="34" charset="0"/>
              </a:rPr>
              <a:t>projects worth millions of pounds to restore </a:t>
            </a:r>
            <a:r>
              <a:rPr lang="en-GB" sz="2200" dirty="0" smtClean="0">
                <a:latin typeface="Arial" panose="020B0604020202020204" pitchFamily="34" charset="0"/>
                <a:cs typeface="Arial" panose="020B0604020202020204" pitchFamily="34" charset="0"/>
              </a:rPr>
              <a:t>nature in the North East</a:t>
            </a:r>
            <a:endParaRPr lang="en-GB" sz="22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200" dirty="0" smtClean="0">
                <a:latin typeface="Arial" panose="020B0604020202020204" pitchFamily="34" charset="0"/>
                <a:cs typeface="Arial" panose="020B0604020202020204" pitchFamily="34" charset="0"/>
              </a:rPr>
              <a:t>Spent a decade in the pharmaceutical industry </a:t>
            </a:r>
            <a:r>
              <a:rPr lang="en-GB" sz="2200" dirty="0">
                <a:latin typeface="Arial" panose="020B0604020202020204" pitchFamily="34" charset="0"/>
                <a:cs typeface="Arial" panose="020B0604020202020204" pitchFamily="34" charset="0"/>
              </a:rPr>
              <a:t>honing my commercial and data skills</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sz="2400" dirty="0">
              <a:solidFill>
                <a:srgbClr val="E6007E"/>
              </a:solidFill>
              <a:latin typeface="Arial" panose="020B0604020202020204" pitchFamily="34" charset="0"/>
              <a:cs typeface="Arial" panose="020B0604020202020204" pitchFamily="34" charset="0"/>
            </a:endParaRPr>
          </a:p>
          <a:p>
            <a:endParaRPr lang="en-GB" sz="2400" dirty="0">
              <a:solidFill>
                <a:srgbClr val="E6007E"/>
              </a:solidFill>
              <a:latin typeface="Arial" panose="020B0604020202020204" pitchFamily="34" charset="0"/>
              <a:cs typeface="Arial" panose="020B0604020202020204" pitchFamily="34" charset="0"/>
            </a:endParaRPr>
          </a:p>
          <a:p>
            <a:endParaRPr lang="en-GB" sz="2400" dirty="0">
              <a:solidFill>
                <a:srgbClr val="E6007E"/>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DCB532A0-D658-4509-9B7C-95F08F5AAC6A}"/>
              </a:ext>
            </a:extLst>
          </p:cNvPr>
          <p:cNvSpPr txBox="1"/>
          <p:nvPr/>
        </p:nvSpPr>
        <p:spPr>
          <a:xfrm>
            <a:off x="933450" y="533400"/>
            <a:ext cx="6115050" cy="707886"/>
          </a:xfrm>
          <a:prstGeom prst="rect">
            <a:avLst/>
          </a:prstGeom>
          <a:noFill/>
        </p:spPr>
        <p:txBody>
          <a:bodyPr wrap="square" rtlCol="0">
            <a:spAutoFit/>
          </a:bodyPr>
          <a:lstStyle/>
          <a:p>
            <a:r>
              <a:rPr lang="en-GB" sz="4000" dirty="0">
                <a:solidFill>
                  <a:srgbClr val="F72D84"/>
                </a:solidFill>
              </a:rPr>
              <a:t>A little bit about me</a:t>
            </a:r>
          </a:p>
        </p:txBody>
      </p:sp>
    </p:spTree>
    <p:extLst>
      <p:ext uri="{BB962C8B-B14F-4D97-AF65-F5344CB8AC3E}">
        <p14:creationId xmlns:p14="http://schemas.microsoft.com/office/powerpoint/2010/main" val="2310383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descr="Chart, pie chart&#10;&#10;Description automatically generated">
            <a:extLst>
              <a:ext uri="{FF2B5EF4-FFF2-40B4-BE49-F238E27FC236}">
                <a16:creationId xmlns="" xmlns:a16="http://schemas.microsoft.com/office/drawing/2014/main" id="{BA607B94-E008-4B5E-BE74-A301B54DECF2}"/>
              </a:ext>
            </a:extLst>
          </p:cNvPr>
          <p:cNvPicPr>
            <a:picLocks noChangeAspect="1"/>
          </p:cNvPicPr>
          <p:nvPr/>
        </p:nvPicPr>
        <p:blipFill>
          <a:blip r:embed="rId4"/>
          <a:stretch>
            <a:fillRect/>
          </a:stretch>
        </p:blipFill>
        <p:spPr>
          <a:xfrm>
            <a:off x="4007289" y="3450566"/>
            <a:ext cx="4921601" cy="3407434"/>
          </a:xfrm>
          <a:prstGeom prst="rect">
            <a:avLst/>
          </a:prstGeom>
        </p:spPr>
      </p:pic>
      <p:sp>
        <p:nvSpPr>
          <p:cNvPr id="2" name="TextBox 1">
            <a:extLst>
              <a:ext uri="{FF2B5EF4-FFF2-40B4-BE49-F238E27FC236}">
                <a16:creationId xmlns="" xmlns:a16="http://schemas.microsoft.com/office/drawing/2014/main" id="{4608D17A-880D-4FFC-8EA8-23E0FB3DB33F}"/>
              </a:ext>
            </a:extLst>
          </p:cNvPr>
          <p:cNvSpPr txBox="1"/>
          <p:nvPr/>
        </p:nvSpPr>
        <p:spPr>
          <a:xfrm>
            <a:off x="508832" y="370311"/>
            <a:ext cx="7606359" cy="3624069"/>
          </a:xfrm>
          <a:prstGeom prst="rect">
            <a:avLst/>
          </a:prstGeom>
          <a:noFill/>
        </p:spPr>
        <p:txBody>
          <a:bodyPr wrap="square" lIns="91440" tIns="45720" rIns="91440" bIns="45720" rtlCol="0" anchor="t">
            <a:spAutoFit/>
          </a:bodyPr>
          <a:lstStyle/>
          <a:p>
            <a:r>
              <a:rPr lang="en-GB" sz="3600" b="1" dirty="0">
                <a:solidFill>
                  <a:srgbClr val="E6007E"/>
                </a:solidFill>
                <a:cs typeface="Arial" panose="020B0604020202020204" pitchFamily="34" charset="0"/>
              </a:rPr>
              <a:t>Livin – Our Planet approach   </a:t>
            </a:r>
            <a:endParaRPr lang="en-GB" sz="2800" dirty="0">
              <a:solidFill>
                <a:srgbClr val="E6007E"/>
              </a:solidFill>
              <a:cs typeface="Arial" panose="020B0604020202020204" pitchFamily="34" charset="0"/>
            </a:endParaRPr>
          </a:p>
          <a:p>
            <a:pPr>
              <a:lnSpc>
                <a:spcPct val="150000"/>
              </a:lnSpc>
            </a:pPr>
            <a:endParaRPr lang="en-GB" sz="900" dirty="0">
              <a:solidFill>
                <a:srgbClr val="E6007E"/>
              </a:solidFill>
              <a:cs typeface="Arial" panose="020B0604020202020204" pitchFamily="34" charset="0"/>
            </a:endParaRPr>
          </a:p>
          <a:p>
            <a:pPr marL="342900" indent="-342900">
              <a:lnSpc>
                <a:spcPct val="150000"/>
              </a:lnSpc>
              <a:buFont typeface="Arial" panose="020B0604020202020204" pitchFamily="34" charset="0"/>
              <a:buChar char="•"/>
            </a:pPr>
            <a:r>
              <a:rPr lang="en-GB" sz="2400" dirty="0" smtClean="0">
                <a:cs typeface="Arial" panose="020B0604020202020204" pitchFamily="34" charset="0"/>
              </a:rPr>
              <a:t>Have been working on improving the energy efficiency of our homes for a while, 60% of our stock is EPC C already</a:t>
            </a:r>
          </a:p>
          <a:p>
            <a:pPr marL="342900" indent="-342900">
              <a:lnSpc>
                <a:spcPct val="150000"/>
              </a:lnSpc>
              <a:buFont typeface="Arial" panose="020B0604020202020204" pitchFamily="34" charset="0"/>
              <a:buChar char="•"/>
            </a:pPr>
            <a:r>
              <a:rPr lang="en-GB" sz="2400" dirty="0" smtClean="0">
                <a:cs typeface="Arial" panose="020B0604020202020204" pitchFamily="34" charset="0"/>
              </a:rPr>
              <a:t>Declared </a:t>
            </a:r>
            <a:r>
              <a:rPr lang="en-GB" sz="2400" dirty="0">
                <a:cs typeface="Arial" panose="020B0604020202020204" pitchFamily="34" charset="0"/>
              </a:rPr>
              <a:t>a Climate Emergency</a:t>
            </a:r>
          </a:p>
          <a:p>
            <a:pPr marL="342900" indent="-342900">
              <a:lnSpc>
                <a:spcPct val="150000"/>
              </a:lnSpc>
              <a:buFont typeface="Arial" panose="020B0604020202020204" pitchFamily="34" charset="0"/>
              <a:buChar char="•"/>
            </a:pPr>
            <a:r>
              <a:rPr lang="en-GB" sz="2400" dirty="0">
                <a:cs typeface="Arial" panose="020B0604020202020204" pitchFamily="34" charset="0"/>
              </a:rPr>
              <a:t>Working to embed Environmental Sustainability across the whole organisation </a:t>
            </a:r>
            <a:endParaRPr lang="en-GB" sz="2000" dirty="0">
              <a:cs typeface="Arial" panose="020B0604020202020204" pitchFamily="34" charset="0"/>
            </a:endParaRPr>
          </a:p>
        </p:txBody>
      </p:sp>
    </p:spTree>
    <p:extLst>
      <p:ext uri="{BB962C8B-B14F-4D97-AF65-F5344CB8AC3E}">
        <p14:creationId xmlns:p14="http://schemas.microsoft.com/office/powerpoint/2010/main" val="4133382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445771" y="581989"/>
            <a:ext cx="7606359" cy="523220"/>
          </a:xfrm>
          <a:prstGeom prst="rect">
            <a:avLst/>
          </a:prstGeom>
          <a:noFill/>
        </p:spPr>
        <p:txBody>
          <a:bodyPr wrap="square" lIns="91440" tIns="45720" rIns="91440" bIns="45720" rtlCol="0" anchor="t">
            <a:spAutoFit/>
          </a:bodyPr>
          <a:lstStyle/>
          <a:p>
            <a:r>
              <a:rPr lang="en-GB" sz="2800" b="1" dirty="0">
                <a:solidFill>
                  <a:srgbClr val="E6007E"/>
                </a:solidFill>
                <a:latin typeface="Arial" panose="020B0604020202020204" pitchFamily="34" charset="0"/>
                <a:cs typeface="Arial" panose="020B0604020202020204" pitchFamily="34" charset="0"/>
              </a:rPr>
              <a:t>Planet A – Our Approach   </a:t>
            </a:r>
            <a:endParaRPr lang="en-GB" sz="2000" dirty="0">
              <a:solidFill>
                <a:srgbClr val="E6007E"/>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18752812-5168-44BF-BF68-A93F2C291295}"/>
              </a:ext>
            </a:extLst>
          </p:cNvPr>
          <p:cNvSpPr txBox="1"/>
          <p:nvPr/>
        </p:nvSpPr>
        <p:spPr>
          <a:xfrm>
            <a:off x="445771" y="1560786"/>
            <a:ext cx="8252458"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Phase 1 - Covers </a:t>
            </a:r>
            <a:r>
              <a:rPr lang="en-GB" sz="2400" dirty="0"/>
              <a:t>next 3 years as there is a lot to work out</a:t>
            </a:r>
          </a:p>
          <a:p>
            <a:pPr marL="285750" indent="-285750">
              <a:buFont typeface="Arial" panose="020B0604020202020204" pitchFamily="34" charset="0"/>
              <a:buChar char="•"/>
            </a:pPr>
            <a:r>
              <a:rPr lang="en-GB" sz="2400" dirty="0"/>
              <a:t>Net Zero 2050 across all areas of the business</a:t>
            </a:r>
          </a:p>
          <a:p>
            <a:pPr marL="285750" indent="-285750">
              <a:buFont typeface="Arial" panose="020B0604020202020204" pitchFamily="34" charset="0"/>
              <a:buChar char="•"/>
            </a:pPr>
            <a:r>
              <a:rPr lang="en-GB" sz="2400" dirty="0"/>
              <a:t>Data focused – CO2 and properties</a:t>
            </a:r>
          </a:p>
          <a:p>
            <a:pPr marL="285750" indent="-285750">
              <a:buFont typeface="Arial" panose="020B0604020202020204" pitchFamily="34" charset="0"/>
              <a:buChar char="•"/>
            </a:pPr>
            <a:r>
              <a:rPr lang="en-GB" sz="2400" dirty="0"/>
              <a:t>Calculating our carbon footprint for baseline, previous and current year emissions and reporting to Companies House</a:t>
            </a:r>
          </a:p>
          <a:p>
            <a:pPr marL="285750" indent="-285750">
              <a:buFont typeface="Arial" panose="020B0604020202020204" pitchFamily="34" charset="0"/>
              <a:buChar char="•"/>
            </a:pPr>
            <a:r>
              <a:rPr lang="en-GB" sz="2400" dirty="0"/>
              <a:t>Using Science Based Targets to achieve net zero </a:t>
            </a:r>
          </a:p>
          <a:p>
            <a:pPr marL="285750" indent="-285750">
              <a:buFont typeface="Arial" panose="020B0604020202020204" pitchFamily="34" charset="0"/>
              <a:buChar char="•"/>
            </a:pPr>
            <a:r>
              <a:rPr lang="en-GB" sz="2400" dirty="0"/>
              <a:t>Properties programme to achieve net zero </a:t>
            </a:r>
          </a:p>
          <a:p>
            <a:pPr marL="285750" indent="-285750">
              <a:buFont typeface="Arial" panose="020B0604020202020204" pitchFamily="34" charset="0"/>
              <a:buChar char="•"/>
            </a:pPr>
            <a:r>
              <a:rPr lang="en-GB" sz="2400" dirty="0"/>
              <a:t>Understand and reduce supply chain emissions</a:t>
            </a:r>
          </a:p>
          <a:p>
            <a:pPr marL="285750" indent="-285750">
              <a:buFont typeface="Arial" panose="020B0604020202020204" pitchFamily="34" charset="0"/>
              <a:buChar char="•"/>
            </a:pPr>
            <a:r>
              <a:rPr lang="en-GB" sz="2400" dirty="0"/>
              <a:t>Environmental Management System to </a:t>
            </a:r>
            <a:r>
              <a:rPr lang="en-GB" sz="2400" dirty="0" smtClean="0"/>
              <a:t>reduce and report on </a:t>
            </a:r>
            <a:r>
              <a:rPr lang="en-GB" sz="2400" dirty="0"/>
              <a:t>environmental impacts</a:t>
            </a:r>
          </a:p>
          <a:p>
            <a:pPr marL="285750" indent="-285750">
              <a:buFont typeface="Arial" panose="020B0604020202020204" pitchFamily="34" charset="0"/>
              <a:buChar char="•"/>
            </a:pPr>
            <a:r>
              <a:rPr lang="en-GB" sz="2400" dirty="0"/>
              <a:t>Adopting ESG reporting to achieve sustainable finance ambitions – Sustainable Finance Framework</a:t>
            </a:r>
          </a:p>
        </p:txBody>
      </p:sp>
    </p:spTree>
    <p:extLst>
      <p:ext uri="{BB962C8B-B14F-4D97-AF65-F5344CB8AC3E}">
        <p14:creationId xmlns:p14="http://schemas.microsoft.com/office/powerpoint/2010/main" val="3633747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608D17A-880D-4FFC-8EA8-23E0FB3DB33F}"/>
              </a:ext>
            </a:extLst>
          </p:cNvPr>
          <p:cNvSpPr txBox="1"/>
          <p:nvPr/>
        </p:nvSpPr>
        <p:spPr>
          <a:xfrm>
            <a:off x="617221" y="905839"/>
            <a:ext cx="7606359" cy="707886"/>
          </a:xfrm>
          <a:prstGeom prst="rect">
            <a:avLst/>
          </a:prstGeom>
          <a:noFill/>
        </p:spPr>
        <p:txBody>
          <a:bodyPr wrap="square" lIns="91440" tIns="45720" rIns="91440" bIns="45720" rtlCol="0" anchor="t">
            <a:spAutoFit/>
          </a:bodyPr>
          <a:lstStyle/>
          <a:p>
            <a:r>
              <a:rPr lang="en-GB" sz="3600" b="1" dirty="0">
                <a:solidFill>
                  <a:srgbClr val="E6007E"/>
                </a:solidFill>
                <a:cs typeface="Arial" panose="020B0604020202020204" pitchFamily="34" charset="0"/>
              </a:rPr>
              <a:t>Planet A – As there is no </a:t>
            </a:r>
            <a:r>
              <a:rPr lang="en-GB" sz="4000" b="1" dirty="0">
                <a:solidFill>
                  <a:srgbClr val="E6007E"/>
                </a:solidFill>
                <a:cs typeface="Arial" panose="020B0604020202020204" pitchFamily="34" charset="0"/>
              </a:rPr>
              <a:t>Planet</a:t>
            </a:r>
            <a:r>
              <a:rPr lang="en-GB" sz="3600" b="1" dirty="0">
                <a:solidFill>
                  <a:srgbClr val="E6007E"/>
                </a:solidFill>
                <a:cs typeface="Arial" panose="020B0604020202020204" pitchFamily="34" charset="0"/>
              </a:rPr>
              <a:t> B   </a:t>
            </a:r>
            <a:endParaRPr lang="en-GB" sz="2800" dirty="0">
              <a:solidFill>
                <a:srgbClr val="E6007E"/>
              </a:solidFill>
              <a:cs typeface="Arial" panose="020B0604020202020204" pitchFamily="34" charset="0"/>
            </a:endParaRPr>
          </a:p>
        </p:txBody>
      </p:sp>
      <p:sp>
        <p:nvSpPr>
          <p:cNvPr id="3" name="TextBox 2">
            <a:extLst>
              <a:ext uri="{FF2B5EF4-FFF2-40B4-BE49-F238E27FC236}">
                <a16:creationId xmlns="" xmlns:a16="http://schemas.microsoft.com/office/drawing/2014/main" id="{4770015E-7764-405E-B84B-585914E2E753}"/>
              </a:ext>
            </a:extLst>
          </p:cNvPr>
          <p:cNvSpPr txBox="1"/>
          <p:nvPr/>
        </p:nvSpPr>
        <p:spPr>
          <a:xfrm>
            <a:off x="642292" y="2079987"/>
            <a:ext cx="7606358"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All built on consultation </a:t>
            </a:r>
          </a:p>
          <a:p>
            <a:pPr marL="742950" lvl="1" indent="-285750">
              <a:buFont typeface="Arial" panose="020B0604020202020204" pitchFamily="34" charset="0"/>
              <a:buChar char="•"/>
            </a:pPr>
            <a:r>
              <a:rPr lang="en-GB" sz="2400" dirty="0"/>
              <a:t>Staff, tenants, partners and stakeholders </a:t>
            </a:r>
          </a:p>
          <a:p>
            <a:pPr marL="285750" indent="-285750">
              <a:buFont typeface="Arial" panose="020B0604020202020204" pitchFamily="34" charset="0"/>
              <a:buChar char="•"/>
            </a:pPr>
            <a:r>
              <a:rPr lang="en-GB" sz="2400" dirty="0"/>
              <a:t>Knowledge and learning – climate and environmental sustainability </a:t>
            </a:r>
          </a:p>
          <a:p>
            <a:pPr marL="285750" indent="-285750">
              <a:buFont typeface="Arial" panose="020B0604020202020204" pitchFamily="34" charset="0"/>
              <a:buChar char="•"/>
            </a:pPr>
            <a:r>
              <a:rPr lang="en-GB" sz="2400" dirty="0"/>
              <a:t>Responsive to policy and technology and understand the impact on targets</a:t>
            </a:r>
          </a:p>
          <a:p>
            <a:pPr marL="285750" indent="-285750">
              <a:buFont typeface="Arial" panose="020B0604020202020204" pitchFamily="34" charset="0"/>
              <a:buChar char="•"/>
            </a:pPr>
            <a:r>
              <a:rPr lang="en-GB" sz="2400" dirty="0"/>
              <a:t>A live plan</a:t>
            </a:r>
          </a:p>
        </p:txBody>
      </p:sp>
      <p:pic>
        <p:nvPicPr>
          <p:cNvPr id="1026" name="Picture 2" descr="Earth planet icon earth icon | Planet icon, Earth illustration, Digital  illustration">
            <a:extLst>
              <a:ext uri="{FF2B5EF4-FFF2-40B4-BE49-F238E27FC236}">
                <a16:creationId xmlns="" xmlns:a16="http://schemas.microsoft.com/office/drawing/2014/main" id="{412FAAD7-4C17-4DED-9210-21D7A0BBA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72" y="4903965"/>
            <a:ext cx="1668778" cy="166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10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81B9E-73D1-4CD2-AEED-5BD3FEEEF315}"/>
              </a:ext>
            </a:extLst>
          </p:cNvPr>
          <p:cNvSpPr>
            <a:spLocks noGrp="1"/>
          </p:cNvSpPr>
          <p:nvPr>
            <p:ph type="title"/>
          </p:nvPr>
        </p:nvSpPr>
        <p:spPr>
          <a:xfrm>
            <a:off x="800099" y="367967"/>
            <a:ext cx="7820117" cy="1330443"/>
          </a:xfrm>
        </p:spPr>
        <p:txBody>
          <a:bodyPr>
            <a:noAutofit/>
          </a:bodyPr>
          <a:lstStyle/>
          <a:p>
            <a:r>
              <a:rPr lang="en-US" sz="3400" b="1" dirty="0">
                <a:solidFill>
                  <a:srgbClr val="E6007E"/>
                </a:solidFill>
              </a:rPr>
              <a:t>Calculating Carbon Emissions - Greenhouse Gas Protocol and Emission Scopes</a:t>
            </a:r>
            <a:endParaRPr lang="en-GB" sz="3400" b="1" dirty="0">
              <a:solidFill>
                <a:srgbClr val="E6007E"/>
              </a:solidFill>
            </a:endParaRPr>
          </a:p>
        </p:txBody>
      </p:sp>
      <p:pic>
        <p:nvPicPr>
          <p:cNvPr id="4" name="Picture 3">
            <a:extLst>
              <a:ext uri="{FF2B5EF4-FFF2-40B4-BE49-F238E27FC236}">
                <a16:creationId xmlns="" xmlns:a16="http://schemas.microsoft.com/office/drawing/2014/main" id="{561D2ADC-FBFB-48FF-9FE8-BDA0AD898F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309"/>
          <a:stretch/>
        </p:blipFill>
        <p:spPr>
          <a:xfrm>
            <a:off x="1043584" y="1494786"/>
            <a:ext cx="6823991" cy="3868428"/>
          </a:xfrm>
          <a:prstGeom prst="rect">
            <a:avLst/>
          </a:prstGeom>
        </p:spPr>
      </p:pic>
      <p:sp>
        <p:nvSpPr>
          <p:cNvPr id="5" name="TextBox 4">
            <a:extLst>
              <a:ext uri="{FF2B5EF4-FFF2-40B4-BE49-F238E27FC236}">
                <a16:creationId xmlns="" xmlns:a16="http://schemas.microsoft.com/office/drawing/2014/main" id="{AD8835B7-E23C-4639-BB6C-66DBB2D5D34A}"/>
              </a:ext>
            </a:extLst>
          </p:cNvPr>
          <p:cNvSpPr txBox="1"/>
          <p:nvPr/>
        </p:nvSpPr>
        <p:spPr>
          <a:xfrm>
            <a:off x="786820" y="5502300"/>
            <a:ext cx="8064217" cy="1400383"/>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Think Direct and Indirect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Must report scope 1 - and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Work towards scope 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Annual mission Factors from Defra for calculations published in July – Report with Finances to AGM in Sept. - First full reporting to Companies House in 2022 with baseline year, 20/21 and 21/22 emissions and Carbon Reduction Strategy. </a:t>
            </a:r>
          </a:p>
        </p:txBody>
      </p:sp>
      <p:sp>
        <p:nvSpPr>
          <p:cNvPr id="7" name="TextBox 6">
            <a:extLst>
              <a:ext uri="{FF2B5EF4-FFF2-40B4-BE49-F238E27FC236}">
                <a16:creationId xmlns="" xmlns:a16="http://schemas.microsoft.com/office/drawing/2014/main" id="{511DB338-692C-45C6-A228-F1EF4896590F}"/>
              </a:ext>
            </a:extLst>
          </p:cNvPr>
          <p:cNvSpPr txBox="1"/>
          <p:nvPr/>
        </p:nvSpPr>
        <p:spPr>
          <a:xfrm>
            <a:off x="5561269" y="5502300"/>
            <a:ext cx="3444745"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https://ghgprotocol.org/corporate-standard</a:t>
            </a:r>
            <a:endParaRPr kumimoji="0" lang="en-GB"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50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81B9E-73D1-4CD2-AEED-5BD3FEEEF315}"/>
              </a:ext>
            </a:extLst>
          </p:cNvPr>
          <p:cNvSpPr>
            <a:spLocks noGrp="1"/>
          </p:cNvSpPr>
          <p:nvPr>
            <p:ph type="title"/>
          </p:nvPr>
        </p:nvSpPr>
        <p:spPr>
          <a:xfrm>
            <a:off x="639403" y="280390"/>
            <a:ext cx="7543800" cy="1088068"/>
          </a:xfrm>
        </p:spPr>
        <p:txBody>
          <a:bodyPr>
            <a:normAutofit/>
          </a:bodyPr>
          <a:lstStyle/>
          <a:p>
            <a:r>
              <a:rPr lang="en-US" sz="3600" b="1" dirty="0">
                <a:solidFill>
                  <a:srgbClr val="E6007E"/>
                </a:solidFill>
              </a:rPr>
              <a:t>Carbon Emissions Reporting </a:t>
            </a:r>
            <a:endParaRPr lang="en-GB" sz="3600" b="1" dirty="0">
              <a:solidFill>
                <a:srgbClr val="E6007E"/>
              </a:solidFill>
            </a:endParaRPr>
          </a:p>
        </p:txBody>
      </p:sp>
      <p:sp>
        <p:nvSpPr>
          <p:cNvPr id="3" name="Rectangle 2">
            <a:extLst>
              <a:ext uri="{FF2B5EF4-FFF2-40B4-BE49-F238E27FC236}">
                <a16:creationId xmlns="" xmlns:a16="http://schemas.microsoft.com/office/drawing/2014/main" id="{FE8AF4E1-BEFD-4A16-B043-7EF925094C8A}"/>
              </a:ext>
            </a:extLst>
          </p:cNvPr>
          <p:cNvSpPr/>
          <p:nvPr/>
        </p:nvSpPr>
        <p:spPr>
          <a:xfrm>
            <a:off x="639403" y="1551563"/>
            <a:ext cx="7865194" cy="37548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C0066"/>
                </a:solidFill>
                <a:effectLst/>
                <a:uLnTx/>
                <a:uFillTx/>
                <a:latin typeface="Calibri" panose="020F0502020204030204"/>
                <a:ea typeface="+mn-ea"/>
                <a:cs typeface="+mn-cs"/>
              </a:rPr>
              <a:t>Greenhouse Gas Protocol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F2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What is </a:t>
            </a:r>
            <a:r>
              <a:rPr kumimoji="0" lang="en-US" sz="1800" b="1" i="0" u="none" strike="noStrike" kern="1200" cap="none" spc="0" normalizeH="0" baseline="0" noProof="0" dirty="0">
                <a:ln>
                  <a:noFill/>
                </a:ln>
                <a:solidFill>
                  <a:srgbClr val="002F2E"/>
                </a:solidFill>
                <a:effectLst/>
                <a:uLnTx/>
                <a:uFillTx/>
                <a:latin typeface="Calibri" panose="020F0502020204030204"/>
                <a:ea typeface="+mn-ea"/>
                <a:cs typeface="+mn-cs"/>
              </a:rPr>
              <a:t>GHG Protocol</a:t>
            </a: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002F2E"/>
                </a:solidFill>
                <a:effectLst/>
                <a:uLnTx/>
                <a:uFillTx/>
                <a:latin typeface="Calibri" panose="020F0502020204030204"/>
                <a:ea typeface="+mn-ea"/>
                <a:cs typeface="+mn-cs"/>
              </a:rPr>
              <a:t>GHG Protocol</a:t>
            </a: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 establishes comprehensive global </a:t>
            </a:r>
            <a:r>
              <a:rPr kumimoji="0" lang="en-US" sz="1800" b="0" i="0" u="none" strike="noStrike" kern="1200" cap="none" spc="0" normalizeH="0" baseline="0" noProof="0" dirty="0" err="1">
                <a:ln>
                  <a:noFill/>
                </a:ln>
                <a:solidFill>
                  <a:srgbClr val="002F2E"/>
                </a:solidFill>
                <a:effectLst/>
                <a:uLnTx/>
                <a:uFillTx/>
                <a:latin typeface="Calibri" panose="020F0502020204030204"/>
                <a:ea typeface="+mn-ea"/>
                <a:cs typeface="+mn-cs"/>
              </a:rPr>
              <a:t>standardised</a:t>
            </a: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 frameworks to measure and manage </a:t>
            </a:r>
            <a:r>
              <a:rPr kumimoji="0" lang="en-US" sz="1800" b="1" i="0" u="none" strike="noStrike" kern="1200" cap="none" spc="0" normalizeH="0" baseline="0" noProof="0" dirty="0">
                <a:ln>
                  <a:noFill/>
                </a:ln>
                <a:solidFill>
                  <a:srgbClr val="002F2E"/>
                </a:solidFill>
                <a:effectLst/>
                <a:uLnTx/>
                <a:uFillTx/>
                <a:latin typeface="Calibri" panose="020F0502020204030204"/>
                <a:ea typeface="+mn-ea"/>
                <a:cs typeface="+mn-cs"/>
              </a:rPr>
              <a:t>greenhouse gas</a:t>
            </a: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002F2E"/>
                </a:solidFill>
                <a:effectLst/>
                <a:uLnTx/>
                <a:uFillTx/>
                <a:latin typeface="Calibri" panose="020F0502020204030204"/>
                <a:ea typeface="+mn-ea"/>
                <a:cs typeface="+mn-cs"/>
              </a:rPr>
              <a:t>GHG</a:t>
            </a: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002F2E"/>
                </a:solidFill>
                <a:effectLst/>
                <a:uLnTx/>
                <a:uFillTx/>
                <a:latin typeface="Calibri" panose="020F0502020204030204"/>
                <a:ea typeface="+mn-ea"/>
                <a:cs typeface="+mn-cs"/>
              </a:rPr>
              <a:t>emissions</a:t>
            </a: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 from private and public sector operations, value chains and mitigation actions.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Considered best practice.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C0066"/>
                </a:solidFill>
                <a:effectLst/>
                <a:uLnTx/>
                <a:uFillTx/>
                <a:latin typeface="Calibri" panose="020F0502020204030204"/>
                <a:ea typeface="+mn-ea"/>
                <a:cs typeface="+mn-cs"/>
              </a:rPr>
              <a:t>Streamlined Energy &amp; Carbon Reporting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F2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The </a:t>
            </a:r>
            <a:r>
              <a:rPr kumimoji="0" lang="en-US" sz="1800" b="1" i="0" u="none" strike="noStrike" kern="1200" cap="none" spc="0" normalizeH="0" baseline="0" noProof="0" dirty="0">
                <a:ln>
                  <a:noFill/>
                </a:ln>
                <a:solidFill>
                  <a:srgbClr val="002F2E"/>
                </a:solidFill>
                <a:effectLst/>
                <a:uLnTx/>
                <a:uFillTx/>
                <a:latin typeface="Calibri" panose="020F0502020204030204"/>
                <a:ea typeface="+mn-ea"/>
                <a:cs typeface="+mn-cs"/>
              </a:rPr>
              <a:t>SECR</a:t>
            </a: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 scheme was launched in April 2019. SECR is a replacement for the Carbon Reduction Commitment (CRC) Energy Efficiency Scheme and requires </a:t>
            </a:r>
            <a:r>
              <a:rPr kumimoji="0" lang="en-US" sz="1800" b="0" i="0" u="none" strike="noStrike" kern="1200" cap="none" spc="0" normalizeH="0" baseline="0" noProof="0" dirty="0" err="1">
                <a:ln>
                  <a:noFill/>
                </a:ln>
                <a:solidFill>
                  <a:srgbClr val="002F2E"/>
                </a:solidFill>
                <a:effectLst/>
                <a:uLnTx/>
                <a:uFillTx/>
                <a:latin typeface="Calibri" panose="020F0502020204030204"/>
                <a:ea typeface="+mn-ea"/>
                <a:cs typeface="+mn-cs"/>
              </a:rPr>
              <a:t>organisations</a:t>
            </a:r>
            <a:r>
              <a:rPr kumimoji="0" lang="en-US" sz="1800" b="0" i="0" u="none" strike="noStrike" kern="1200" cap="none" spc="0" normalizeH="0" baseline="0" noProof="0" dirty="0">
                <a:ln>
                  <a:noFill/>
                </a:ln>
                <a:solidFill>
                  <a:srgbClr val="002F2E"/>
                </a:solidFill>
                <a:effectLst/>
                <a:uLnTx/>
                <a:uFillTx/>
                <a:latin typeface="Calibri" panose="020F0502020204030204"/>
                <a:ea typeface="+mn-ea"/>
                <a:cs typeface="+mn-cs"/>
              </a:rPr>
              <a:t> to report energy and carbon emissions in their annual report.</a:t>
            </a:r>
          </a:p>
        </p:txBody>
      </p:sp>
    </p:spTree>
    <p:extLst>
      <p:ext uri="{BB962C8B-B14F-4D97-AF65-F5344CB8AC3E}">
        <p14:creationId xmlns:p14="http://schemas.microsoft.com/office/powerpoint/2010/main" val="4176176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81B9E-73D1-4CD2-AEED-5BD3FEEEF315}"/>
              </a:ext>
            </a:extLst>
          </p:cNvPr>
          <p:cNvSpPr>
            <a:spLocks noGrp="1"/>
          </p:cNvSpPr>
          <p:nvPr>
            <p:ph type="title"/>
          </p:nvPr>
        </p:nvSpPr>
        <p:spPr>
          <a:xfrm>
            <a:off x="800100" y="217328"/>
            <a:ext cx="7543800" cy="1088068"/>
          </a:xfrm>
        </p:spPr>
        <p:txBody>
          <a:bodyPr>
            <a:normAutofit/>
          </a:bodyPr>
          <a:lstStyle/>
          <a:p>
            <a:r>
              <a:rPr lang="en-US" b="1" dirty="0">
                <a:solidFill>
                  <a:srgbClr val="E6007E"/>
                </a:solidFill>
              </a:rPr>
              <a:t>SECR criteria</a:t>
            </a:r>
            <a:endParaRPr lang="en-GB" b="1" dirty="0">
              <a:solidFill>
                <a:srgbClr val="E6007E"/>
              </a:solidFill>
            </a:endParaRPr>
          </a:p>
        </p:txBody>
      </p:sp>
      <p:pic>
        <p:nvPicPr>
          <p:cNvPr id="2050" name="Picture 2" descr="https://www.engie.co.uk/wp-content/uploads/2020/02/secr-stats-2020-e1581079042521.png">
            <a:extLst>
              <a:ext uri="{FF2B5EF4-FFF2-40B4-BE49-F238E27FC236}">
                <a16:creationId xmlns="" xmlns:a16="http://schemas.microsoft.com/office/drawing/2014/main" id="{8503A920-6E7C-469F-8F17-14DE4EE37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04" y="966788"/>
            <a:ext cx="7851151" cy="589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64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Financing for the future: Climate finance and the role of ODA | Donor  Tracker">
            <a:extLst>
              <a:ext uri="{FF2B5EF4-FFF2-40B4-BE49-F238E27FC236}">
                <a16:creationId xmlns="" xmlns:a16="http://schemas.microsoft.com/office/drawing/2014/main" id="{15AE255F-8E35-4E50-88D3-036CFD47C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701" y="5442518"/>
            <a:ext cx="1363649" cy="1369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628650" y="240839"/>
            <a:ext cx="7886700" cy="1325563"/>
          </a:xfrm>
        </p:spPr>
        <p:txBody>
          <a:bodyPr>
            <a:normAutofit/>
          </a:bodyPr>
          <a:lstStyle/>
          <a:p>
            <a:r>
              <a:rPr lang="en-GB" sz="4000" b="1" dirty="0">
                <a:solidFill>
                  <a:srgbClr val="E6007E"/>
                </a:solidFill>
              </a:rPr>
              <a:t>Climate Change and Finance</a:t>
            </a:r>
            <a:endParaRPr lang="en-GB" sz="4000" dirty="0"/>
          </a:p>
        </p:txBody>
      </p:sp>
      <p:sp>
        <p:nvSpPr>
          <p:cNvPr id="3" name="Content Placeholder 2">
            <a:extLst>
              <a:ext uri="{FF2B5EF4-FFF2-40B4-BE49-F238E27FC236}">
                <a16:creationId xmlns="" xmlns:a16="http://schemas.microsoft.com/office/drawing/2014/main" id="{9CC17FFA-E1DE-46F8-89B4-FA550BD1E789}"/>
              </a:ext>
            </a:extLst>
          </p:cNvPr>
          <p:cNvSpPr>
            <a:spLocks noGrp="1"/>
          </p:cNvSpPr>
          <p:nvPr>
            <p:ph idx="1"/>
          </p:nvPr>
        </p:nvSpPr>
        <p:spPr>
          <a:xfrm>
            <a:off x="628650" y="1415482"/>
            <a:ext cx="7886700" cy="4351338"/>
          </a:xfrm>
        </p:spPr>
        <p:txBody>
          <a:bodyPr>
            <a:normAutofit/>
          </a:bodyPr>
          <a:lstStyle/>
          <a:p>
            <a:pPr marL="0" indent="0">
              <a:buNone/>
            </a:pPr>
            <a:r>
              <a:rPr lang="en-GB" sz="2400" b="1" dirty="0"/>
              <a:t>Sustainable Finance</a:t>
            </a:r>
          </a:p>
          <a:p>
            <a:r>
              <a:rPr lang="en-GB" sz="2000" dirty="0"/>
              <a:t>In the past investors would focus single-mindedly on obtaining the greatest financial return, leaving social justice and the environment to fall by the wayside.   </a:t>
            </a:r>
            <a:endParaRPr lang="en-GB" sz="2000" b="1" dirty="0"/>
          </a:p>
          <a:p>
            <a:r>
              <a:rPr lang="en-GB" sz="2000" dirty="0"/>
              <a:t>Sustainable finance involves making investment decisions that consider not only financial returns but also environmental, social and governance factors.</a:t>
            </a:r>
          </a:p>
          <a:p>
            <a:r>
              <a:rPr lang="en-GB" sz="2000" dirty="0"/>
              <a:t>Growing number of investors and funders that want their capital to do good and are comfortable with long time periods for returns.</a:t>
            </a:r>
          </a:p>
          <a:p>
            <a:r>
              <a:rPr lang="en-GB" sz="2000" dirty="0">
                <a:solidFill>
                  <a:srgbClr val="E6007E"/>
                </a:solidFill>
              </a:rPr>
              <a:t>Currently there are </a:t>
            </a:r>
            <a:r>
              <a:rPr lang="en-GB" sz="2000" b="1" u="sng" dirty="0">
                <a:solidFill>
                  <a:srgbClr val="E6007E"/>
                </a:solidFill>
              </a:rPr>
              <a:t>more investors </a:t>
            </a:r>
            <a:r>
              <a:rPr lang="en-GB" sz="2000" dirty="0">
                <a:solidFill>
                  <a:srgbClr val="E6007E"/>
                </a:solidFill>
              </a:rPr>
              <a:t>than projects. </a:t>
            </a:r>
          </a:p>
          <a:p>
            <a:r>
              <a:rPr lang="en-GB" sz="2000" dirty="0">
                <a:solidFill>
                  <a:srgbClr val="E6007E"/>
                </a:solidFill>
              </a:rPr>
              <a:t>Being sustainable finance savvy is essential to deliver the net zero projects are the scale needed.</a:t>
            </a:r>
          </a:p>
        </p:txBody>
      </p:sp>
    </p:spTree>
    <p:extLst>
      <p:ext uri="{BB962C8B-B14F-4D97-AF65-F5344CB8AC3E}">
        <p14:creationId xmlns:p14="http://schemas.microsoft.com/office/powerpoint/2010/main" val="1580466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64FAC80B-6DFF-408B-9A11-123CDB7E40B2}"/>
              </a:ext>
            </a:extLst>
          </p:cNvPr>
          <p:cNvSpPr>
            <a:spLocks noGrp="1"/>
          </p:cNvSpPr>
          <p:nvPr>
            <p:ph type="title"/>
          </p:nvPr>
        </p:nvSpPr>
        <p:spPr>
          <a:xfrm>
            <a:off x="175889" y="269243"/>
            <a:ext cx="7886700" cy="1325563"/>
          </a:xfrm>
        </p:spPr>
        <p:txBody>
          <a:bodyPr>
            <a:normAutofit/>
          </a:bodyPr>
          <a:lstStyle/>
          <a:p>
            <a:r>
              <a:rPr lang="en-GB" sz="4000" b="1" dirty="0">
                <a:solidFill>
                  <a:srgbClr val="E6007E"/>
                </a:solidFill>
              </a:rPr>
              <a:t>Climate Change and Finance </a:t>
            </a:r>
            <a:r>
              <a:rPr lang="en-GB" sz="4000" dirty="0"/>
              <a:t/>
            </a:r>
            <a:br>
              <a:rPr lang="en-GB" sz="4000" dirty="0"/>
            </a:br>
            <a:endParaRPr lang="en-GB" dirty="0"/>
          </a:p>
        </p:txBody>
      </p:sp>
      <p:pic>
        <p:nvPicPr>
          <p:cNvPr id="2" name="Picture 1">
            <a:extLst>
              <a:ext uri="{FF2B5EF4-FFF2-40B4-BE49-F238E27FC236}">
                <a16:creationId xmlns="" xmlns:a16="http://schemas.microsoft.com/office/drawing/2014/main" id="{89BA3C4F-6142-446E-B191-CC402DFB76FA}"/>
              </a:ext>
            </a:extLst>
          </p:cNvPr>
          <p:cNvPicPr>
            <a:picLocks noChangeAspect="1"/>
          </p:cNvPicPr>
          <p:nvPr/>
        </p:nvPicPr>
        <p:blipFill>
          <a:blip r:embed="rId3"/>
          <a:stretch>
            <a:fillRect/>
          </a:stretch>
        </p:blipFill>
        <p:spPr>
          <a:xfrm>
            <a:off x="949909" y="1150003"/>
            <a:ext cx="7762413" cy="5458729"/>
          </a:xfrm>
          <a:prstGeom prst="rect">
            <a:avLst/>
          </a:prstGeom>
        </p:spPr>
      </p:pic>
    </p:spTree>
    <p:extLst>
      <p:ext uri="{BB962C8B-B14F-4D97-AF65-F5344CB8AC3E}">
        <p14:creationId xmlns:p14="http://schemas.microsoft.com/office/powerpoint/2010/main" val="335590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ankofengland.co.uk/-/media/boe/images/knowledgebank/climate-change---what-are-the-risks-to-financial-stability---1.png?h=790&amp;la=en&amp;w=1500&amp;hash=F8F2730DBCBB3B6E17C7008285D7B29A60F4C37D">
            <a:extLst>
              <a:ext uri="{FF2B5EF4-FFF2-40B4-BE49-F238E27FC236}">
                <a16:creationId xmlns="" xmlns:a16="http://schemas.microsoft.com/office/drawing/2014/main" id="{7150363B-24D9-4B8F-B83C-AB0984E6F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6386"/>
            <a:ext cx="9144000" cy="48164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 xmlns:a16="http://schemas.microsoft.com/office/drawing/2014/main" id="{64FAC80B-6DFF-408B-9A11-123CDB7E40B2}"/>
              </a:ext>
            </a:extLst>
          </p:cNvPr>
          <p:cNvSpPr>
            <a:spLocks noGrp="1"/>
          </p:cNvSpPr>
          <p:nvPr>
            <p:ph type="title"/>
          </p:nvPr>
        </p:nvSpPr>
        <p:spPr>
          <a:xfrm>
            <a:off x="184767" y="494020"/>
            <a:ext cx="7886700" cy="1325563"/>
          </a:xfrm>
        </p:spPr>
        <p:txBody>
          <a:bodyPr>
            <a:normAutofit/>
          </a:bodyPr>
          <a:lstStyle/>
          <a:p>
            <a:r>
              <a:rPr lang="en-GB" sz="4000" b="1" dirty="0">
                <a:solidFill>
                  <a:srgbClr val="E6007E"/>
                </a:solidFill>
              </a:rPr>
              <a:t>Climate Change and Finance </a:t>
            </a:r>
            <a:r>
              <a:rPr lang="en-GB" sz="4000" dirty="0"/>
              <a:t/>
            </a:r>
            <a:br>
              <a:rPr lang="en-GB" sz="4000" dirty="0"/>
            </a:br>
            <a:endParaRPr lang="en-GB" dirty="0"/>
          </a:p>
        </p:txBody>
      </p:sp>
    </p:spTree>
    <p:extLst>
      <p:ext uri="{BB962C8B-B14F-4D97-AF65-F5344CB8AC3E}">
        <p14:creationId xmlns:p14="http://schemas.microsoft.com/office/powerpoint/2010/main" val="3502637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Financing for the future: Climate finance and the role of ODA | Donor  Tracker">
            <a:extLst>
              <a:ext uri="{FF2B5EF4-FFF2-40B4-BE49-F238E27FC236}">
                <a16:creationId xmlns="" xmlns:a16="http://schemas.microsoft.com/office/drawing/2014/main" id="{15AE255F-8E35-4E50-88D3-036CFD47C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927" y="4267200"/>
            <a:ext cx="2040423" cy="20495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628650" y="240839"/>
            <a:ext cx="7886700" cy="1325563"/>
          </a:xfrm>
        </p:spPr>
        <p:txBody>
          <a:bodyPr>
            <a:normAutofit/>
          </a:bodyPr>
          <a:lstStyle/>
          <a:p>
            <a:r>
              <a:rPr lang="en-GB" sz="4000" b="1" dirty="0">
                <a:solidFill>
                  <a:srgbClr val="E6007E"/>
                </a:solidFill>
              </a:rPr>
              <a:t>Benefits of going green</a:t>
            </a:r>
            <a:endParaRPr lang="en-GB" sz="4000" dirty="0"/>
          </a:p>
        </p:txBody>
      </p:sp>
      <p:sp>
        <p:nvSpPr>
          <p:cNvPr id="3" name="Content Placeholder 2">
            <a:extLst>
              <a:ext uri="{FF2B5EF4-FFF2-40B4-BE49-F238E27FC236}">
                <a16:creationId xmlns="" xmlns:a16="http://schemas.microsoft.com/office/drawing/2014/main" id="{9CC17FFA-E1DE-46F8-89B4-FA550BD1E789}"/>
              </a:ext>
            </a:extLst>
          </p:cNvPr>
          <p:cNvSpPr>
            <a:spLocks noGrp="1"/>
          </p:cNvSpPr>
          <p:nvPr>
            <p:ph idx="1"/>
          </p:nvPr>
        </p:nvSpPr>
        <p:spPr>
          <a:xfrm>
            <a:off x="628650" y="1765898"/>
            <a:ext cx="7886700" cy="4351338"/>
          </a:xfrm>
        </p:spPr>
        <p:txBody>
          <a:bodyPr>
            <a:normAutofit/>
          </a:bodyPr>
          <a:lstStyle/>
          <a:p>
            <a:r>
              <a:rPr lang="en-GB" sz="2400" dirty="0"/>
              <a:t>Fresh look at your business</a:t>
            </a:r>
          </a:p>
          <a:p>
            <a:r>
              <a:rPr lang="en-GB" sz="2400" dirty="0"/>
              <a:t>Operational efficiency</a:t>
            </a:r>
          </a:p>
          <a:p>
            <a:r>
              <a:rPr lang="en-GB" sz="2400" dirty="0"/>
              <a:t>Save money</a:t>
            </a:r>
          </a:p>
          <a:p>
            <a:r>
              <a:rPr lang="en-GB" sz="2400" dirty="0"/>
              <a:t>Future proofing your business</a:t>
            </a:r>
          </a:p>
          <a:p>
            <a:r>
              <a:rPr lang="en-GB" sz="2400" dirty="0"/>
              <a:t>Tendering and secure business </a:t>
            </a:r>
          </a:p>
          <a:p>
            <a:r>
              <a:rPr lang="en-GB" sz="2400" dirty="0"/>
              <a:t>Requirement to access to finance </a:t>
            </a:r>
          </a:p>
          <a:p>
            <a:r>
              <a:rPr lang="en-GB" sz="2400" dirty="0"/>
              <a:t>Expectation of staff and customers</a:t>
            </a:r>
          </a:p>
          <a:p>
            <a:pPr marL="0" indent="0">
              <a:buNone/>
            </a:pPr>
            <a:endParaRPr lang="en-GB" sz="2000" dirty="0">
              <a:solidFill>
                <a:srgbClr val="E6007E"/>
              </a:solidFill>
            </a:endParaRPr>
          </a:p>
        </p:txBody>
      </p:sp>
    </p:spTree>
    <p:extLst>
      <p:ext uri="{BB962C8B-B14F-4D97-AF65-F5344CB8AC3E}">
        <p14:creationId xmlns:p14="http://schemas.microsoft.com/office/powerpoint/2010/main" val="417366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0D7F145-ED05-47E3-8CCF-516752FAAB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26"/>
          <a:stretch/>
        </p:blipFill>
        <p:spPr>
          <a:xfrm>
            <a:off x="133908" y="4847563"/>
            <a:ext cx="2279300" cy="1786548"/>
          </a:xfrm>
          <a:prstGeom prst="rect">
            <a:avLst/>
          </a:prstGeom>
        </p:spPr>
      </p:pic>
      <p:sp>
        <p:nvSpPr>
          <p:cNvPr id="2" name="TextBox 1">
            <a:extLst>
              <a:ext uri="{FF2B5EF4-FFF2-40B4-BE49-F238E27FC236}">
                <a16:creationId xmlns="" xmlns:a16="http://schemas.microsoft.com/office/drawing/2014/main" id="{4608D17A-880D-4FFC-8EA8-23E0FB3DB33F}"/>
              </a:ext>
            </a:extLst>
          </p:cNvPr>
          <p:cNvSpPr txBox="1"/>
          <p:nvPr/>
        </p:nvSpPr>
        <p:spPr>
          <a:xfrm>
            <a:off x="748747" y="359060"/>
            <a:ext cx="7624544" cy="5632311"/>
          </a:xfrm>
          <a:prstGeom prst="rect">
            <a:avLst/>
          </a:prstGeom>
          <a:noFill/>
        </p:spPr>
        <p:txBody>
          <a:bodyPr wrap="square" lIns="91440" tIns="45720" rIns="91440" bIns="45720" rtlCol="0" anchor="t">
            <a:spAutoFit/>
          </a:bodyPr>
          <a:lstStyle/>
          <a:p>
            <a:r>
              <a:rPr lang="en-GB" sz="2800" b="1" dirty="0">
                <a:solidFill>
                  <a:srgbClr val="E6007E"/>
                </a:solidFill>
                <a:latin typeface="Arial" panose="020B0604020202020204" pitchFamily="34" charset="0"/>
                <a:cs typeface="Arial" panose="020B0604020202020204" pitchFamily="34" charset="0"/>
              </a:rPr>
              <a:t>Update on Climate Change </a:t>
            </a:r>
            <a:endParaRPr lang="en-GB" sz="2000" dirty="0">
              <a:solidFill>
                <a:srgbClr val="E6007E"/>
              </a:solidFill>
              <a:latin typeface="Arial" panose="020B0604020202020204" pitchFamily="34" charset="0"/>
              <a:cs typeface="Arial" panose="020B0604020202020204" pitchFamily="34" charset="0"/>
            </a:endParaRPr>
          </a:p>
          <a:p>
            <a:pPr>
              <a:lnSpc>
                <a:spcPct val="150000"/>
              </a:lnSpc>
            </a:pPr>
            <a:endParaRPr lang="en-GB" sz="2000" dirty="0">
              <a:solidFill>
                <a:srgbClr val="E6007E"/>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We are in a </a:t>
            </a:r>
            <a:r>
              <a:rPr lang="en-GB" b="1" dirty="0">
                <a:latin typeface="Arial" panose="020B0604020202020204" pitchFamily="34" charset="0"/>
                <a:cs typeface="Arial" panose="020B0604020202020204" pitchFamily="34" charset="0"/>
              </a:rPr>
              <a:t>Climate Emergency </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Climate change is one of/ the leading issues facing our world today </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Human activities are the main driver behind these rapid and intensifying changes</a:t>
            </a:r>
          </a:p>
          <a:p>
            <a:pPr marL="342900" indent="-342900">
              <a:lnSpc>
                <a:spcPct val="150000"/>
              </a:lnSpc>
              <a:buFont typeface="Arial" panose="020B0604020202020204" pitchFamily="34" charset="0"/>
              <a:buChar char="•"/>
            </a:pPr>
            <a:r>
              <a:rPr lang="en-GB" dirty="0">
                <a:latin typeface="Arial"/>
                <a:cs typeface="Arial"/>
              </a:rPr>
              <a:t>The world is going to be </a:t>
            </a:r>
            <a:r>
              <a:rPr lang="en-GB" b="1" dirty="0">
                <a:latin typeface="Arial"/>
                <a:cs typeface="Arial"/>
              </a:rPr>
              <a:t>at least 1.5 degrees warmer</a:t>
            </a:r>
            <a:r>
              <a:rPr lang="en-GB" b="1" dirty="0">
                <a:solidFill>
                  <a:srgbClr val="000000"/>
                </a:solidFill>
                <a:latin typeface="Arial"/>
                <a:cs typeface="Arial"/>
              </a:rPr>
              <a:t>,</a:t>
            </a:r>
            <a:r>
              <a:rPr lang="en-GB" b="1" dirty="0">
                <a:solidFill>
                  <a:srgbClr val="E6007E"/>
                </a:solidFill>
                <a:latin typeface="Arial"/>
                <a:cs typeface="Arial"/>
              </a:rPr>
              <a:t> </a:t>
            </a:r>
            <a:r>
              <a:rPr lang="en-GB" dirty="0">
                <a:latin typeface="Arial"/>
                <a:cs typeface="Arial"/>
              </a:rPr>
              <a:t>and we need to prepare for this now </a:t>
            </a: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a:cs typeface="Arial"/>
              </a:rPr>
              <a:t>Policy is changing and funding opportunities are improving</a:t>
            </a: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a:cs typeface="Arial"/>
              </a:rPr>
              <a:t>People are demanding and taking action </a:t>
            </a:r>
            <a:endParaRPr lang="en-GB" dirty="0">
              <a:latin typeface="Arial" panose="020B0604020202020204" pitchFamily="34" charset="0"/>
              <a:cs typeface="Arial" panose="020B0604020202020204" pitchFamily="34" charset="0"/>
            </a:endParaRPr>
          </a:p>
          <a:p>
            <a:r>
              <a:rPr lang="en-GB" sz="2400" dirty="0">
                <a:solidFill>
                  <a:srgbClr val="E6007E"/>
                </a:solidFill>
                <a:latin typeface="Arial" panose="020B0604020202020204" pitchFamily="34" charset="0"/>
                <a:cs typeface="Arial" panose="020B0604020202020204" pitchFamily="34" charset="0"/>
              </a:rPr>
              <a:t> </a:t>
            </a:r>
          </a:p>
          <a:p>
            <a:endParaRPr lang="en-GB" sz="2400" dirty="0">
              <a:solidFill>
                <a:srgbClr val="E6007E"/>
              </a:solidFill>
              <a:latin typeface="Arial" panose="020B0604020202020204" pitchFamily="34" charset="0"/>
              <a:cs typeface="Arial" panose="020B0604020202020204" pitchFamily="34" charset="0"/>
            </a:endParaRPr>
          </a:p>
          <a:p>
            <a:endParaRPr lang="en-GB" sz="2400" dirty="0">
              <a:solidFill>
                <a:srgbClr val="E6007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952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Financing for the future: Climate finance and the role of ODA | Donor  Tracker">
            <a:extLst>
              <a:ext uri="{FF2B5EF4-FFF2-40B4-BE49-F238E27FC236}">
                <a16:creationId xmlns="" xmlns:a16="http://schemas.microsoft.com/office/drawing/2014/main" id="{15AE255F-8E35-4E50-88D3-036CFD47C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701" y="5442518"/>
            <a:ext cx="1363649" cy="1369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628650" y="240839"/>
            <a:ext cx="7886700" cy="1325563"/>
          </a:xfrm>
        </p:spPr>
        <p:txBody>
          <a:bodyPr>
            <a:normAutofit/>
          </a:bodyPr>
          <a:lstStyle/>
          <a:p>
            <a:r>
              <a:rPr lang="en-GB" sz="4000" b="1" dirty="0">
                <a:solidFill>
                  <a:srgbClr val="E6007E"/>
                </a:solidFill>
              </a:rPr>
              <a:t>Key points</a:t>
            </a:r>
            <a:endParaRPr lang="en-GB" sz="4000" dirty="0"/>
          </a:p>
        </p:txBody>
      </p:sp>
      <p:sp>
        <p:nvSpPr>
          <p:cNvPr id="3" name="Content Placeholder 2">
            <a:extLst>
              <a:ext uri="{FF2B5EF4-FFF2-40B4-BE49-F238E27FC236}">
                <a16:creationId xmlns="" xmlns:a16="http://schemas.microsoft.com/office/drawing/2014/main" id="{9CC17FFA-E1DE-46F8-89B4-FA550BD1E789}"/>
              </a:ext>
            </a:extLst>
          </p:cNvPr>
          <p:cNvSpPr>
            <a:spLocks noGrp="1"/>
          </p:cNvSpPr>
          <p:nvPr>
            <p:ph idx="1"/>
          </p:nvPr>
        </p:nvSpPr>
        <p:spPr>
          <a:xfrm>
            <a:off x="628650" y="1566402"/>
            <a:ext cx="7886700" cy="4351338"/>
          </a:xfrm>
        </p:spPr>
        <p:txBody>
          <a:bodyPr>
            <a:normAutofit lnSpcReduction="10000"/>
          </a:bodyPr>
          <a:lstStyle/>
          <a:p>
            <a:r>
              <a:rPr lang="en-GB" sz="2400" dirty="0"/>
              <a:t>Currently on target for at least 2.4 degrees of warming </a:t>
            </a:r>
          </a:p>
          <a:p>
            <a:r>
              <a:rPr lang="en-GB" sz="2400" dirty="0"/>
              <a:t>We will experience change to how we live and work </a:t>
            </a:r>
          </a:p>
          <a:p>
            <a:r>
              <a:rPr lang="en-GB" sz="2400" dirty="0"/>
              <a:t>Window of opportunity to implement actions needed to not exceed 1.5 degrees of warming </a:t>
            </a:r>
          </a:p>
          <a:p>
            <a:r>
              <a:rPr lang="en-GB" sz="2400" dirty="0"/>
              <a:t>Let finance be an enabler of reducing environmental impact</a:t>
            </a:r>
          </a:p>
          <a:p>
            <a:r>
              <a:rPr lang="en-GB" sz="2400" dirty="0"/>
              <a:t>Have carbon reduction targets inline with limiting warming to 1.5 degrees</a:t>
            </a:r>
          </a:p>
          <a:p>
            <a:r>
              <a:rPr lang="en-GB" sz="2400" dirty="0"/>
              <a:t>Must decrease our environmental impact</a:t>
            </a:r>
          </a:p>
          <a:p>
            <a:r>
              <a:rPr lang="en-GB" sz="2400" dirty="0"/>
              <a:t>Not one quick fix, work across they whole system</a:t>
            </a:r>
          </a:p>
          <a:p>
            <a:r>
              <a:rPr lang="en-GB" sz="2400" dirty="0"/>
              <a:t>Growth in sustainable finance </a:t>
            </a:r>
          </a:p>
          <a:p>
            <a:r>
              <a:rPr lang="en-GB" sz="2400" dirty="0"/>
              <a:t>Ecological crisis requires same focus</a:t>
            </a:r>
          </a:p>
          <a:p>
            <a:pPr marL="0" indent="0">
              <a:buNone/>
            </a:pPr>
            <a:endParaRPr lang="en-GB" sz="2000" dirty="0">
              <a:solidFill>
                <a:srgbClr val="E6007E"/>
              </a:solidFill>
            </a:endParaRPr>
          </a:p>
        </p:txBody>
      </p:sp>
    </p:spTree>
    <p:extLst>
      <p:ext uri="{BB962C8B-B14F-4D97-AF65-F5344CB8AC3E}">
        <p14:creationId xmlns:p14="http://schemas.microsoft.com/office/powerpoint/2010/main" val="264404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Financing for the future: Climate finance and the role of ODA | Donor  Tracker">
            <a:extLst>
              <a:ext uri="{FF2B5EF4-FFF2-40B4-BE49-F238E27FC236}">
                <a16:creationId xmlns="" xmlns:a16="http://schemas.microsoft.com/office/drawing/2014/main" id="{15AE255F-8E35-4E50-88D3-036CFD47C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701" y="5442518"/>
            <a:ext cx="1363649" cy="1369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628650" y="240839"/>
            <a:ext cx="7886700" cy="1325563"/>
          </a:xfrm>
        </p:spPr>
        <p:txBody>
          <a:bodyPr>
            <a:normAutofit/>
          </a:bodyPr>
          <a:lstStyle/>
          <a:p>
            <a:r>
              <a:rPr lang="en-GB" sz="4000" b="1" dirty="0">
                <a:solidFill>
                  <a:srgbClr val="E6007E"/>
                </a:solidFill>
              </a:rPr>
              <a:t>Asks of you </a:t>
            </a:r>
            <a:endParaRPr lang="en-GB" sz="4000" dirty="0"/>
          </a:p>
        </p:txBody>
      </p:sp>
      <p:sp>
        <p:nvSpPr>
          <p:cNvPr id="3" name="Content Placeholder 2">
            <a:extLst>
              <a:ext uri="{FF2B5EF4-FFF2-40B4-BE49-F238E27FC236}">
                <a16:creationId xmlns="" xmlns:a16="http://schemas.microsoft.com/office/drawing/2014/main" id="{9CC17FFA-E1DE-46F8-89B4-FA550BD1E789}"/>
              </a:ext>
            </a:extLst>
          </p:cNvPr>
          <p:cNvSpPr>
            <a:spLocks noGrp="1"/>
          </p:cNvSpPr>
          <p:nvPr>
            <p:ph idx="1"/>
          </p:nvPr>
        </p:nvSpPr>
        <p:spPr>
          <a:xfrm>
            <a:off x="628650" y="1566402"/>
            <a:ext cx="7886700" cy="4351338"/>
          </a:xfrm>
        </p:spPr>
        <p:txBody>
          <a:bodyPr>
            <a:normAutofit lnSpcReduction="10000"/>
          </a:bodyPr>
          <a:lstStyle/>
          <a:p>
            <a:r>
              <a:rPr lang="en-GB" sz="2400" dirty="0"/>
              <a:t>Make climate change action a business priority </a:t>
            </a:r>
          </a:p>
          <a:p>
            <a:r>
              <a:rPr lang="en-GB" sz="2400" dirty="0"/>
              <a:t>Check if you meet thresholds for SECR </a:t>
            </a:r>
          </a:p>
          <a:p>
            <a:r>
              <a:rPr lang="en-GB" sz="2400" dirty="0"/>
              <a:t>Develop plans to use sustainable finance – loans and banking </a:t>
            </a:r>
          </a:p>
          <a:p>
            <a:r>
              <a:rPr lang="en-GB" sz="2400" dirty="0"/>
              <a:t>Allocate budget to get environmental impact reduction/ net zero going </a:t>
            </a:r>
          </a:p>
          <a:p>
            <a:r>
              <a:rPr lang="en-GB" sz="2400" dirty="0"/>
              <a:t>Seek advice of sector professionals and collaborate</a:t>
            </a:r>
          </a:p>
          <a:p>
            <a:r>
              <a:rPr lang="en-GB" sz="2400" dirty="0"/>
              <a:t>North East England Climate Coalition – </a:t>
            </a:r>
            <a:r>
              <a:rPr lang="en-GB" sz="2400" dirty="0" err="1"/>
              <a:t>NEECCo</a:t>
            </a:r>
            <a:endParaRPr lang="en-GB" sz="2400" dirty="0"/>
          </a:p>
          <a:p>
            <a:pPr lvl="1"/>
            <a:r>
              <a:rPr lang="en-GB" dirty="0"/>
              <a:t>Sign up as an individual or business</a:t>
            </a:r>
          </a:p>
          <a:p>
            <a:pPr lvl="1"/>
            <a:r>
              <a:rPr lang="en-GB" dirty="0"/>
              <a:t>Make a pledge </a:t>
            </a:r>
          </a:p>
          <a:p>
            <a:pPr lvl="1"/>
            <a:r>
              <a:rPr lang="en-GB" dirty="0">
                <a:hlinkClick r:id="rId3"/>
              </a:rPr>
              <a:t>https://neecco.org.uk/</a:t>
            </a:r>
            <a:endParaRPr lang="en-GB" dirty="0"/>
          </a:p>
          <a:p>
            <a:pPr marL="457200" lvl="1" indent="0">
              <a:buNone/>
            </a:pPr>
            <a:endParaRPr lang="en-GB" dirty="0"/>
          </a:p>
          <a:p>
            <a:pPr marL="0" indent="0">
              <a:buNone/>
            </a:pPr>
            <a:endParaRPr lang="en-GB" sz="2400" dirty="0">
              <a:solidFill>
                <a:srgbClr val="E6007E"/>
              </a:solidFill>
            </a:endParaRPr>
          </a:p>
        </p:txBody>
      </p:sp>
    </p:spTree>
    <p:extLst>
      <p:ext uri="{BB962C8B-B14F-4D97-AF65-F5344CB8AC3E}">
        <p14:creationId xmlns:p14="http://schemas.microsoft.com/office/powerpoint/2010/main" val="401611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11761D9-772E-4F38-A93E-A932296A2D75}"/>
              </a:ext>
            </a:extLst>
          </p:cNvPr>
          <p:cNvSpPr>
            <a:spLocks noGrp="1"/>
          </p:cNvSpPr>
          <p:nvPr>
            <p:ph idx="1"/>
          </p:nvPr>
        </p:nvSpPr>
        <p:spPr>
          <a:xfrm>
            <a:off x="628650" y="2463403"/>
            <a:ext cx="7886700" cy="3263504"/>
          </a:xfrm>
        </p:spPr>
        <p:txBody>
          <a:bodyPr>
            <a:normAutofit lnSpcReduction="10000"/>
          </a:bodyPr>
          <a:lstStyle/>
          <a:p>
            <a:r>
              <a:rPr lang="en-US" sz="2400" dirty="0"/>
              <a:t>North East England Climate Coalition </a:t>
            </a:r>
          </a:p>
          <a:p>
            <a:r>
              <a:rPr lang="en-US" sz="2400" dirty="0"/>
              <a:t>We are a cross-sector initiative bringing the region together to tackle climate emergency, reverse ecological collapse and deliver an urgent and just transition.</a:t>
            </a:r>
          </a:p>
          <a:p>
            <a:r>
              <a:rPr lang="en-US" sz="2400" dirty="0"/>
              <a:t>It is our region’s contribution, on behalf of future generations, to the urgent, radical and at scale response demanded by the global climate emergency</a:t>
            </a:r>
          </a:p>
          <a:p>
            <a:r>
              <a:rPr lang="en-GB" sz="2400" dirty="0"/>
              <a:t>Data and science led</a:t>
            </a:r>
          </a:p>
          <a:p>
            <a:r>
              <a:rPr lang="en-GB" sz="2400" dirty="0"/>
              <a:t>Ambition to become England’s Greenest Region </a:t>
            </a:r>
          </a:p>
        </p:txBody>
      </p:sp>
      <p:pic>
        <p:nvPicPr>
          <p:cNvPr id="4" name="Picture 3">
            <a:extLst>
              <a:ext uri="{FF2B5EF4-FFF2-40B4-BE49-F238E27FC236}">
                <a16:creationId xmlns="" xmlns:a16="http://schemas.microsoft.com/office/drawing/2014/main" id="{7E302A28-AD19-4B7B-94F8-9C17452F8F5E}"/>
              </a:ext>
            </a:extLst>
          </p:cNvPr>
          <p:cNvPicPr>
            <a:picLocks noChangeAspect="1"/>
          </p:cNvPicPr>
          <p:nvPr/>
        </p:nvPicPr>
        <p:blipFill>
          <a:blip r:embed="rId2">
            <a:duotone>
              <a:schemeClr val="accent6">
                <a:shade val="45000"/>
                <a:satMod val="135000"/>
              </a:schemeClr>
              <a:prstClr val="white"/>
            </a:duotone>
          </a:blip>
          <a:stretch>
            <a:fillRect/>
          </a:stretch>
        </p:blipFill>
        <p:spPr>
          <a:xfrm>
            <a:off x="628650" y="1131093"/>
            <a:ext cx="5243644" cy="716757"/>
          </a:xfrm>
          <a:prstGeom prst="rect">
            <a:avLst/>
          </a:prstGeom>
          <a:effectLst>
            <a:outerShdw blurRad="50800" dist="50800" dir="5400000" algn="ctr" rotWithShape="0">
              <a:srgbClr val="CCFF99"/>
            </a:outerShdw>
          </a:effectLst>
        </p:spPr>
      </p:pic>
    </p:spTree>
    <p:extLst>
      <p:ext uri="{BB962C8B-B14F-4D97-AF65-F5344CB8AC3E}">
        <p14:creationId xmlns:p14="http://schemas.microsoft.com/office/powerpoint/2010/main" val="2968095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B1BFD9-3E06-48A6-8199-287D6BC14DE4}"/>
              </a:ext>
            </a:extLst>
          </p:cNvPr>
          <p:cNvSpPr>
            <a:spLocks noGrp="1"/>
          </p:cNvSpPr>
          <p:nvPr>
            <p:ph type="title"/>
          </p:nvPr>
        </p:nvSpPr>
        <p:spPr/>
        <p:txBody>
          <a:bodyPr>
            <a:normAutofit/>
          </a:bodyPr>
          <a:lstStyle/>
          <a:p>
            <a:r>
              <a:rPr lang="en-GB" sz="4000" dirty="0" err="1">
                <a:solidFill>
                  <a:schemeClr val="accent6">
                    <a:lumMod val="75000"/>
                  </a:schemeClr>
                </a:solidFill>
              </a:rPr>
              <a:t>NEECCo</a:t>
            </a:r>
            <a:r>
              <a:rPr lang="en-GB" sz="4000" dirty="0">
                <a:solidFill>
                  <a:schemeClr val="accent6">
                    <a:lumMod val="75000"/>
                  </a:schemeClr>
                </a:solidFill>
              </a:rPr>
              <a:t> &amp; Sustainable Finance</a:t>
            </a:r>
          </a:p>
        </p:txBody>
      </p:sp>
      <p:sp>
        <p:nvSpPr>
          <p:cNvPr id="3" name="Content Placeholder 2">
            <a:extLst>
              <a:ext uri="{FF2B5EF4-FFF2-40B4-BE49-F238E27FC236}">
                <a16:creationId xmlns="" xmlns:a16="http://schemas.microsoft.com/office/drawing/2014/main" id="{CF84CB3D-D437-4A0E-A176-19AF6D468708}"/>
              </a:ext>
            </a:extLst>
          </p:cNvPr>
          <p:cNvSpPr>
            <a:spLocks noGrp="1"/>
          </p:cNvSpPr>
          <p:nvPr>
            <p:ph idx="1"/>
          </p:nvPr>
        </p:nvSpPr>
        <p:spPr>
          <a:xfrm>
            <a:off x="4572000" y="1825625"/>
            <a:ext cx="3943350" cy="4351338"/>
          </a:xfrm>
        </p:spPr>
        <p:txBody>
          <a:bodyPr/>
          <a:lstStyle/>
          <a:p>
            <a:r>
              <a:rPr lang="en-GB" dirty="0"/>
              <a:t>Raise £1.5bn</a:t>
            </a:r>
          </a:p>
          <a:p>
            <a:r>
              <a:rPr lang="en-GB" dirty="0"/>
              <a:t>3 capitals</a:t>
            </a:r>
          </a:p>
          <a:p>
            <a:pPr lvl="1"/>
            <a:r>
              <a:rPr lang="en-GB" dirty="0"/>
              <a:t>Natural capital </a:t>
            </a:r>
          </a:p>
          <a:p>
            <a:pPr lvl="1"/>
            <a:r>
              <a:rPr lang="en-GB" dirty="0"/>
              <a:t>Social capital </a:t>
            </a:r>
          </a:p>
          <a:p>
            <a:pPr lvl="1"/>
            <a:r>
              <a:rPr lang="en-GB" dirty="0"/>
              <a:t>Economic capital</a:t>
            </a:r>
          </a:p>
          <a:p>
            <a:r>
              <a:rPr lang="en-GB" dirty="0"/>
              <a:t>Framework based on requirements to restore nature </a:t>
            </a:r>
          </a:p>
          <a:p>
            <a:r>
              <a:rPr lang="en-GB" dirty="0"/>
              <a:t>Match funders with projects </a:t>
            </a:r>
          </a:p>
          <a:p>
            <a:r>
              <a:rPr lang="en-GB" dirty="0"/>
              <a:t>Payment for ecosystem services </a:t>
            </a:r>
          </a:p>
          <a:p>
            <a:r>
              <a:rPr lang="en-GB" dirty="0"/>
              <a:t>Very exciting </a:t>
            </a:r>
          </a:p>
          <a:p>
            <a:r>
              <a:rPr lang="en-GB" dirty="0"/>
              <a:t>Hadrian Bond – Live and funded</a:t>
            </a:r>
          </a:p>
        </p:txBody>
      </p:sp>
      <p:pic>
        <p:nvPicPr>
          <p:cNvPr id="4" name="Picture 3">
            <a:extLst>
              <a:ext uri="{FF2B5EF4-FFF2-40B4-BE49-F238E27FC236}">
                <a16:creationId xmlns="" xmlns:a16="http://schemas.microsoft.com/office/drawing/2014/main" id="{F46A7247-44E8-4690-B59A-5AE8C4D68540}"/>
              </a:ext>
            </a:extLst>
          </p:cNvPr>
          <p:cNvPicPr>
            <a:picLocks noChangeAspect="1"/>
          </p:cNvPicPr>
          <p:nvPr/>
        </p:nvPicPr>
        <p:blipFill>
          <a:blip r:embed="rId2"/>
          <a:stretch>
            <a:fillRect/>
          </a:stretch>
        </p:blipFill>
        <p:spPr>
          <a:xfrm>
            <a:off x="628650" y="1690689"/>
            <a:ext cx="3198244" cy="4495707"/>
          </a:xfrm>
          <a:prstGeom prst="rect">
            <a:avLst/>
          </a:prstGeom>
        </p:spPr>
      </p:pic>
    </p:spTree>
    <p:extLst>
      <p:ext uri="{BB962C8B-B14F-4D97-AF65-F5344CB8AC3E}">
        <p14:creationId xmlns:p14="http://schemas.microsoft.com/office/powerpoint/2010/main" val="1185833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Financing for the future: Climate finance and the role of ODA | Donor  Tracker">
            <a:extLst>
              <a:ext uri="{FF2B5EF4-FFF2-40B4-BE49-F238E27FC236}">
                <a16:creationId xmlns="" xmlns:a16="http://schemas.microsoft.com/office/drawing/2014/main" id="{15AE255F-8E35-4E50-88D3-036CFD47C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701" y="5442518"/>
            <a:ext cx="1363649" cy="1369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628650" y="240839"/>
            <a:ext cx="7886700" cy="1325563"/>
          </a:xfrm>
        </p:spPr>
        <p:txBody>
          <a:bodyPr>
            <a:normAutofit/>
          </a:bodyPr>
          <a:lstStyle/>
          <a:p>
            <a:r>
              <a:rPr lang="en-GB" sz="4000" b="1" dirty="0">
                <a:solidFill>
                  <a:srgbClr val="E6007E"/>
                </a:solidFill>
              </a:rPr>
              <a:t>Asks of you </a:t>
            </a:r>
            <a:endParaRPr lang="en-GB" sz="4000" dirty="0"/>
          </a:p>
        </p:txBody>
      </p:sp>
      <p:sp>
        <p:nvSpPr>
          <p:cNvPr id="3" name="Content Placeholder 2">
            <a:extLst>
              <a:ext uri="{FF2B5EF4-FFF2-40B4-BE49-F238E27FC236}">
                <a16:creationId xmlns="" xmlns:a16="http://schemas.microsoft.com/office/drawing/2014/main" id="{9CC17FFA-E1DE-46F8-89B4-FA550BD1E789}"/>
              </a:ext>
            </a:extLst>
          </p:cNvPr>
          <p:cNvSpPr>
            <a:spLocks noGrp="1"/>
          </p:cNvSpPr>
          <p:nvPr>
            <p:ph idx="1"/>
          </p:nvPr>
        </p:nvSpPr>
        <p:spPr>
          <a:xfrm>
            <a:off x="628650" y="1566402"/>
            <a:ext cx="7886700" cy="4351338"/>
          </a:xfrm>
        </p:spPr>
        <p:txBody>
          <a:bodyPr>
            <a:normAutofit lnSpcReduction="10000"/>
          </a:bodyPr>
          <a:lstStyle/>
          <a:p>
            <a:r>
              <a:rPr lang="en-GB" sz="2400" dirty="0"/>
              <a:t>Make climate change action a business priority </a:t>
            </a:r>
          </a:p>
          <a:p>
            <a:r>
              <a:rPr lang="en-GB" sz="2400" dirty="0"/>
              <a:t>Check if you meet thresholds for SECR </a:t>
            </a:r>
          </a:p>
          <a:p>
            <a:r>
              <a:rPr lang="en-GB" sz="2400" dirty="0"/>
              <a:t>Develop plans to use sustainable finance – loans and banking </a:t>
            </a:r>
          </a:p>
          <a:p>
            <a:r>
              <a:rPr lang="en-GB" sz="2400" dirty="0"/>
              <a:t>Allocate budget to get environmental impact reduction/ net zero going </a:t>
            </a:r>
          </a:p>
          <a:p>
            <a:r>
              <a:rPr lang="en-GB" sz="2400" dirty="0"/>
              <a:t>Seek advice of sector professionals and collaborate</a:t>
            </a:r>
          </a:p>
          <a:p>
            <a:r>
              <a:rPr lang="en-GB" sz="2400" dirty="0"/>
              <a:t>North East England Climate Coalition – </a:t>
            </a:r>
            <a:r>
              <a:rPr lang="en-GB" sz="2400" dirty="0" err="1"/>
              <a:t>NEECCo</a:t>
            </a:r>
            <a:endParaRPr lang="en-GB" sz="2400" dirty="0"/>
          </a:p>
          <a:p>
            <a:pPr lvl="1"/>
            <a:r>
              <a:rPr lang="en-GB" dirty="0"/>
              <a:t>Sign up as an individual or business</a:t>
            </a:r>
          </a:p>
          <a:p>
            <a:pPr lvl="1"/>
            <a:r>
              <a:rPr lang="en-GB" dirty="0"/>
              <a:t>Make a pledge </a:t>
            </a:r>
          </a:p>
          <a:p>
            <a:pPr lvl="1"/>
            <a:r>
              <a:rPr lang="en-GB" dirty="0">
                <a:hlinkClick r:id="rId3"/>
              </a:rPr>
              <a:t>https://neecco.org.uk/</a:t>
            </a:r>
            <a:endParaRPr lang="en-GB" dirty="0"/>
          </a:p>
          <a:p>
            <a:pPr marL="457200" lvl="1" indent="0">
              <a:buNone/>
            </a:pPr>
            <a:endParaRPr lang="en-GB" dirty="0"/>
          </a:p>
          <a:p>
            <a:pPr marL="0" indent="0">
              <a:buNone/>
            </a:pPr>
            <a:endParaRPr lang="en-GB" sz="2400" dirty="0">
              <a:solidFill>
                <a:srgbClr val="E6007E"/>
              </a:solidFill>
            </a:endParaRPr>
          </a:p>
        </p:txBody>
      </p:sp>
    </p:spTree>
    <p:extLst>
      <p:ext uri="{BB962C8B-B14F-4D97-AF65-F5344CB8AC3E}">
        <p14:creationId xmlns:p14="http://schemas.microsoft.com/office/powerpoint/2010/main" val="2774197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Financing for the future: Climate finance and the role of ODA | Donor  Tracker">
            <a:extLst>
              <a:ext uri="{FF2B5EF4-FFF2-40B4-BE49-F238E27FC236}">
                <a16:creationId xmlns="" xmlns:a16="http://schemas.microsoft.com/office/drawing/2014/main" id="{15AE255F-8E35-4E50-88D3-036CFD47C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701" y="5442518"/>
            <a:ext cx="1363649" cy="1369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3D3614D-08E7-442D-B242-AF5A7E5EF5E5}"/>
              </a:ext>
            </a:extLst>
          </p:cNvPr>
          <p:cNvSpPr>
            <a:spLocks noGrp="1"/>
          </p:cNvSpPr>
          <p:nvPr>
            <p:ph type="title"/>
          </p:nvPr>
        </p:nvSpPr>
        <p:spPr>
          <a:xfrm>
            <a:off x="360636" y="2577031"/>
            <a:ext cx="7886700" cy="1325563"/>
          </a:xfrm>
        </p:spPr>
        <p:txBody>
          <a:bodyPr>
            <a:normAutofit/>
          </a:bodyPr>
          <a:lstStyle/>
          <a:p>
            <a:pPr algn="ctr"/>
            <a:r>
              <a:rPr lang="en-GB" sz="4000" b="1" dirty="0">
                <a:solidFill>
                  <a:srgbClr val="E6007E"/>
                </a:solidFill>
              </a:rPr>
              <a:t>Thank you</a:t>
            </a:r>
            <a:br>
              <a:rPr lang="en-GB" sz="4000" b="1" dirty="0">
                <a:solidFill>
                  <a:srgbClr val="E6007E"/>
                </a:solidFill>
              </a:rPr>
            </a:br>
            <a:r>
              <a:rPr lang="en-GB" sz="4000" b="1" dirty="0">
                <a:solidFill>
                  <a:srgbClr val="E6007E"/>
                </a:solidFill>
              </a:rPr>
              <a:t>&amp;  Questions </a:t>
            </a:r>
            <a:endParaRPr lang="en-GB" sz="4000" dirty="0"/>
          </a:p>
        </p:txBody>
      </p:sp>
    </p:spTree>
    <p:extLst>
      <p:ext uri="{BB962C8B-B14F-4D97-AF65-F5344CB8AC3E}">
        <p14:creationId xmlns:p14="http://schemas.microsoft.com/office/powerpoint/2010/main" val="3550251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8C276EB-D480-43E0-B0EC-EA547BBCD68E}"/>
              </a:ext>
            </a:extLst>
          </p:cNvPr>
          <p:cNvSpPr txBox="1"/>
          <p:nvPr/>
        </p:nvSpPr>
        <p:spPr>
          <a:xfrm>
            <a:off x="672446" y="2818508"/>
            <a:ext cx="6824870" cy="1446550"/>
          </a:xfrm>
          <a:prstGeom prst="rect">
            <a:avLst/>
          </a:prstGeom>
          <a:noFill/>
        </p:spPr>
        <p:txBody>
          <a:bodyPr wrap="square" rtlCol="0">
            <a:spAutoFit/>
          </a:bodyPr>
          <a:lstStyle/>
          <a:p>
            <a:endParaRPr lang="en-GB" sz="3200" b="1">
              <a:solidFill>
                <a:schemeClr val="bg1"/>
              </a:solidFill>
              <a:latin typeface="Arial" panose="020B0604020202020204" pitchFamily="34" charset="0"/>
              <a:cs typeface="Arial" panose="020B0604020202020204" pitchFamily="34" charset="0"/>
            </a:endParaRPr>
          </a:p>
          <a:p>
            <a:r>
              <a:rPr lang="en-GB" sz="3200" b="1">
                <a:solidFill>
                  <a:schemeClr val="bg1"/>
                </a:solidFill>
                <a:latin typeface="Arial" panose="020B0604020202020204" pitchFamily="34" charset="0"/>
                <a:cs typeface="Arial" panose="020B0604020202020204" pitchFamily="34" charset="0"/>
              </a:rPr>
              <a:t>Planet A – there’s no Planet B </a:t>
            </a:r>
            <a:endParaRPr lang="en-GB" sz="2400">
              <a:solidFill>
                <a:schemeClr val="bg1"/>
              </a:solidFill>
              <a:latin typeface="Arial" panose="020B0604020202020204" pitchFamily="34" charset="0"/>
              <a:cs typeface="Arial" panose="020B0604020202020204" pitchFamily="34" charset="0"/>
            </a:endParaRPr>
          </a:p>
          <a:p>
            <a:endParaRPr lang="en-GB" sz="2400">
              <a:solidFill>
                <a:srgbClr val="E6007E"/>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AC17047E-F2C5-4B80-AD44-40B6834D68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77" b="89862" l="9749" r="90529">
                        <a14:foregroundMark x1="35376" y1="58065" x2="35376" y2="58065"/>
                        <a14:foregroundMark x1="58774" y1="59447" x2="58774" y2="59447"/>
                        <a14:foregroundMark x1="59610" y1="54839" x2="59610" y2="54839"/>
                        <a14:foregroundMark x1="60446" y1="59447" x2="60446" y2="59447"/>
                        <a14:foregroundMark x1="60724" y1="64977" x2="60724" y2="64977"/>
                        <a14:foregroundMark x1="55432" y1="57143" x2="55432" y2="57143"/>
                        <a14:foregroundMark x1="50139" y1="54839" x2="50139" y2="54839"/>
                        <a14:foregroundMark x1="38162" y1="61751" x2="38162" y2="61751"/>
                        <a14:foregroundMark x1="36769" y1="57143" x2="36769" y2="57143"/>
                        <a14:foregroundMark x1="33983" y1="57143" x2="33983" y2="57143"/>
                        <a14:foregroundMark x1="33983" y1="55300" x2="33983" y2="55300"/>
                        <a14:foregroundMark x1="37326" y1="66820" x2="37326" y2="66820"/>
                        <a14:foregroundMark x1="90529" y1="32719" x2="90529" y2="32719"/>
                        <a14:foregroundMark x1="54875" y1="62673" x2="54875" y2="62673"/>
                        <a14:foregroundMark x1="55710" y1="65899" x2="55710" y2="65899"/>
                        <a14:foregroundMark x1="32869" y1="68664" x2="32869" y2="68664"/>
                        <a14:foregroundMark x1="32033" y1="69585" x2="32033" y2="69585"/>
                        <a14:foregroundMark x1="33426" y1="55300" x2="33426" y2="55300"/>
                      </a14:backgroundRemoval>
                    </a14:imgEffect>
                  </a14:imgLayer>
                </a14:imgProps>
              </a:ext>
              <a:ext uri="{28A0092B-C50C-407E-A947-70E740481C1C}">
                <a14:useLocalDpi xmlns:a14="http://schemas.microsoft.com/office/drawing/2010/main" val="0"/>
              </a:ext>
            </a:extLst>
          </a:blip>
          <a:stretch>
            <a:fillRect/>
          </a:stretch>
        </p:blipFill>
        <p:spPr>
          <a:xfrm>
            <a:off x="491470" y="4010025"/>
            <a:ext cx="4364953" cy="2638425"/>
          </a:xfrm>
          <a:prstGeom prst="rect">
            <a:avLst/>
          </a:prstGeom>
        </p:spPr>
      </p:pic>
    </p:spTree>
    <p:extLst>
      <p:ext uri="{BB962C8B-B14F-4D97-AF65-F5344CB8AC3E}">
        <p14:creationId xmlns:p14="http://schemas.microsoft.com/office/powerpoint/2010/main" val="241451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9E031C-E69D-416B-A065-BF7C37592ECA}"/>
              </a:ext>
            </a:extLst>
          </p:cNvPr>
          <p:cNvSpPr>
            <a:spLocks noGrp="1"/>
          </p:cNvSpPr>
          <p:nvPr>
            <p:ph type="title"/>
          </p:nvPr>
        </p:nvSpPr>
        <p:spPr>
          <a:xfrm>
            <a:off x="628650" y="507169"/>
            <a:ext cx="7886700" cy="1325563"/>
          </a:xfrm>
        </p:spPr>
        <p:txBody>
          <a:bodyPr/>
          <a:lstStyle/>
          <a:p>
            <a:r>
              <a:rPr lang="en-GB" sz="4000" b="1" dirty="0">
                <a:solidFill>
                  <a:srgbClr val="E6007E"/>
                </a:solidFill>
              </a:rPr>
              <a:t>Climate change knowledge check </a:t>
            </a:r>
            <a:r>
              <a:rPr lang="en-GB" dirty="0"/>
              <a:t/>
            </a:r>
            <a:br>
              <a:rPr lang="en-GB" dirty="0"/>
            </a:br>
            <a:endParaRPr lang="en-GB" dirty="0"/>
          </a:p>
        </p:txBody>
      </p:sp>
      <p:sp>
        <p:nvSpPr>
          <p:cNvPr id="3" name="Content Placeholder 2">
            <a:extLst>
              <a:ext uri="{FF2B5EF4-FFF2-40B4-BE49-F238E27FC236}">
                <a16:creationId xmlns="" xmlns:a16="http://schemas.microsoft.com/office/drawing/2014/main" id="{A224FA89-BEC7-42E6-AEAE-AC8CEEC2090F}"/>
              </a:ext>
            </a:extLst>
          </p:cNvPr>
          <p:cNvSpPr>
            <a:spLocks noGrp="1"/>
          </p:cNvSpPr>
          <p:nvPr>
            <p:ph idx="1"/>
          </p:nvPr>
        </p:nvSpPr>
        <p:spPr>
          <a:xfrm>
            <a:off x="628650" y="1541539"/>
            <a:ext cx="7886700" cy="4734973"/>
          </a:xfrm>
        </p:spPr>
        <p:txBody>
          <a:bodyPr>
            <a:normAutofit/>
          </a:bodyPr>
          <a:lstStyle/>
          <a:p>
            <a:pPr>
              <a:lnSpc>
                <a:spcPct val="110000"/>
              </a:lnSpc>
            </a:pPr>
            <a:r>
              <a:rPr lang="en-GB" sz="1800" dirty="0"/>
              <a:t>The recent UN International Panel on Climate Change (IPCC) report stated, </a:t>
            </a:r>
            <a:r>
              <a:rPr lang="en-GB" sz="1800" dirty="0">
                <a:solidFill>
                  <a:srgbClr val="CC0066"/>
                </a:solidFill>
              </a:rPr>
              <a:t>‘It is unequivocal that human influence has warmed the global climate system, with observed changes already impacting every region on the planet</a:t>
            </a:r>
            <a:r>
              <a:rPr lang="en-GB" sz="1800" dirty="0"/>
              <a:t>.’</a:t>
            </a:r>
          </a:p>
          <a:p>
            <a:pPr>
              <a:lnSpc>
                <a:spcPct val="110000"/>
              </a:lnSpc>
            </a:pPr>
            <a:r>
              <a:rPr lang="en-GB" sz="1800" dirty="0"/>
              <a:t>Report is approved by 195 member states and deals with the physical science basis of climate change and outline how humans are altering the planet</a:t>
            </a:r>
          </a:p>
          <a:p>
            <a:pPr>
              <a:lnSpc>
                <a:spcPct val="110000"/>
              </a:lnSpc>
            </a:pPr>
            <a:r>
              <a:rPr lang="en-GB" sz="1800" dirty="0"/>
              <a:t>U.N. Secretary-General, António Guterres described the report as “</a:t>
            </a:r>
            <a:r>
              <a:rPr lang="en-GB" sz="1800" dirty="0">
                <a:solidFill>
                  <a:srgbClr val="CC0066"/>
                </a:solidFill>
              </a:rPr>
              <a:t>A code red for humanity. The alarm bells are deafening, and the evidence is irrefutable: greenhouse gas emissions from fossil fuel burning and deforestation are choking our planet and putting billions of people at immediate risk</a:t>
            </a:r>
            <a:r>
              <a:rPr lang="en-GB" sz="1800" dirty="0"/>
              <a:t>.”</a:t>
            </a:r>
          </a:p>
          <a:p>
            <a:pPr>
              <a:lnSpc>
                <a:spcPct val="110000"/>
              </a:lnSpc>
            </a:pPr>
            <a:r>
              <a:rPr lang="en-GB" sz="1800" dirty="0"/>
              <a:t>There is hope that deep cuts in emissions of greenhouse gases could stabilise rising temperatures and avert climate catastrophe.  The swift response of organisations and communities is vital if emissions are to be reduced </a:t>
            </a:r>
          </a:p>
          <a:p>
            <a:endParaRPr lang="en-GB" sz="1800" dirty="0"/>
          </a:p>
        </p:txBody>
      </p:sp>
    </p:spTree>
    <p:extLst>
      <p:ext uri="{BB962C8B-B14F-4D97-AF65-F5344CB8AC3E}">
        <p14:creationId xmlns:p14="http://schemas.microsoft.com/office/powerpoint/2010/main" val="92369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58DC81-4BC4-4309-A4E8-C902A2CD56A2}"/>
              </a:ext>
            </a:extLst>
          </p:cNvPr>
          <p:cNvSpPr>
            <a:spLocks noGrp="1"/>
          </p:cNvSpPr>
          <p:nvPr>
            <p:ph idx="1"/>
          </p:nvPr>
        </p:nvSpPr>
        <p:spPr>
          <a:xfrm>
            <a:off x="746833" y="1411551"/>
            <a:ext cx="8104204" cy="4559192"/>
          </a:xfrm>
        </p:spPr>
        <p:txBody>
          <a:bodyPr>
            <a:noAutofit/>
          </a:bodyPr>
          <a:lstStyle/>
          <a:p>
            <a:pPr marL="285750" indent="-285750"/>
            <a:r>
              <a:rPr lang="en-US" sz="1700" dirty="0"/>
              <a:t>It is real and happening and hasn’t slowed because of COVID-19</a:t>
            </a:r>
          </a:p>
          <a:p>
            <a:pPr marL="285750" indent="-285750"/>
            <a:r>
              <a:rPr lang="en-US" sz="1700" b="1" dirty="0"/>
              <a:t>1859</a:t>
            </a:r>
            <a:r>
              <a:rPr lang="en-US" sz="1700" dirty="0"/>
              <a:t> - Greenhouse gas effect first </a:t>
            </a:r>
            <a:r>
              <a:rPr lang="en-US" sz="1700" dirty="0" err="1"/>
              <a:t>recognised</a:t>
            </a:r>
            <a:r>
              <a:rPr lang="en-US" sz="1700" dirty="0"/>
              <a:t> in1859, Swedish scientist, </a:t>
            </a:r>
            <a:r>
              <a:rPr lang="en-GB" sz="1700" dirty="0"/>
              <a:t>Arrhenius</a:t>
            </a:r>
            <a:r>
              <a:rPr lang="en-GB" sz="1700" dirty="0">
                <a:latin typeface="Helvetica Neue"/>
              </a:rPr>
              <a:t> </a:t>
            </a:r>
            <a:endParaRPr lang="en-US" sz="1700" dirty="0"/>
          </a:p>
          <a:p>
            <a:pPr marL="285750" indent="-285750"/>
            <a:r>
              <a:rPr lang="en-US" sz="1700" b="1" dirty="0"/>
              <a:t>1950’s</a:t>
            </a:r>
            <a:r>
              <a:rPr lang="en-US" sz="1700" dirty="0"/>
              <a:t> - Increasing concern about carbon and a warmer climate</a:t>
            </a:r>
          </a:p>
          <a:p>
            <a:pPr marL="285750" indent="-285750"/>
            <a:r>
              <a:rPr lang="en-US" sz="1700" b="1" dirty="0"/>
              <a:t>1969 </a:t>
            </a:r>
            <a:r>
              <a:rPr lang="en-US" sz="1700" dirty="0"/>
              <a:t>- NATO was the first </a:t>
            </a:r>
            <a:r>
              <a:rPr lang="en-US" sz="1700" dirty="0" err="1"/>
              <a:t>organisation</a:t>
            </a:r>
            <a:r>
              <a:rPr lang="en-US" sz="1700" dirty="0"/>
              <a:t> to real acknowledge climate change </a:t>
            </a:r>
            <a:endParaRPr lang="en-GB" sz="1700" dirty="0"/>
          </a:p>
          <a:p>
            <a:pPr marL="285750" indent="-285750"/>
            <a:r>
              <a:rPr lang="en-GB" sz="1700" b="1" dirty="0"/>
              <a:t>1970’s</a:t>
            </a:r>
            <a:r>
              <a:rPr lang="en-GB" sz="1700" dirty="0"/>
              <a:t> - Scientists predicted warming </a:t>
            </a:r>
          </a:p>
          <a:p>
            <a:pPr marL="285750" indent="-285750"/>
            <a:r>
              <a:rPr lang="en-GB" sz="1700" b="1" dirty="0"/>
              <a:t>1980’s </a:t>
            </a:r>
            <a:r>
              <a:rPr lang="en-GB" sz="1700" dirty="0"/>
              <a:t>- Consensus was growing </a:t>
            </a:r>
          </a:p>
          <a:p>
            <a:pPr marL="285750" indent="-285750"/>
            <a:r>
              <a:rPr lang="en-GB" sz="1700" b="1" dirty="0"/>
              <a:t>1990’s</a:t>
            </a:r>
            <a:r>
              <a:rPr lang="en-GB" sz="1700" dirty="0"/>
              <a:t> - Research, data and impact of climate change</a:t>
            </a:r>
          </a:p>
          <a:p>
            <a:pPr marL="285750" indent="-285750"/>
            <a:r>
              <a:rPr lang="en-GB" sz="1700" b="1" dirty="0"/>
              <a:t>2000’s</a:t>
            </a:r>
            <a:r>
              <a:rPr lang="en-GB" sz="1700" dirty="0"/>
              <a:t> - Labour government introduced </a:t>
            </a:r>
            <a:r>
              <a:rPr lang="en-GB" sz="1700" b="1" dirty="0"/>
              <a:t>2008 Climate Change Act</a:t>
            </a:r>
          </a:p>
          <a:p>
            <a:pPr marL="285750" indent="-285750"/>
            <a:r>
              <a:rPr lang="en-GB" sz="1700" b="1" dirty="0"/>
              <a:t>2010’s </a:t>
            </a:r>
            <a:r>
              <a:rPr lang="en-GB" sz="1700" dirty="0"/>
              <a:t>- Climate and environment out of favour, no action for 15 years</a:t>
            </a:r>
          </a:p>
          <a:p>
            <a:pPr marL="285750" indent="-285750"/>
            <a:r>
              <a:rPr lang="en-GB" sz="1700" b="1" dirty="0"/>
              <a:t>2020’s</a:t>
            </a:r>
            <a:r>
              <a:rPr lang="en-GB" sz="1700" dirty="0"/>
              <a:t> - Climate and Ecological Emergencies declared</a:t>
            </a:r>
          </a:p>
          <a:p>
            <a:pPr marL="285750" indent="-285750"/>
            <a:r>
              <a:rPr lang="en-GB" sz="1700" b="1" dirty="0"/>
              <a:t>2020+ </a:t>
            </a:r>
            <a:r>
              <a:rPr lang="en-GB" sz="2000" dirty="0"/>
              <a:t>- </a:t>
            </a:r>
            <a:r>
              <a:rPr lang="en-GB" sz="1700" dirty="0"/>
              <a:t>in order to have a </a:t>
            </a:r>
            <a:r>
              <a:rPr lang="en-GB" sz="1700" dirty="0">
                <a:highlight>
                  <a:srgbClr val="00FF00"/>
                </a:highlight>
              </a:rPr>
              <a:t>two-thirds </a:t>
            </a:r>
            <a:r>
              <a:rPr lang="en-GB" sz="1700" dirty="0"/>
              <a:t>chance of staying under the critical threshold of 	1.5°C warming, we must </a:t>
            </a:r>
            <a:r>
              <a:rPr lang="en-GB" sz="1700" dirty="0">
                <a:highlight>
                  <a:srgbClr val="00FF00"/>
                </a:highlight>
              </a:rPr>
              <a:t>achieve near zero emissions in less than 6.5years.</a:t>
            </a:r>
          </a:p>
          <a:p>
            <a:pPr marL="285750" indent="-285750"/>
            <a:r>
              <a:rPr lang="en-GB" sz="1700" b="1" dirty="0"/>
              <a:t>2021 </a:t>
            </a:r>
            <a:r>
              <a:rPr lang="en-GB" sz="1700" dirty="0"/>
              <a:t>– IPCC Working Group Report – </a:t>
            </a:r>
            <a:r>
              <a:rPr lang="en-GB" sz="1700" b="1" u="sng" dirty="0">
                <a:solidFill>
                  <a:srgbClr val="FF0000"/>
                </a:solidFill>
              </a:rPr>
              <a:t>Code Red for Humanity</a:t>
            </a:r>
          </a:p>
          <a:p>
            <a:pPr marL="285750" indent="-285750"/>
            <a:endParaRPr lang="en-GB" sz="1700" b="1" u="sng" dirty="0">
              <a:solidFill>
                <a:srgbClr val="FF0000"/>
              </a:solidFill>
            </a:endParaRPr>
          </a:p>
          <a:p>
            <a:pPr marL="0" indent="0">
              <a:buNone/>
            </a:pPr>
            <a:endParaRPr lang="en-GB" sz="1700" dirty="0"/>
          </a:p>
        </p:txBody>
      </p:sp>
      <p:sp>
        <p:nvSpPr>
          <p:cNvPr id="6" name="Title 1">
            <a:extLst>
              <a:ext uri="{FF2B5EF4-FFF2-40B4-BE49-F238E27FC236}">
                <a16:creationId xmlns="" xmlns:a16="http://schemas.microsoft.com/office/drawing/2014/main" id="{BF75D6DE-8EB8-4C73-B30F-8A67A7F88C22}"/>
              </a:ext>
            </a:extLst>
          </p:cNvPr>
          <p:cNvSpPr>
            <a:spLocks noGrp="1"/>
          </p:cNvSpPr>
          <p:nvPr>
            <p:ph type="title"/>
          </p:nvPr>
        </p:nvSpPr>
        <p:spPr>
          <a:xfrm>
            <a:off x="746833" y="542679"/>
            <a:ext cx="7886700" cy="966526"/>
          </a:xfrm>
        </p:spPr>
        <p:txBody>
          <a:bodyPr>
            <a:normAutofit fontScale="90000"/>
          </a:bodyPr>
          <a:lstStyle/>
          <a:p>
            <a:r>
              <a:rPr lang="en-GB" b="1" dirty="0">
                <a:solidFill>
                  <a:srgbClr val="E6007E"/>
                </a:solidFill>
              </a:rPr>
              <a:t>Climate</a:t>
            </a:r>
            <a:r>
              <a:rPr lang="en-GB" sz="4000" b="1" dirty="0">
                <a:solidFill>
                  <a:srgbClr val="E6007E"/>
                </a:solidFill>
              </a:rPr>
              <a:t> Change – Timeline Summary</a:t>
            </a:r>
            <a:r>
              <a:rPr lang="en-GB" dirty="0"/>
              <a:t/>
            </a:r>
            <a:br>
              <a:rPr lang="en-GB" dirty="0"/>
            </a:br>
            <a:endParaRPr lang="en-GB" dirty="0"/>
          </a:p>
        </p:txBody>
      </p:sp>
    </p:spTree>
    <p:extLst>
      <p:ext uri="{BB962C8B-B14F-4D97-AF65-F5344CB8AC3E}">
        <p14:creationId xmlns:p14="http://schemas.microsoft.com/office/powerpoint/2010/main" val="114387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BF75D6DE-8EB8-4C73-B30F-8A67A7F88C22}"/>
              </a:ext>
            </a:extLst>
          </p:cNvPr>
          <p:cNvSpPr>
            <a:spLocks noGrp="1"/>
          </p:cNvSpPr>
          <p:nvPr>
            <p:ph type="title"/>
          </p:nvPr>
        </p:nvSpPr>
        <p:spPr>
          <a:xfrm>
            <a:off x="482834" y="329613"/>
            <a:ext cx="8172894" cy="1325563"/>
          </a:xfrm>
        </p:spPr>
        <p:txBody>
          <a:bodyPr>
            <a:normAutofit fontScale="90000"/>
          </a:bodyPr>
          <a:lstStyle/>
          <a:p>
            <a:r>
              <a:rPr lang="en-GB" sz="4000" b="1" dirty="0">
                <a:solidFill>
                  <a:srgbClr val="E6007E"/>
                </a:solidFill>
              </a:rPr>
              <a:t>Climate Change – Timeline and Temperature</a:t>
            </a:r>
            <a:r>
              <a:rPr lang="en-GB" dirty="0"/>
              <a:t/>
            </a:r>
            <a:br>
              <a:rPr lang="en-GB" dirty="0"/>
            </a:br>
            <a:endParaRPr lang="en-GB" dirty="0"/>
          </a:p>
        </p:txBody>
      </p:sp>
      <p:pic>
        <p:nvPicPr>
          <p:cNvPr id="7" name="Picture 6">
            <a:extLst>
              <a:ext uri="{FF2B5EF4-FFF2-40B4-BE49-F238E27FC236}">
                <a16:creationId xmlns="" xmlns:a16="http://schemas.microsoft.com/office/drawing/2014/main" id="{877AD9CF-67DF-4318-8DE4-4CF91E56E2FF}"/>
              </a:ext>
            </a:extLst>
          </p:cNvPr>
          <p:cNvPicPr>
            <a:picLocks noChangeAspect="1"/>
          </p:cNvPicPr>
          <p:nvPr/>
        </p:nvPicPr>
        <p:blipFill>
          <a:blip r:embed="rId2"/>
          <a:stretch>
            <a:fillRect/>
          </a:stretch>
        </p:blipFill>
        <p:spPr>
          <a:xfrm>
            <a:off x="0" y="1227710"/>
            <a:ext cx="9144000" cy="5630290"/>
          </a:xfrm>
          <a:prstGeom prst="rect">
            <a:avLst/>
          </a:prstGeom>
        </p:spPr>
      </p:pic>
    </p:spTree>
    <p:extLst>
      <p:ext uri="{BB962C8B-B14F-4D97-AF65-F5344CB8AC3E}">
        <p14:creationId xmlns:p14="http://schemas.microsoft.com/office/powerpoint/2010/main" val="193337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BF75D6DE-8EB8-4C73-B30F-8A67A7F88C22}"/>
              </a:ext>
            </a:extLst>
          </p:cNvPr>
          <p:cNvSpPr>
            <a:spLocks noGrp="1"/>
          </p:cNvSpPr>
          <p:nvPr>
            <p:ph type="title"/>
          </p:nvPr>
        </p:nvSpPr>
        <p:spPr>
          <a:xfrm>
            <a:off x="482834" y="329613"/>
            <a:ext cx="8172894" cy="1325563"/>
          </a:xfrm>
        </p:spPr>
        <p:txBody>
          <a:bodyPr>
            <a:normAutofit fontScale="90000"/>
          </a:bodyPr>
          <a:lstStyle/>
          <a:p>
            <a:r>
              <a:rPr lang="en-GB" sz="4000" b="1" dirty="0">
                <a:solidFill>
                  <a:srgbClr val="E6007E"/>
                </a:solidFill>
              </a:rPr>
              <a:t>Climate Change – Timeline and Temperature</a:t>
            </a:r>
            <a:r>
              <a:rPr lang="en-GB" dirty="0"/>
              <a:t/>
            </a:r>
            <a:br>
              <a:rPr lang="en-GB" dirty="0"/>
            </a:br>
            <a:endParaRPr lang="en-GB" dirty="0"/>
          </a:p>
        </p:txBody>
      </p:sp>
      <p:pic>
        <p:nvPicPr>
          <p:cNvPr id="4" name="Picture 3">
            <a:extLst>
              <a:ext uri="{FF2B5EF4-FFF2-40B4-BE49-F238E27FC236}">
                <a16:creationId xmlns="" xmlns:a16="http://schemas.microsoft.com/office/drawing/2014/main" id="{D8D7C929-0B49-4476-9305-82E27A441F6D}"/>
              </a:ext>
            </a:extLst>
          </p:cNvPr>
          <p:cNvPicPr>
            <a:picLocks noChangeAspect="1"/>
          </p:cNvPicPr>
          <p:nvPr/>
        </p:nvPicPr>
        <p:blipFill>
          <a:blip r:embed="rId2"/>
          <a:stretch>
            <a:fillRect/>
          </a:stretch>
        </p:blipFill>
        <p:spPr>
          <a:xfrm>
            <a:off x="572575" y="1755050"/>
            <a:ext cx="7993411" cy="4912080"/>
          </a:xfrm>
          <a:prstGeom prst="rect">
            <a:avLst/>
          </a:prstGeom>
        </p:spPr>
      </p:pic>
    </p:spTree>
    <p:extLst>
      <p:ext uri="{BB962C8B-B14F-4D97-AF65-F5344CB8AC3E}">
        <p14:creationId xmlns:p14="http://schemas.microsoft.com/office/powerpoint/2010/main" val="8608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BF75D6DE-8EB8-4C73-B30F-8A67A7F88C22}"/>
              </a:ext>
            </a:extLst>
          </p:cNvPr>
          <p:cNvSpPr>
            <a:spLocks noGrp="1"/>
          </p:cNvSpPr>
          <p:nvPr>
            <p:ph type="title"/>
          </p:nvPr>
        </p:nvSpPr>
        <p:spPr>
          <a:xfrm>
            <a:off x="482834" y="329613"/>
            <a:ext cx="8172894" cy="1325563"/>
          </a:xfrm>
        </p:spPr>
        <p:txBody>
          <a:bodyPr>
            <a:normAutofit fontScale="90000"/>
          </a:bodyPr>
          <a:lstStyle/>
          <a:p>
            <a:r>
              <a:rPr lang="en-GB" sz="4000" b="1" dirty="0">
                <a:solidFill>
                  <a:srgbClr val="E6007E"/>
                </a:solidFill>
              </a:rPr>
              <a:t>Climate Change – Timeline and Temperature</a:t>
            </a:r>
            <a:r>
              <a:rPr lang="en-GB" dirty="0"/>
              <a:t/>
            </a:r>
            <a:br>
              <a:rPr lang="en-GB" dirty="0"/>
            </a:br>
            <a:endParaRPr lang="en-GB" dirty="0"/>
          </a:p>
        </p:txBody>
      </p:sp>
      <p:pic>
        <p:nvPicPr>
          <p:cNvPr id="5" name="Picture 4">
            <a:extLst>
              <a:ext uri="{FF2B5EF4-FFF2-40B4-BE49-F238E27FC236}">
                <a16:creationId xmlns="" xmlns:a16="http://schemas.microsoft.com/office/drawing/2014/main" id="{2ECBDB07-1CFC-4602-BC9A-3D29FAEC6E11}"/>
              </a:ext>
            </a:extLst>
          </p:cNvPr>
          <p:cNvPicPr>
            <a:picLocks noChangeAspect="1"/>
          </p:cNvPicPr>
          <p:nvPr/>
        </p:nvPicPr>
        <p:blipFill>
          <a:blip r:embed="rId2"/>
          <a:stretch>
            <a:fillRect/>
          </a:stretch>
        </p:blipFill>
        <p:spPr>
          <a:xfrm>
            <a:off x="406133" y="1512774"/>
            <a:ext cx="8249595" cy="4697155"/>
          </a:xfrm>
          <a:prstGeom prst="rect">
            <a:avLst/>
          </a:prstGeom>
        </p:spPr>
      </p:pic>
    </p:spTree>
    <p:extLst>
      <p:ext uri="{BB962C8B-B14F-4D97-AF65-F5344CB8AC3E}">
        <p14:creationId xmlns:p14="http://schemas.microsoft.com/office/powerpoint/2010/main" val="1828892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4327BCDD7EA6419920FDD60B0F360D" ma:contentTypeVersion="11" ma:contentTypeDescription="Create a new document." ma:contentTypeScope="" ma:versionID="6dfacace2be5cd4c7ecdf4bda19be4d7">
  <xsd:schema xmlns:xsd="http://www.w3.org/2001/XMLSchema" xmlns:xs="http://www.w3.org/2001/XMLSchema" xmlns:p="http://schemas.microsoft.com/office/2006/metadata/properties" xmlns:ns2="9d13adec-1c0c-4fbb-8296-23d6434d58ec" xmlns:ns3="0057d42a-7924-400c-be68-1605842592fb" targetNamespace="http://schemas.microsoft.com/office/2006/metadata/properties" ma:root="true" ma:fieldsID="91efbc290251fa02432bb7985578b0c5" ns2:_="" ns3:_="">
    <xsd:import namespace="9d13adec-1c0c-4fbb-8296-23d6434d58ec"/>
    <xsd:import namespace="0057d42a-7924-400c-be68-1605842592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3adec-1c0c-4fbb-8296-23d6434d5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57d42a-7924-400c-be68-1605842592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839FCF-CCC6-44D9-B2FC-A097842519F9}">
  <ds:schemaRefs>
    <ds:schemaRef ds:uri="http://schemas.microsoft.com/sharepoint/v3/contenttype/forms"/>
  </ds:schemaRefs>
</ds:datastoreItem>
</file>

<file path=customXml/itemProps2.xml><?xml version="1.0" encoding="utf-8"?>
<ds:datastoreItem xmlns:ds="http://schemas.openxmlformats.org/officeDocument/2006/customXml" ds:itemID="{634CB990-437C-44D5-BB30-B5D26A190178}">
  <ds:schemaRefs>
    <ds:schemaRef ds:uri="0057d42a-7924-400c-be68-1605842592fb"/>
    <ds:schemaRef ds:uri="9d13adec-1c0c-4fbb-8296-23d6434d58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8E388D-0C07-4C2B-BC71-FC009EC11703}">
  <ds:schemaRefs>
    <ds:schemaRef ds:uri="9d13adec-1c0c-4fbb-8296-23d6434d58ec"/>
    <ds:schemaRef ds:uri="http://purl.org/dc/terms/"/>
    <ds:schemaRef ds:uri="http://purl.org/dc/dcmitype/"/>
    <ds:schemaRef ds:uri="http://schemas.microsoft.com/office/2006/metadata/properties"/>
    <ds:schemaRef ds:uri="http://purl.org/dc/elements/1.1/"/>
    <ds:schemaRef ds:uri="0057d42a-7924-400c-be68-1605842592fb"/>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1484</TotalTime>
  <Words>2286</Words>
  <Application>Microsoft Office PowerPoint</Application>
  <PresentationFormat>On-screen Show (4:3)</PresentationFormat>
  <Paragraphs>409</Paragraphs>
  <Slides>46</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46</vt:i4>
      </vt:variant>
    </vt:vector>
  </HeadingPairs>
  <TitlesOfParts>
    <vt:vector size="53" baseType="lpstr">
      <vt:lpstr>Arial</vt:lpstr>
      <vt:lpstr>Calibri</vt:lpstr>
      <vt:lpstr>Calibri Light</vt:lpstr>
      <vt:lpstr>Helvetica Neue</vt:lpstr>
      <vt:lpstr>Office Theme</vt:lpstr>
      <vt:lpstr>2_Office Theme</vt:lpstr>
      <vt:lpstr>3_Office Theme</vt:lpstr>
      <vt:lpstr>PowerPoint Presentation</vt:lpstr>
      <vt:lpstr>PowerPoint Presentation</vt:lpstr>
      <vt:lpstr>PowerPoint Presentation</vt:lpstr>
      <vt:lpstr>PowerPoint Presentation</vt:lpstr>
      <vt:lpstr>Climate change knowledge check  </vt:lpstr>
      <vt:lpstr>Climate Change – Timeline Summary </vt:lpstr>
      <vt:lpstr>Climate Change – Timeline and Temperature </vt:lpstr>
      <vt:lpstr>Climate Change – Timeline and Temperature </vt:lpstr>
      <vt:lpstr>Climate Change – Timeline and Temperature </vt:lpstr>
      <vt:lpstr>Climate Change – Urgent Action is Needed </vt:lpstr>
      <vt:lpstr>Climate Change – Tipping points </vt:lpstr>
      <vt:lpstr>PowerPoint Presentation</vt:lpstr>
      <vt:lpstr>PowerPoint Presentation</vt:lpstr>
      <vt:lpstr>Double wammy  </vt:lpstr>
      <vt:lpstr>Ecological Emergency</vt:lpstr>
      <vt:lpstr>Ecological Emergency </vt:lpstr>
      <vt:lpstr>Ecological Emergency </vt:lpstr>
      <vt:lpstr>Das Gupta Report  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Calculating Carbon Emissions - Greenhouse Gas Protocol and Emission Scopes</vt:lpstr>
      <vt:lpstr>Carbon Emissions Reporting </vt:lpstr>
      <vt:lpstr>SECR criteria</vt:lpstr>
      <vt:lpstr>Climate Change and Finance</vt:lpstr>
      <vt:lpstr>Climate Change and Finance  </vt:lpstr>
      <vt:lpstr>Climate Change and Finance  </vt:lpstr>
      <vt:lpstr>Benefits of going green</vt:lpstr>
      <vt:lpstr>Key points</vt:lpstr>
      <vt:lpstr>Asks of you </vt:lpstr>
      <vt:lpstr>PowerPoint Presentation</vt:lpstr>
      <vt:lpstr>NEECCo &amp; Sustainable Finance</vt:lpstr>
      <vt:lpstr>Asks of you </vt:lpstr>
      <vt:lpstr>Thank you &amp;  Questions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Marnie Kent</dc:creator>
  <cp:lastModifiedBy>Kevin Johnston</cp:lastModifiedBy>
  <cp:revision>74</cp:revision>
  <cp:lastPrinted>2021-10-20T14:48:27Z</cp:lastPrinted>
  <dcterms:created xsi:type="dcterms:W3CDTF">2018-04-25T14:52:15Z</dcterms:created>
  <dcterms:modified xsi:type="dcterms:W3CDTF">2021-11-12T13:26:21Z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0x010100EC4327BCDD7EA6419920FDD60B0F360D</vt:lpwstr>
  </property>
  <property fmtid="{D5CDD505-2E9C-101B-9397-08002B2CF9AE}" pid="3" name="_dlc_DocIdItemGuid">
    <vt:lpwstr>d5d979f3-d36e-4f23-b95a-a323d9f8d739</vt:lpwstr>
  </property>
</Properties>
</file>