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64" r:id="rId4"/>
    <p:sldId id="263" r:id="rId5"/>
    <p:sldId id="257" r:id="rId6"/>
    <p:sldId id="259" r:id="rId7"/>
    <p:sldId id="260" r:id="rId8"/>
    <p:sldId id="281" r:id="rId9"/>
    <p:sldId id="261" r:id="rId10"/>
    <p:sldId id="262" r:id="rId11"/>
    <p:sldId id="277" r:id="rId12"/>
    <p:sldId id="266" r:id="rId13"/>
    <p:sldId id="269" r:id="rId14"/>
    <p:sldId id="282" r:id="rId15"/>
    <p:sldId id="278" r:id="rId16"/>
    <p:sldId id="268" r:id="rId17"/>
    <p:sldId id="267" r:id="rId18"/>
    <p:sldId id="270" r:id="rId19"/>
    <p:sldId id="273" r:id="rId20"/>
    <p:sldId id="274" r:id="rId21"/>
    <p:sldId id="279" r:id="rId22"/>
    <p:sldId id="265" r:id="rId23"/>
    <p:sldId id="275" r:id="rId24"/>
    <p:sldId id="271" r:id="rId25"/>
    <p:sldId id="276" r:id="rId26"/>
    <p:sldId id="283" r:id="rId27"/>
    <p:sldId id="272" r:id="rId28"/>
    <p:sldId id="280" r:id="rId2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3535" autoAdjust="0"/>
  </p:normalViewPr>
  <p:slideViewPr>
    <p:cSldViewPr>
      <p:cViewPr varScale="1">
        <p:scale>
          <a:sx n="113" d="100"/>
          <a:sy n="113" d="100"/>
        </p:scale>
        <p:origin x="-9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1796EDB3-D653-4A52-9BB9-51A2EE5EDD48}" type="datetimeFigureOut">
              <a:rPr lang="en-GB" smtClean="0"/>
              <a:t>25/09/2017</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B5AD2B8C-1067-40BD-82EE-8C817AAA9944}" type="slidenum">
              <a:rPr lang="en-GB" smtClean="0"/>
              <a:t>‹#›</a:t>
            </a:fld>
            <a:endParaRPr lang="en-GB"/>
          </a:p>
        </p:txBody>
      </p:sp>
    </p:spTree>
    <p:extLst>
      <p:ext uri="{BB962C8B-B14F-4D97-AF65-F5344CB8AC3E}">
        <p14:creationId xmlns:p14="http://schemas.microsoft.com/office/powerpoint/2010/main" val="393695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AD2B8C-1067-40BD-82EE-8C817AAA9944}" type="slidenum">
              <a:rPr lang="en-GB" smtClean="0"/>
              <a:t>1</a:t>
            </a:fld>
            <a:endParaRPr lang="en-GB"/>
          </a:p>
        </p:txBody>
      </p:sp>
    </p:spTree>
    <p:extLst>
      <p:ext uri="{BB962C8B-B14F-4D97-AF65-F5344CB8AC3E}">
        <p14:creationId xmlns:p14="http://schemas.microsoft.com/office/powerpoint/2010/main" val="48975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Which of the</a:t>
            </a:r>
            <a:r>
              <a:rPr lang="en-GB" baseline="0" dirty="0" smtClean="0"/>
              <a:t> bullet points</a:t>
            </a:r>
            <a:r>
              <a:rPr lang="en-GB" dirty="0" smtClean="0"/>
              <a:t> cause the most problems in investigations? The last two??</a:t>
            </a:r>
          </a:p>
          <a:p>
            <a:endParaRPr lang="en-GB" dirty="0" smtClean="0"/>
          </a:p>
          <a:p>
            <a:r>
              <a:rPr lang="en-GB" dirty="0" smtClean="0"/>
              <a:t>Exercise One – identify any other requirements of a good application process – and some example of weaknesses that have increased the risk of fraud? </a:t>
            </a:r>
          </a:p>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10</a:t>
            </a:fld>
            <a:endParaRPr lang="en-GB"/>
          </a:p>
        </p:txBody>
      </p:sp>
    </p:spTree>
    <p:extLst>
      <p:ext uri="{BB962C8B-B14F-4D97-AF65-F5344CB8AC3E}">
        <p14:creationId xmlns:p14="http://schemas.microsoft.com/office/powerpoint/2010/main" val="3374025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AD2B8C-1067-40BD-82EE-8C817AAA9944}" type="slidenum">
              <a:rPr lang="en-GB" smtClean="0"/>
              <a:t>11</a:t>
            </a:fld>
            <a:endParaRPr lang="en-GB"/>
          </a:p>
        </p:txBody>
      </p:sp>
    </p:spTree>
    <p:extLst>
      <p:ext uri="{BB962C8B-B14F-4D97-AF65-F5344CB8AC3E}">
        <p14:creationId xmlns:p14="http://schemas.microsoft.com/office/powerpoint/2010/main" val="1503235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Group</a:t>
            </a:r>
            <a:r>
              <a:rPr lang="en-GB" b="1" baseline="0" dirty="0" smtClean="0"/>
              <a:t> Discussion</a:t>
            </a:r>
            <a:r>
              <a:rPr lang="en-GB" dirty="0" smtClean="0"/>
              <a:t> – pick up on Lynn’s slides – what problems do people have with DP staff – doing audits / investigations? </a:t>
            </a:r>
          </a:p>
          <a:p>
            <a:endParaRPr lang="en-GB" dirty="0" smtClean="0"/>
          </a:p>
          <a:p>
            <a:r>
              <a:rPr lang="en-GB" dirty="0" smtClean="0"/>
              <a:t>Has anyone done</a:t>
            </a:r>
            <a:r>
              <a:rPr lang="en-GB" baseline="0" dirty="0" smtClean="0"/>
              <a:t> fraud awareness training for social care staff – did it improve the number / quality of referrals?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12</a:t>
            </a:fld>
            <a:endParaRPr lang="en-GB"/>
          </a:p>
        </p:txBody>
      </p:sp>
    </p:spTree>
    <p:extLst>
      <p:ext uri="{BB962C8B-B14F-4D97-AF65-F5344CB8AC3E}">
        <p14:creationId xmlns:p14="http://schemas.microsoft.com/office/powerpoint/2010/main" val="2483875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Our example – </a:t>
            </a:r>
            <a:r>
              <a:rPr lang="en-GB" baseline="0" dirty="0" err="1" smtClean="0"/>
              <a:t>soc</a:t>
            </a:r>
            <a:r>
              <a:rPr lang="en-GB" baseline="0" dirty="0" smtClean="0"/>
              <a:t> care staff were not aware that we had a counter fraud team, and did not know what we were able to do.</a:t>
            </a:r>
          </a:p>
          <a:p>
            <a:r>
              <a:rPr lang="en-GB" baseline="0" dirty="0" smtClean="0"/>
              <a:t>Dealing with some of the debt cases was a good way in – they saw that we could get outcomes for them.</a:t>
            </a:r>
          </a:p>
          <a:p>
            <a:r>
              <a:rPr lang="en-GB" baseline="0" dirty="0" smtClean="0"/>
              <a:t>Any views on the quality of the NFI matches?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483875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is how many authorities said that they had got referrals from these sources. Note that this is for DP and social care</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483875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Exercise – good practice in generating referrals – any barriers? What proactive work have you done – what would you like to do? What are the barriers? Is there anything that could be done via NFI, or Data Hub services? (ref FFCL strategy on data hubs)</a:t>
            </a:r>
          </a:p>
          <a:p>
            <a:r>
              <a:rPr lang="en-GB" dirty="0" smtClean="0"/>
              <a:t>Where are your best sources of referrals – look at the feedback from the questionnaires.</a:t>
            </a:r>
          </a:p>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15</a:t>
            </a:fld>
            <a:endParaRPr lang="en-GB"/>
          </a:p>
        </p:txBody>
      </p:sp>
    </p:spTree>
    <p:extLst>
      <p:ext uri="{BB962C8B-B14F-4D97-AF65-F5344CB8AC3E}">
        <p14:creationId xmlns:p14="http://schemas.microsoft.com/office/powerpoint/2010/main" val="2073514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to responses from the questionnaire about resource availability</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16</a:t>
            </a:fld>
            <a:endParaRPr lang="en-GB"/>
          </a:p>
        </p:txBody>
      </p:sp>
    </p:spTree>
    <p:extLst>
      <p:ext uri="{BB962C8B-B14F-4D97-AF65-F5344CB8AC3E}">
        <p14:creationId xmlns:p14="http://schemas.microsoft.com/office/powerpoint/2010/main" val="3760264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categories set out</a:t>
            </a:r>
            <a:r>
              <a:rPr lang="en-GB" baseline="0" dirty="0" smtClean="0"/>
              <a:t> in PEPP. Can see after the group discussion whether this covers all bases.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17</a:t>
            </a:fld>
            <a:endParaRPr lang="en-GB"/>
          </a:p>
        </p:txBody>
      </p:sp>
    </p:spTree>
    <p:extLst>
      <p:ext uri="{BB962C8B-B14F-4D97-AF65-F5344CB8AC3E}">
        <p14:creationId xmlns:p14="http://schemas.microsoft.com/office/powerpoint/2010/main" val="3751311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Discussion – identify</a:t>
            </a:r>
            <a:r>
              <a:rPr lang="en-GB" baseline="0" dirty="0" smtClean="0"/>
              <a:t> any other examples.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other benefits have people identified? </a:t>
            </a:r>
            <a:r>
              <a:rPr lang="en-GB" baseline="0" dirty="0" smtClean="0"/>
              <a:t>Have people found any issues with the quality / availability of this information? Are the DP audits of use – do you find that there are areas of concern that have been identified but not referred for further investigation (e.g. our case where it was noted that someone had two passports)? </a:t>
            </a:r>
          </a:p>
          <a:p>
            <a:endParaRPr lang="en-GB" baseline="0" dirty="0" smtClean="0"/>
          </a:p>
          <a:p>
            <a:r>
              <a:rPr lang="en-GB" dirty="0" smtClean="0"/>
              <a:t>(Note that the government’s recent review of the transfer of responsibilities for ILF funding to LAs found that LA staff were less understanding of their needs than ILF staff, and felt that social workers were instructed to cut packages to save money. They also found accounting procedures and spending guidelines more restrictive than under ILF). What processes did your authority have in place to ensure that those transferring had genuine needs?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18</a:t>
            </a:fld>
            <a:endParaRPr lang="en-GB"/>
          </a:p>
        </p:txBody>
      </p:sp>
    </p:spTree>
    <p:extLst>
      <p:ext uri="{BB962C8B-B14F-4D97-AF65-F5344CB8AC3E}">
        <p14:creationId xmlns:p14="http://schemas.microsoft.com/office/powerpoint/2010/main" val="1586991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 reviews been carried out in accordance with the Direct Payment Regulations, which includes notification that the</a:t>
            </a:r>
            <a:r>
              <a:rPr lang="en-GB" baseline="0" dirty="0" smtClean="0"/>
              <a:t> money may not be being used to meet a person’s needs.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158699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AD2B8C-1067-40BD-82EE-8C817AAA9944}" type="slidenum">
              <a:rPr lang="en-GB" smtClean="0"/>
              <a:t>2</a:t>
            </a:fld>
            <a:endParaRPr lang="en-GB"/>
          </a:p>
        </p:txBody>
      </p:sp>
    </p:spTree>
    <p:extLst>
      <p:ext uri="{BB962C8B-B14F-4D97-AF65-F5344CB8AC3E}">
        <p14:creationId xmlns:p14="http://schemas.microsoft.com/office/powerpoint/2010/main" val="758505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 exercise – </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15869910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cover issues like</a:t>
            </a:r>
            <a:r>
              <a:rPr lang="en-GB" baseline="0" dirty="0" smtClean="0"/>
              <a:t> lack of documentation, errors in calculations etc.</a:t>
            </a:r>
            <a:endParaRPr lang="en-GB" dirty="0" smtClean="0"/>
          </a:p>
          <a:p>
            <a:endParaRPr lang="en-GB" dirty="0" smtClean="0"/>
          </a:p>
          <a:p>
            <a:r>
              <a:rPr lang="en-GB" dirty="0" smtClean="0"/>
              <a:t>Are there any other checks that you could carry out? Have you had any issues with obtaining information – is there anything that you don’t have the power to obtain?</a:t>
            </a:r>
          </a:p>
          <a:p>
            <a:endParaRPr lang="en-GB" dirty="0" smtClean="0"/>
          </a:p>
          <a:p>
            <a:r>
              <a:rPr lang="en-GB" dirty="0" smtClean="0"/>
              <a:t>Are there any issues in relation to the Care Act, for example</a:t>
            </a:r>
            <a:r>
              <a:rPr lang="en-GB" baseline="0" dirty="0" smtClean="0"/>
              <a:t> in the change from “providing services” to “meeting needs” via a DP</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21</a:t>
            </a:fld>
            <a:endParaRPr lang="en-GB"/>
          </a:p>
        </p:txBody>
      </p:sp>
    </p:spTree>
    <p:extLst>
      <p:ext uri="{BB962C8B-B14F-4D97-AF65-F5344CB8AC3E}">
        <p14:creationId xmlns:p14="http://schemas.microsoft.com/office/powerpoint/2010/main" val="186127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22</a:t>
            </a:fld>
            <a:endParaRPr lang="en-GB"/>
          </a:p>
        </p:txBody>
      </p:sp>
    </p:spTree>
    <p:extLst>
      <p:ext uri="{BB962C8B-B14F-4D97-AF65-F5344CB8AC3E}">
        <p14:creationId xmlns:p14="http://schemas.microsoft.com/office/powerpoint/2010/main" val="385541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Research that c. one fifth of people 65+ use someone else to withdraw money on their behalf.</a:t>
            </a:r>
          </a:p>
          <a:p>
            <a:endParaRPr lang="en-GB" dirty="0" smtClean="0"/>
          </a:p>
          <a:p>
            <a:r>
              <a:rPr lang="en-GB" b="1" dirty="0" smtClean="0"/>
              <a:t>Group Discussion </a:t>
            </a:r>
            <a:r>
              <a:rPr lang="en-GB" dirty="0" smtClean="0"/>
              <a:t>Any other examples? Do people find that payment cards reduce the risk of any of these occurring? Ref question from </a:t>
            </a:r>
            <a:r>
              <a:rPr lang="en-GB" dirty="0" err="1" smtClean="0"/>
              <a:t>Lancs</a:t>
            </a:r>
            <a:r>
              <a:rPr lang="en-GB" dirty="0" smtClean="0"/>
              <a:t> on whether prepaid cards are set up to allow cash withdrawals.</a:t>
            </a:r>
          </a:p>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85541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24</a:t>
            </a:fld>
            <a:endParaRPr lang="en-GB"/>
          </a:p>
        </p:txBody>
      </p:sp>
    </p:spTree>
    <p:extLst>
      <p:ext uri="{BB962C8B-B14F-4D97-AF65-F5344CB8AC3E}">
        <p14:creationId xmlns:p14="http://schemas.microsoft.com/office/powerpoint/2010/main" val="2318528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a:t>
            </a:r>
            <a:r>
              <a:rPr lang="en-GB" baseline="0" dirty="0" smtClean="0"/>
              <a:t> of case where DP was for children and mother spent it on gambling – no desire to prosecute the mother.</a:t>
            </a:r>
          </a:p>
          <a:p>
            <a:r>
              <a:rPr lang="en-GB" baseline="0" dirty="0" smtClean="0"/>
              <a:t>Some authorities see certain classes of benefits recipients as “vulnerable” – may not wish to sanction them</a:t>
            </a:r>
          </a:p>
          <a:p>
            <a:r>
              <a:rPr lang="en-GB" baseline="0" dirty="0" smtClean="0"/>
              <a:t>e.g. cases where a relative is taking money from a service user and the LA bills are not being paid. The service user is technically the debtor – we do not have a direct relationship with the potential fraudster. Or – our bills are being paid, but the user’s savings are being taken – do we wait </a:t>
            </a:r>
            <a:r>
              <a:rPr lang="en-GB" baseline="0" dirty="0" err="1" smtClean="0"/>
              <a:t>til</a:t>
            </a:r>
            <a:r>
              <a:rPr lang="en-GB" baseline="0" dirty="0" smtClean="0"/>
              <a:t> their capital becomes low enough for </a:t>
            </a:r>
            <a:r>
              <a:rPr lang="en-GB" baseline="0" smtClean="0"/>
              <a:t>an assessment.</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318528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that this is for DP and social care</a:t>
            </a:r>
          </a:p>
          <a:p>
            <a:endParaRPr lang="en-GB" dirty="0" smtClean="0"/>
          </a:p>
          <a:p>
            <a:r>
              <a:rPr lang="en-GB" sz="1400" b="1" dirty="0" smtClean="0"/>
              <a:t>Group discussion </a:t>
            </a:r>
            <a:r>
              <a:rPr lang="en-GB" dirty="0" smtClean="0"/>
              <a:t>– is there anyone else that you have sanctioned / recovered money from? Are there any other options you have used? What have been the barriers / limitations on powers? Do you have the links with agencies such as the police to deal with prosecutions – what is their view on this type of crime?</a:t>
            </a:r>
          </a:p>
          <a:p>
            <a:endParaRPr lang="en-GB" dirty="0" smtClean="0"/>
          </a:p>
          <a:p>
            <a:endParaRPr lang="en-GB" dirty="0" smtClean="0"/>
          </a:p>
          <a:p>
            <a:r>
              <a:rPr lang="en-GB" dirty="0" smtClean="0"/>
              <a:t>What other legislation was used?</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23185282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Revisit the slide with the barriers on – is there still anything we haven’t covered? Also the spreadsheet with</a:t>
            </a:r>
            <a:r>
              <a:rPr lang="en-GB" baseline="0" dirty="0" smtClean="0"/>
              <a:t> the things that people wanted to know.</a:t>
            </a:r>
            <a:endParaRPr lang="en-GB" dirty="0" smtClean="0"/>
          </a:p>
          <a:p>
            <a:endParaRPr lang="en-GB" dirty="0" smtClean="0"/>
          </a:p>
          <a:p>
            <a:r>
              <a:rPr lang="en-GB" dirty="0" smtClean="0"/>
              <a:t>Me</a:t>
            </a:r>
            <a:r>
              <a:rPr lang="en-GB" baseline="0" dirty="0" smtClean="0"/>
              <a:t> to try and find answers nationally.</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27</a:t>
            </a:fld>
            <a:endParaRPr lang="en-GB"/>
          </a:p>
        </p:txBody>
      </p:sp>
    </p:spTree>
    <p:extLst>
      <p:ext uri="{BB962C8B-B14F-4D97-AF65-F5344CB8AC3E}">
        <p14:creationId xmlns:p14="http://schemas.microsoft.com/office/powerpoint/2010/main" val="9606741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AD2B8C-1067-40BD-82EE-8C817AAA9944}" type="slidenum">
              <a:rPr lang="en-GB" smtClean="0"/>
              <a:t>28</a:t>
            </a:fld>
            <a:endParaRPr lang="en-GB"/>
          </a:p>
        </p:txBody>
      </p:sp>
    </p:spTree>
    <p:extLst>
      <p:ext uri="{BB962C8B-B14F-4D97-AF65-F5344CB8AC3E}">
        <p14:creationId xmlns:p14="http://schemas.microsoft.com/office/powerpoint/2010/main" val="2505795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Won’t be</a:t>
            </a:r>
            <a:r>
              <a:rPr lang="en-GB" baseline="0" dirty="0" smtClean="0"/>
              <a:t> death by </a:t>
            </a:r>
            <a:r>
              <a:rPr lang="en-GB" baseline="0" dirty="0" err="1" smtClean="0"/>
              <a:t>Powerpoint</a:t>
            </a:r>
            <a:r>
              <a:rPr lang="en-GB" baseline="0" dirty="0" smtClean="0"/>
              <a:t> – I’ve got starters for ten in the areas we’re going to cover, but the real value will be in getting the benefit of your input.</a:t>
            </a:r>
          </a:p>
          <a:p>
            <a:r>
              <a:rPr lang="en-GB" baseline="0" dirty="0" smtClean="0"/>
              <a:t>Will try and address all questions included in people’s questionnaires – thank you to all for the really good response</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3</a:t>
            </a:fld>
            <a:endParaRPr lang="en-GB"/>
          </a:p>
        </p:txBody>
      </p:sp>
    </p:spTree>
    <p:extLst>
      <p:ext uri="{BB962C8B-B14F-4D97-AF65-F5344CB8AC3E}">
        <p14:creationId xmlns:p14="http://schemas.microsoft.com/office/powerpoint/2010/main" val="2805488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Done training sessions</a:t>
            </a:r>
            <a:r>
              <a:rPr lang="en-GB" baseline="0" dirty="0" smtClean="0"/>
              <a:t> for the NW group on Safeguarding, Client Finances, Business Rates, Transitions</a:t>
            </a:r>
            <a:endParaRPr lang="en-GB" dirty="0" smtClean="0"/>
          </a:p>
          <a:p>
            <a:r>
              <a:rPr lang="en-GB" dirty="0" smtClean="0"/>
              <a:t>Have the opportunity to feed back key issues and concerns via the Oversight Board and informal links with CFC. Next meeting of the Board next week</a:t>
            </a:r>
          </a:p>
          <a:p>
            <a:r>
              <a:rPr lang="en-GB" dirty="0" smtClean="0"/>
              <a:t>All these</a:t>
            </a:r>
            <a:r>
              <a:rPr lang="en-GB" baseline="0" dirty="0" smtClean="0"/>
              <a:t> things give me an oversight of how authorities across the country are dealing with fraud, what they see as key risks, best practice etc.</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4</a:t>
            </a:fld>
            <a:endParaRPr lang="en-GB"/>
          </a:p>
        </p:txBody>
      </p:sp>
    </p:spTree>
    <p:extLst>
      <p:ext uri="{BB962C8B-B14F-4D97-AF65-F5344CB8AC3E}">
        <p14:creationId xmlns:p14="http://schemas.microsoft.com/office/powerpoint/2010/main" val="3231786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Any ideas why it is considered a big, emerging risk, when the numbers are small</a:t>
            </a:r>
            <a:r>
              <a:rPr lang="en-GB" sz="1100" kern="1200" baseline="0" dirty="0" smtClean="0">
                <a:solidFill>
                  <a:schemeClr val="tx1"/>
                </a:solidFill>
                <a:effectLst/>
                <a:latin typeface="+mn-lt"/>
                <a:ea typeface="+mn-ea"/>
                <a:cs typeface="+mn-cs"/>
              </a:rPr>
              <a:t> – do people feel that this is the “tip of the iceberg”?  Figures provided in pre-workshop questionnaires – 13 authorities reported having investigated cases – total of 74 investigated, with a value of c. £2.5m (includes one very big one) – that’s a fifth of all national reported cases. Are we really good at this in the North?? Interesting that some attendees don’t know their recorded outcomes for 16-17 – why is this? Where do your figures get reported? Do you not have an annual (or periodic) fraud report?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smtClean="0">
                <a:solidFill>
                  <a:schemeClr val="tx1"/>
                </a:solidFill>
                <a:effectLst/>
                <a:latin typeface="+mn-lt"/>
                <a:ea typeface="+mn-ea"/>
                <a:cs typeface="+mn-cs"/>
              </a:rPr>
              <a:t>Re s42 referrals – just reflects that people with needs can be vulnerable to financial risks. Has anyone worked with their safeguarding teams to assess the s42 referrals and see how the LA is discharging its duties in this area?</a:t>
            </a:r>
            <a:endParaRPr lang="en-GB"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N.B. s42 enquiry is where action taken or instigated by the local authority in response to a concern that abuse or neglect may be taking place. The purpose of the enquiry is to decide whether or not the local authority or another organisation, or person, should do something to help and protect the adult.  LA may ask someone else to carry out the enquiry, but had overall responsibility for ensuring the process is carried out.</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Actions could include:</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	Referral to the OPG as to concerns regarding a person with a responsibility such as a </a:t>
            </a:r>
            <a:r>
              <a:rPr lang="en-GB" sz="1100" kern="1200" dirty="0" err="1" smtClean="0">
                <a:solidFill>
                  <a:schemeClr val="tx1"/>
                </a:solidFill>
                <a:effectLst/>
                <a:latin typeface="+mn-lt"/>
                <a:ea typeface="+mn-ea"/>
                <a:cs typeface="+mn-cs"/>
              </a:rPr>
              <a:t>PoA</a:t>
            </a:r>
            <a:endParaRPr lang="en-GB"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	Application to the Court of Protection – for a best interests order, deputyship, or ousting an attorney who is behaving badly</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	Referral to the police where a crime is suspected – for criminal prosecution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5</a:t>
            </a:fld>
            <a:endParaRPr lang="en-GB"/>
          </a:p>
        </p:txBody>
      </p:sp>
    </p:spTree>
    <p:extLst>
      <p:ext uri="{BB962C8B-B14F-4D97-AF65-F5344CB8AC3E}">
        <p14:creationId xmlns:p14="http://schemas.microsoft.com/office/powerpoint/2010/main" val="2188810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not a fraud risk register,</a:t>
            </a:r>
            <a:r>
              <a:rPr lang="en-GB" baseline="0" dirty="0" smtClean="0"/>
              <a:t> does it appear on any other registers?</a:t>
            </a:r>
          </a:p>
          <a:p>
            <a:endParaRPr lang="en-GB" baseline="0" dirty="0" smtClean="0"/>
          </a:p>
          <a:p>
            <a:r>
              <a:rPr lang="en-GB" baseline="0" dirty="0" smtClean="0"/>
              <a:t>Discussion re responsibility for investigating – IA / counter fraud team? Does anyone actually plan time in for this sort of work? Prioritisation? – e.g. if you spend lots of time on internal cases / doing SPD, C Tax referrals – is this the most effective use of resources?</a:t>
            </a:r>
          </a:p>
          <a:p>
            <a:endParaRPr lang="en-GB" dirty="0" smtClean="0"/>
          </a:p>
          <a:p>
            <a:r>
              <a:rPr lang="en-GB" dirty="0" smtClean="0"/>
              <a:t>If you haven’t done this assessment, assessed the impact of DP/</a:t>
            </a:r>
            <a:r>
              <a:rPr lang="en-GB" dirty="0" err="1" smtClean="0"/>
              <a:t>soc</a:t>
            </a:r>
            <a:r>
              <a:rPr lang="en-GB" dirty="0" smtClean="0"/>
              <a:t> care fraud on your organisation, how do you ensure that it is given the priority and resource it deserves? Ref FFCL – requires you to Assess and Understand your fraud risks (“Acknowledge”, as part of Acknowledge, Prevent and Pursue). Estimate of fraud loss also part of compliance with the </a:t>
            </a:r>
            <a:r>
              <a:rPr lang="en-GB" dirty="0" err="1" smtClean="0"/>
              <a:t>CoP</a:t>
            </a:r>
            <a:r>
              <a:rPr lang="en-GB" dirty="0" smtClean="0"/>
              <a:t> On Managing the Risk of fraud and Corruption.</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6</a:t>
            </a:fld>
            <a:endParaRPr lang="en-GB"/>
          </a:p>
        </p:txBody>
      </p:sp>
    </p:spTree>
    <p:extLst>
      <p:ext uri="{BB962C8B-B14F-4D97-AF65-F5344CB8AC3E}">
        <p14:creationId xmlns:p14="http://schemas.microsoft.com/office/powerpoint/2010/main" val="15651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Bullet</a:t>
            </a:r>
            <a:r>
              <a:rPr lang="en-GB" baseline="0" dirty="0" smtClean="0"/>
              <a:t> 1 – e.g. bill issued for recovery of overpayment of DP monies, or invoice to residential care client for their contribution to care – non-payment may be a symptom of fraud</a:t>
            </a:r>
          </a:p>
          <a:p>
            <a:endParaRPr lang="en-GB" baseline="0" dirty="0" smtClean="0"/>
          </a:p>
          <a:p>
            <a:r>
              <a:rPr lang="en-GB" baseline="0" dirty="0" smtClean="0"/>
              <a:t>Note that the questionnaire did identify some referrals from Income teams – will look at this later. Our example – working with these teams to identify debts where there is a suspicion that payment may be being withheld, e.g. by a relative / appointee. Identified 40+ debts, amounting to over £500k. Already looked at some – writing to them with “Fraud” headed paper, carrying out unannounced visits, visiting appointee out of the borough to get them to sign over </a:t>
            </a:r>
            <a:r>
              <a:rPr lang="en-GB" baseline="0" dirty="0" err="1" smtClean="0"/>
              <a:t>appointeeship</a:t>
            </a:r>
            <a:r>
              <a:rPr lang="en-GB" baseline="0" dirty="0" smtClean="0"/>
              <a:t>.</a:t>
            </a:r>
          </a:p>
          <a:p>
            <a:endParaRPr lang="en-GB" baseline="0" dirty="0" smtClean="0"/>
          </a:p>
          <a:p>
            <a:r>
              <a:rPr lang="en-GB" baseline="0" dirty="0" smtClean="0"/>
              <a:t>Are there easier wins here than spending time on complicated investigations – especially for those of you who struggle with resources.</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t>7</a:t>
            </a:fld>
            <a:endParaRPr lang="en-GB"/>
          </a:p>
        </p:txBody>
      </p:sp>
    </p:spTree>
    <p:extLst>
      <p:ext uri="{BB962C8B-B14F-4D97-AF65-F5344CB8AC3E}">
        <p14:creationId xmlns:p14="http://schemas.microsoft.com/office/powerpoint/2010/main" val="243118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from the questionnaires – we’ll see how we can address some of these during the workshop – and come back to them at the end</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B5AD2B8C-1067-40BD-82EE-8C817AAA9944}"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4311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Is</a:t>
            </a:r>
            <a:r>
              <a:rPr lang="en-GB" baseline="0" dirty="0" smtClean="0"/>
              <a:t> the information gathered used to inform the potential level of financial risk that the recipient may face, which should then influence the care plan?</a:t>
            </a:r>
          </a:p>
          <a:p>
            <a:endParaRPr lang="en-GB" baseline="0" dirty="0" smtClean="0"/>
          </a:p>
        </p:txBody>
      </p:sp>
      <p:sp>
        <p:nvSpPr>
          <p:cNvPr id="4" name="Slide Number Placeholder 3"/>
          <p:cNvSpPr>
            <a:spLocks noGrp="1"/>
          </p:cNvSpPr>
          <p:nvPr>
            <p:ph type="sldNum" sz="quarter" idx="10"/>
          </p:nvPr>
        </p:nvSpPr>
        <p:spPr/>
        <p:txBody>
          <a:bodyPr/>
          <a:lstStyle/>
          <a:p>
            <a:fld id="{B5AD2B8C-1067-40BD-82EE-8C817AAA9944}" type="slidenum">
              <a:rPr lang="en-GB" smtClean="0"/>
              <a:t>9</a:t>
            </a:fld>
            <a:endParaRPr lang="en-GB"/>
          </a:p>
        </p:txBody>
      </p:sp>
    </p:spTree>
    <p:extLst>
      <p:ext uri="{BB962C8B-B14F-4D97-AF65-F5344CB8AC3E}">
        <p14:creationId xmlns:p14="http://schemas.microsoft.com/office/powerpoint/2010/main" val="248499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502A5A-CB9D-4766-9A81-CD645721656A}"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17822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502A5A-CB9D-4766-9A81-CD645721656A}"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396341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502A5A-CB9D-4766-9A81-CD645721656A}"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47434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502A5A-CB9D-4766-9A81-CD645721656A}"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419764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02A5A-CB9D-4766-9A81-CD645721656A}"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33754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502A5A-CB9D-4766-9A81-CD645721656A}"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9201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502A5A-CB9D-4766-9A81-CD645721656A}" type="datetimeFigureOut">
              <a:rPr lang="en-GB" smtClean="0"/>
              <a:t>25/09/2017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69496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502A5A-CB9D-4766-9A81-CD645721656A}" type="datetimeFigureOut">
              <a:rPr lang="en-GB" smtClean="0"/>
              <a:t>25/09/2017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330418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02A5A-CB9D-4766-9A81-CD645721656A}" type="datetimeFigureOut">
              <a:rPr lang="en-GB" smtClean="0"/>
              <a:t>25/09/2017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2255173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02A5A-CB9D-4766-9A81-CD645721656A}"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342060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02A5A-CB9D-4766-9A81-CD645721656A}"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475E09-BE88-4986-866D-FB00F5E7E995}" type="slidenum">
              <a:rPr lang="en-GB" smtClean="0"/>
              <a:t>‹#›</a:t>
            </a:fld>
            <a:endParaRPr lang="en-GB"/>
          </a:p>
        </p:txBody>
      </p:sp>
    </p:spTree>
    <p:extLst>
      <p:ext uri="{BB962C8B-B14F-4D97-AF65-F5344CB8AC3E}">
        <p14:creationId xmlns:p14="http://schemas.microsoft.com/office/powerpoint/2010/main" val="198198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02A5A-CB9D-4766-9A81-CD645721656A}" type="datetimeFigureOut">
              <a:rPr lang="en-GB" smtClean="0"/>
              <a:t>25/09/2017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75E09-BE88-4986-866D-FB00F5E7E995}" type="slidenum">
              <a:rPr lang="en-GB" smtClean="0"/>
              <a:t>‹#›</a:t>
            </a:fld>
            <a:endParaRPr lang="en-GB"/>
          </a:p>
        </p:txBody>
      </p:sp>
    </p:spTree>
    <p:extLst>
      <p:ext uri="{BB962C8B-B14F-4D97-AF65-F5344CB8AC3E}">
        <p14:creationId xmlns:p14="http://schemas.microsoft.com/office/powerpoint/2010/main" val="144457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cipfa.org/members/regions/north-west/audit-risk-and-governance-group" TargetMode="External"/><Relationship Id="rId7" Type="http://schemas.openxmlformats.org/officeDocument/2006/relationships/hyperlink" Target="http://www.legislation.gov.uk/uksi/2014/2871/pdfs/uksi_20142871_en.pdf"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www.legislation.gov.uk/ukpga/2014/23/contents/enacted" TargetMode="External"/><Relationship Id="rId5" Type="http://schemas.openxmlformats.org/officeDocument/2006/relationships/hyperlink" Target="https://www.gov.uk/government/publications/care-act-statutory-guidance/care-and-support-statutory-guidance" TargetMode="External"/><Relationship Id="rId4" Type="http://schemas.openxmlformats.org/officeDocument/2006/relationships/hyperlink" Target="http://cipfa.us14.list-manage.com/subscribe/post?u=9b944776c0c40a4b7674b20bb&amp;amp;id=eae2119f1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sbleckly@warrington.gov.uk"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Mat.Tanner@trafford.gov.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lstStyle/>
          <a:p>
            <a:r>
              <a:rPr lang="en-GB" dirty="0" smtClean="0">
                <a:solidFill>
                  <a:schemeClr val="accent4">
                    <a:lumMod val="75000"/>
                  </a:schemeClr>
                </a:solidFill>
              </a:rPr>
              <a:t>Direct Payments / Social Care Investigations Workshop </a:t>
            </a:r>
            <a:endParaRPr lang="en-GB" dirty="0">
              <a:solidFill>
                <a:schemeClr val="accent4">
                  <a:lumMod val="75000"/>
                </a:schemeClr>
              </a:solidFill>
            </a:endParaRPr>
          </a:p>
        </p:txBody>
      </p:sp>
      <p:sp>
        <p:nvSpPr>
          <p:cNvPr id="3" name="Subtitle 2"/>
          <p:cNvSpPr>
            <a:spLocks noGrp="1"/>
          </p:cNvSpPr>
          <p:nvPr>
            <p:ph type="subTitle" idx="1"/>
          </p:nvPr>
        </p:nvSpPr>
        <p:spPr/>
        <p:txBody>
          <a:bodyPr>
            <a:normAutofit/>
          </a:bodyPr>
          <a:lstStyle/>
          <a:p>
            <a:r>
              <a:rPr lang="en-GB" sz="2800" dirty="0" smtClean="0"/>
              <a:t>North West Audit Risk &amp; Governance </a:t>
            </a:r>
          </a:p>
          <a:p>
            <a:r>
              <a:rPr lang="en-GB" sz="2800" dirty="0" smtClean="0"/>
              <a:t>Professional Development Group</a:t>
            </a:r>
          </a:p>
          <a:p>
            <a:r>
              <a:rPr lang="en-GB" sz="2800" dirty="0" smtClean="0"/>
              <a:t>22 September 2017</a:t>
            </a:r>
            <a:endParaRPr lang="en-GB" sz="2800" dirty="0"/>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70851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92087"/>
          </a:xfrm>
        </p:spPr>
        <p:txBody>
          <a:bodyPr>
            <a:normAutofit/>
          </a:bodyPr>
          <a:lstStyle/>
          <a:p>
            <a:r>
              <a:rPr lang="en-GB" sz="4000" dirty="0" smtClean="0"/>
              <a:t>Care planning</a:t>
            </a:r>
            <a:endParaRPr lang="en-GB" sz="4000" dirty="0"/>
          </a:p>
        </p:txBody>
      </p:sp>
      <p:sp>
        <p:nvSpPr>
          <p:cNvPr id="3" name="Subtitle 2"/>
          <p:cNvSpPr>
            <a:spLocks noGrp="1"/>
          </p:cNvSpPr>
          <p:nvPr>
            <p:ph type="subTitle" idx="1"/>
          </p:nvPr>
        </p:nvSpPr>
        <p:spPr>
          <a:xfrm>
            <a:off x="539552" y="1268760"/>
            <a:ext cx="8136904" cy="4752528"/>
          </a:xfrm>
        </p:spPr>
        <p:txBody>
          <a:bodyPr>
            <a:noAutofit/>
          </a:bodyPr>
          <a:lstStyle/>
          <a:p>
            <a:pPr marL="457200" indent="-457200" algn="l">
              <a:spcBef>
                <a:spcPts val="0"/>
              </a:spcBef>
              <a:spcAft>
                <a:spcPts val="1000"/>
              </a:spcAft>
              <a:buFont typeface="Arial" panose="020B0604020202020204" pitchFamily="34" charset="0"/>
              <a:buChar char="•"/>
            </a:pPr>
            <a:r>
              <a:rPr lang="en-GB" sz="1800" dirty="0" smtClean="0">
                <a:solidFill>
                  <a:schemeClr val="tx1"/>
                </a:solidFill>
                <a:ea typeface="Calibri"/>
                <a:cs typeface="Times New Roman"/>
              </a:rPr>
              <a:t>Is </a:t>
            </a:r>
            <a:r>
              <a:rPr lang="en-GB" sz="1800" dirty="0">
                <a:solidFill>
                  <a:schemeClr val="tx1"/>
                </a:solidFill>
                <a:ea typeface="Calibri"/>
                <a:cs typeface="Times New Roman"/>
              </a:rPr>
              <a:t>the care plan clear about what the DP is to be used for:</a:t>
            </a:r>
          </a:p>
          <a:p>
            <a:pPr marL="1257300" lvl="2" indent="-342900" algn="l">
              <a:spcBef>
                <a:spcPts val="0"/>
              </a:spcBef>
              <a:buFont typeface="Symbol"/>
              <a:buChar char=""/>
            </a:pPr>
            <a:r>
              <a:rPr lang="en-GB" sz="1400" dirty="0">
                <a:solidFill>
                  <a:schemeClr val="tx1"/>
                </a:solidFill>
                <a:ea typeface="Calibri"/>
                <a:cs typeface="Times New Roman"/>
              </a:rPr>
              <a:t>Personal or domiciliary care or respite care</a:t>
            </a:r>
          </a:p>
          <a:p>
            <a:pPr marL="1257300" lvl="2" indent="-342900" algn="l">
              <a:spcBef>
                <a:spcPts val="0"/>
              </a:spcBef>
              <a:buFont typeface="Symbol"/>
              <a:buChar char=""/>
            </a:pPr>
            <a:r>
              <a:rPr lang="en-GB" sz="1400" dirty="0">
                <a:solidFill>
                  <a:schemeClr val="tx1"/>
                </a:solidFill>
                <a:ea typeface="Calibri"/>
                <a:cs typeface="Times New Roman"/>
              </a:rPr>
              <a:t>Equipment needed for independent living</a:t>
            </a:r>
          </a:p>
          <a:p>
            <a:pPr marL="1257300" lvl="2" indent="-342900" algn="l">
              <a:spcBef>
                <a:spcPts val="0"/>
              </a:spcBef>
              <a:buFont typeface="Symbol"/>
              <a:buChar char=""/>
            </a:pPr>
            <a:r>
              <a:rPr lang="en-GB" sz="1400" dirty="0">
                <a:solidFill>
                  <a:schemeClr val="tx1"/>
                </a:solidFill>
                <a:ea typeface="Calibri"/>
                <a:cs typeface="Times New Roman"/>
              </a:rPr>
              <a:t>Employing someone to provide support</a:t>
            </a:r>
          </a:p>
          <a:p>
            <a:pPr marL="1257300" lvl="2" indent="-342900" algn="l">
              <a:spcBef>
                <a:spcPts val="0"/>
              </a:spcBef>
              <a:spcAft>
                <a:spcPts val="1000"/>
              </a:spcAft>
              <a:buFont typeface="Symbol"/>
              <a:buChar char=""/>
            </a:pPr>
            <a:r>
              <a:rPr lang="en-GB" sz="1400" dirty="0">
                <a:solidFill>
                  <a:schemeClr val="tx1"/>
                </a:solidFill>
                <a:ea typeface="Calibri"/>
                <a:cs typeface="Times New Roman"/>
              </a:rPr>
              <a:t>Activities that promote their </a:t>
            </a:r>
            <a:r>
              <a:rPr lang="en-GB" sz="1400" dirty="0" smtClean="0">
                <a:solidFill>
                  <a:schemeClr val="tx1"/>
                </a:solidFill>
                <a:ea typeface="Calibri"/>
                <a:cs typeface="Times New Roman"/>
              </a:rPr>
              <a:t>wellbeing</a:t>
            </a:r>
            <a:endParaRPr lang="en-GB" sz="1800" dirty="0" smtClean="0">
              <a:solidFill>
                <a:schemeClr val="tx1"/>
              </a:solidFill>
              <a:ea typeface="Calibri"/>
              <a:cs typeface="Times New Roman"/>
            </a:endParaRPr>
          </a:p>
          <a:p>
            <a:pPr marL="457200" indent="-457200" algn="l">
              <a:spcBef>
                <a:spcPts val="0"/>
              </a:spcBef>
              <a:spcAft>
                <a:spcPts val="1000"/>
              </a:spcAft>
              <a:buFont typeface="Arial" panose="020B0604020202020204" pitchFamily="34" charset="0"/>
              <a:buChar char="•"/>
            </a:pPr>
            <a:r>
              <a:rPr lang="en-GB" sz="1600" dirty="0" smtClean="0">
                <a:solidFill>
                  <a:schemeClr val="tx1"/>
                </a:solidFill>
                <a:ea typeface="Calibri"/>
                <a:cs typeface="Times New Roman"/>
              </a:rPr>
              <a:t>Is </a:t>
            </a:r>
            <a:r>
              <a:rPr lang="en-GB" sz="1600" dirty="0">
                <a:solidFill>
                  <a:schemeClr val="tx1"/>
                </a:solidFill>
                <a:ea typeface="Calibri"/>
                <a:cs typeface="Times New Roman"/>
              </a:rPr>
              <a:t>the plan clear about the accounting and reporting requirements, e.g. provision of monthly </a:t>
            </a:r>
            <a:r>
              <a:rPr lang="en-GB" sz="1600" dirty="0" smtClean="0">
                <a:solidFill>
                  <a:schemeClr val="tx1"/>
                </a:solidFill>
                <a:ea typeface="Calibri"/>
                <a:cs typeface="Times New Roman"/>
              </a:rPr>
              <a:t>returns?</a:t>
            </a:r>
          </a:p>
          <a:p>
            <a:pPr marL="457200" indent="-457200" algn="l">
              <a:spcBef>
                <a:spcPts val="0"/>
              </a:spcBef>
              <a:spcAft>
                <a:spcPts val="1000"/>
              </a:spcAft>
              <a:buFont typeface="Arial" panose="020B0604020202020204" pitchFamily="34" charset="0"/>
              <a:buChar char="•"/>
            </a:pPr>
            <a:r>
              <a:rPr lang="en-GB" sz="1600" dirty="0" smtClean="0">
                <a:solidFill>
                  <a:schemeClr val="tx1"/>
                </a:solidFill>
                <a:ea typeface="Calibri"/>
                <a:cs typeface="Times New Roman"/>
              </a:rPr>
              <a:t>Has </a:t>
            </a:r>
            <a:r>
              <a:rPr lang="en-GB" sz="1600" dirty="0">
                <a:solidFill>
                  <a:schemeClr val="tx1"/>
                </a:solidFill>
                <a:ea typeface="Calibri"/>
                <a:cs typeface="Times New Roman"/>
              </a:rPr>
              <a:t>the user been told that, if they employ someone, they are classed as an employer and are responsible for tax, NI, pension </a:t>
            </a:r>
            <a:r>
              <a:rPr lang="en-GB" sz="1600" dirty="0" smtClean="0">
                <a:solidFill>
                  <a:schemeClr val="tx1"/>
                </a:solidFill>
                <a:ea typeface="Calibri"/>
                <a:cs typeface="Times New Roman"/>
              </a:rPr>
              <a:t>contributions?</a:t>
            </a:r>
            <a:endParaRPr lang="en-GB" sz="1600" dirty="0">
              <a:solidFill>
                <a:schemeClr val="tx1"/>
              </a:solidFill>
              <a:ea typeface="Calibri"/>
              <a:cs typeface="Times New Roman"/>
            </a:endParaRPr>
          </a:p>
          <a:p>
            <a:pPr marL="457200" indent="-457200" algn="l">
              <a:spcBef>
                <a:spcPts val="0"/>
              </a:spcBef>
              <a:spcAft>
                <a:spcPts val="1000"/>
              </a:spcAft>
              <a:buFont typeface="Arial" panose="020B0604020202020204" pitchFamily="34" charset="0"/>
              <a:buChar char="•"/>
            </a:pPr>
            <a:r>
              <a:rPr lang="en-GB" sz="1600" dirty="0">
                <a:solidFill>
                  <a:schemeClr val="tx1"/>
                </a:solidFill>
                <a:ea typeface="Calibri"/>
                <a:cs typeface="Times New Roman"/>
              </a:rPr>
              <a:t>Are there third parties available to provide these payroll services? Are these vetted</a:t>
            </a:r>
            <a:r>
              <a:rPr lang="en-GB" sz="1600" dirty="0" smtClean="0">
                <a:solidFill>
                  <a:schemeClr val="tx1"/>
                </a:solidFill>
                <a:ea typeface="Calibri"/>
                <a:cs typeface="Times New Roman"/>
              </a:rPr>
              <a:t>?</a:t>
            </a:r>
          </a:p>
          <a:p>
            <a:pPr marL="457200" indent="-457200" algn="l">
              <a:spcBef>
                <a:spcPts val="0"/>
              </a:spcBef>
              <a:spcAft>
                <a:spcPts val="1000"/>
              </a:spcAft>
              <a:buFont typeface="Arial" panose="020B0604020202020204" pitchFamily="34" charset="0"/>
              <a:buChar char="•"/>
            </a:pPr>
            <a:r>
              <a:rPr lang="en-GB" sz="1600" dirty="0" smtClean="0">
                <a:solidFill>
                  <a:schemeClr val="tx1"/>
                </a:solidFill>
                <a:ea typeface="Calibri"/>
                <a:cs typeface="Times New Roman"/>
              </a:rPr>
              <a:t>Does the plan provide for any variations in provision, e.g. if PA is sick / on leave, hospital stays, temporary variations in need?</a:t>
            </a:r>
            <a:endParaRPr lang="en-GB" sz="1600" dirty="0">
              <a:solidFill>
                <a:schemeClr val="tx1"/>
              </a:solidFill>
              <a:ea typeface="Calibri"/>
              <a:cs typeface="Times New Roman"/>
            </a:endParaRPr>
          </a:p>
          <a:p>
            <a:pPr marL="457200" indent="-457200" algn="l">
              <a:spcBef>
                <a:spcPts val="0"/>
              </a:spcBef>
              <a:buFont typeface="Arial" panose="020B0604020202020204" pitchFamily="34" charset="0"/>
              <a:buChar char="•"/>
            </a:pPr>
            <a:r>
              <a:rPr lang="en-GB" sz="1600" dirty="0">
                <a:solidFill>
                  <a:schemeClr val="tx1"/>
                </a:solidFill>
                <a:ea typeface="Calibri"/>
                <a:cs typeface="Times New Roman"/>
              </a:rPr>
              <a:t>Is it made clear that capital can only be built up for the purchase of an item, or other payment, specified in the care </a:t>
            </a:r>
            <a:r>
              <a:rPr lang="en-GB" sz="1600" dirty="0" smtClean="0">
                <a:solidFill>
                  <a:schemeClr val="tx1"/>
                </a:solidFill>
                <a:ea typeface="Calibri"/>
                <a:cs typeface="Times New Roman"/>
              </a:rPr>
              <a:t>plan?</a:t>
            </a:r>
          </a:p>
          <a:p>
            <a:pPr marL="457200" indent="-457200" algn="l">
              <a:spcBef>
                <a:spcPts val="0"/>
              </a:spcBef>
              <a:buFont typeface="Arial" panose="020B0604020202020204" pitchFamily="34" charset="0"/>
              <a:buChar char="•"/>
            </a:pPr>
            <a:r>
              <a:rPr lang="en-GB" sz="1600" dirty="0" smtClean="0">
                <a:solidFill>
                  <a:schemeClr val="tx1"/>
                </a:solidFill>
                <a:ea typeface="Calibri"/>
                <a:cs typeface="Times New Roman"/>
              </a:rPr>
              <a:t>Are any other conditions made clear, e.g. around the use of family members</a:t>
            </a:r>
          </a:p>
          <a:p>
            <a:pPr marL="457200" indent="-457200" algn="l">
              <a:spcBef>
                <a:spcPts val="0"/>
              </a:spcBef>
              <a:buFont typeface="Arial" panose="020B0604020202020204" pitchFamily="34" charset="0"/>
              <a:buChar char="•"/>
            </a:pPr>
            <a:r>
              <a:rPr lang="en-GB" sz="1600" dirty="0" smtClean="0">
                <a:solidFill>
                  <a:schemeClr val="tx1"/>
                </a:solidFill>
                <a:ea typeface="Calibri"/>
                <a:cs typeface="Times New Roman"/>
              </a:rPr>
              <a:t>Is there an initial review date, then provision for regular review? </a:t>
            </a:r>
          </a:p>
          <a:p>
            <a:pPr marL="457200" indent="-457200" algn="l">
              <a:buFont typeface="Arial" panose="020B0604020202020204" pitchFamily="34" charset="0"/>
              <a:buChar char="•"/>
            </a:pPr>
            <a:endParaRPr lang="en-GB" sz="16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761669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Group Exercise 1</a:t>
            </a:r>
            <a:endParaRPr lang="en-GB" sz="4000" dirty="0"/>
          </a:p>
        </p:txBody>
      </p:sp>
      <p:sp>
        <p:nvSpPr>
          <p:cNvPr id="3" name="Subtitle 2"/>
          <p:cNvSpPr>
            <a:spLocks noGrp="1"/>
          </p:cNvSpPr>
          <p:nvPr>
            <p:ph type="subTitle" idx="1"/>
          </p:nvPr>
        </p:nvSpPr>
        <p:spPr>
          <a:xfrm>
            <a:off x="539552" y="1844824"/>
            <a:ext cx="8136904" cy="4032448"/>
          </a:xfrm>
        </p:spPr>
        <p:txBody>
          <a:bodyPr>
            <a:normAutofit/>
          </a:bodyPr>
          <a:lstStyle/>
          <a:p>
            <a:pPr algn="l"/>
            <a:r>
              <a:rPr lang="en-GB" sz="2800" dirty="0" smtClean="0">
                <a:solidFill>
                  <a:schemeClr val="tx1"/>
                </a:solidFill>
              </a:rPr>
              <a:t>Identify any other elements of good application and care planning processes – in terms of the documentation and the checks carried out.</a:t>
            </a:r>
          </a:p>
          <a:p>
            <a:pPr algn="l"/>
            <a:endParaRPr lang="en-GB" sz="2800" dirty="0">
              <a:solidFill>
                <a:schemeClr val="tx1"/>
              </a:solidFill>
            </a:endParaRPr>
          </a:p>
          <a:p>
            <a:pPr algn="l"/>
            <a:r>
              <a:rPr lang="en-GB" sz="2800" dirty="0" smtClean="0">
                <a:solidFill>
                  <a:schemeClr val="tx1"/>
                </a:solidFill>
              </a:rPr>
              <a:t>Identify any weaknesses you have found in these processes that have increased the risk of fraud.</a:t>
            </a:r>
            <a:endParaRPr lang="en-GB" sz="2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712768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Monitoring</a:t>
            </a:r>
            <a:endParaRPr lang="en-GB" sz="4000" dirty="0"/>
          </a:p>
        </p:txBody>
      </p:sp>
      <p:sp>
        <p:nvSpPr>
          <p:cNvPr id="3" name="Subtitle 2"/>
          <p:cNvSpPr>
            <a:spLocks noGrp="1"/>
          </p:cNvSpPr>
          <p:nvPr>
            <p:ph type="subTitle" idx="1"/>
          </p:nvPr>
        </p:nvSpPr>
        <p:spPr>
          <a:xfrm>
            <a:off x="539552" y="1412776"/>
            <a:ext cx="8136904" cy="4464496"/>
          </a:xfrm>
        </p:spPr>
        <p:txBody>
          <a:bodyPr>
            <a:normAutofit lnSpcReduction="10000"/>
          </a:bodyPr>
          <a:lstStyle/>
          <a:p>
            <a:pPr marL="342900" indent="-342900" algn="l">
              <a:buFont typeface="Arial" panose="020B0604020202020204" pitchFamily="34" charset="0"/>
              <a:buChar char="•"/>
            </a:pPr>
            <a:r>
              <a:rPr lang="en-GB" sz="2000" dirty="0" smtClean="0">
                <a:solidFill>
                  <a:schemeClr val="tx1"/>
                </a:solidFill>
              </a:rPr>
              <a:t>Does your DP team carry out regular audits? Are they regularly checking:</a:t>
            </a:r>
          </a:p>
          <a:p>
            <a:pPr marL="800100" lvl="1" indent="-342900" algn="l">
              <a:buFont typeface="Arial" panose="020B0604020202020204" pitchFamily="34" charset="0"/>
              <a:buChar char="•"/>
            </a:pPr>
            <a:r>
              <a:rPr lang="en-GB" sz="1600" dirty="0" smtClean="0">
                <a:solidFill>
                  <a:schemeClr val="tx1"/>
                </a:solidFill>
              </a:rPr>
              <a:t>Whether the care needs are being met, or whether the care plan (and amount) needs reviewing</a:t>
            </a:r>
          </a:p>
          <a:p>
            <a:pPr marL="800100" lvl="1" indent="-342900" algn="l">
              <a:buFont typeface="Arial" panose="020B0604020202020204" pitchFamily="34" charset="0"/>
              <a:buChar char="•"/>
            </a:pPr>
            <a:r>
              <a:rPr lang="en-GB" sz="1600" dirty="0" smtClean="0">
                <a:solidFill>
                  <a:schemeClr val="tx1"/>
                </a:solidFill>
              </a:rPr>
              <a:t>How they are using the DP</a:t>
            </a:r>
          </a:p>
          <a:p>
            <a:pPr marL="800100" lvl="1" indent="-342900" algn="l">
              <a:buFont typeface="Arial" panose="020B0604020202020204" pitchFamily="34" charset="0"/>
              <a:buChar char="•"/>
            </a:pPr>
            <a:r>
              <a:rPr lang="en-GB" sz="1600" dirty="0" smtClean="0">
                <a:solidFill>
                  <a:schemeClr val="tx1"/>
                </a:solidFill>
              </a:rPr>
              <a:t>Which organisations and care providers they are using – are these approved / appropriate</a:t>
            </a:r>
          </a:p>
          <a:p>
            <a:pPr marL="800100" lvl="1" indent="-342900" algn="l">
              <a:buFont typeface="Arial" panose="020B0604020202020204" pitchFamily="34" charset="0"/>
              <a:buChar char="•"/>
            </a:pPr>
            <a:r>
              <a:rPr lang="en-GB" sz="1600" dirty="0" smtClean="0">
                <a:solidFill>
                  <a:schemeClr val="tx1"/>
                </a:solidFill>
              </a:rPr>
              <a:t>Who is in control of the money – are they spending it appropriately</a:t>
            </a:r>
          </a:p>
          <a:p>
            <a:pPr marL="342900" indent="-342900" algn="l">
              <a:buFont typeface="Arial" panose="020B0604020202020204" pitchFamily="34" charset="0"/>
              <a:buChar char="•"/>
            </a:pPr>
            <a:endParaRPr lang="en-GB" sz="2000" dirty="0" smtClean="0">
              <a:solidFill>
                <a:schemeClr val="tx1"/>
              </a:solidFill>
            </a:endParaRPr>
          </a:p>
          <a:p>
            <a:pPr marL="342900" indent="-342900" algn="l">
              <a:buFont typeface="Arial" panose="020B0604020202020204" pitchFamily="34" charset="0"/>
              <a:buChar char="•"/>
            </a:pPr>
            <a:r>
              <a:rPr lang="en-GB" sz="2000" dirty="0">
                <a:solidFill>
                  <a:prstClr val="black"/>
                </a:solidFill>
              </a:rPr>
              <a:t>Have they experienced staffing cuts in recent </a:t>
            </a:r>
            <a:r>
              <a:rPr lang="en-GB" sz="2000" dirty="0" smtClean="0">
                <a:solidFill>
                  <a:prstClr val="black"/>
                </a:solidFill>
              </a:rPr>
              <a:t>years – do they apply a risk-based approach to the audit programme?</a:t>
            </a:r>
          </a:p>
          <a:p>
            <a:pPr marL="342900" indent="-342900" algn="l">
              <a:buFont typeface="Arial" panose="020B0604020202020204" pitchFamily="34" charset="0"/>
              <a:buChar char="•"/>
            </a:pPr>
            <a:r>
              <a:rPr lang="en-GB" sz="2000" dirty="0" smtClean="0">
                <a:solidFill>
                  <a:prstClr val="black"/>
                </a:solidFill>
              </a:rPr>
              <a:t>Is there a clear justification for any reduction in monitoring of accounts?</a:t>
            </a:r>
          </a:p>
          <a:p>
            <a:pPr marL="342900" indent="-342900" algn="l">
              <a:buFont typeface="Arial" panose="020B0604020202020204" pitchFamily="34" charset="0"/>
              <a:buChar char="•"/>
            </a:pPr>
            <a:r>
              <a:rPr lang="en-GB" sz="2000" dirty="0" smtClean="0">
                <a:solidFill>
                  <a:prstClr val="black"/>
                </a:solidFill>
              </a:rPr>
              <a:t>Are excess balances identified and recovered?</a:t>
            </a:r>
          </a:p>
          <a:p>
            <a:pPr marL="342900" indent="-342900" algn="l">
              <a:buFont typeface="Arial" panose="020B0604020202020204" pitchFamily="34" charset="0"/>
              <a:buChar char="•"/>
            </a:pPr>
            <a:r>
              <a:rPr lang="en-GB" sz="2000" dirty="0" smtClean="0">
                <a:solidFill>
                  <a:prstClr val="black"/>
                </a:solidFill>
              </a:rPr>
              <a:t>Are social workers aware of the circumstances that may give rise to fraud? What training have they received? Is there anything in their CPD programme?</a:t>
            </a:r>
          </a:p>
          <a:p>
            <a:pPr marL="342900" indent="-342900" algn="l">
              <a:buFont typeface="Arial" panose="020B0604020202020204" pitchFamily="34" charset="0"/>
              <a:buChar char="•"/>
            </a:pPr>
            <a:endParaRPr lang="en-GB" sz="2000" dirty="0">
              <a:solidFill>
                <a:prstClr val="black"/>
              </a:solidFill>
            </a:endParaRPr>
          </a:p>
          <a:p>
            <a:pPr algn="l"/>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256124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Referrals</a:t>
            </a:r>
            <a:endParaRPr lang="en-GB" sz="4000" dirty="0"/>
          </a:p>
        </p:txBody>
      </p:sp>
      <p:sp>
        <p:nvSpPr>
          <p:cNvPr id="3" name="Subtitle 2"/>
          <p:cNvSpPr>
            <a:spLocks noGrp="1"/>
          </p:cNvSpPr>
          <p:nvPr>
            <p:ph type="subTitle" idx="1"/>
          </p:nvPr>
        </p:nvSpPr>
        <p:spPr>
          <a:xfrm>
            <a:off x="539552" y="1412776"/>
            <a:ext cx="8136904" cy="4464496"/>
          </a:xfrm>
        </p:spPr>
        <p:txBody>
          <a:bodyPr>
            <a:normAutofit lnSpcReduction="10000"/>
          </a:bodyPr>
          <a:lstStyle/>
          <a:p>
            <a:pPr algn="l"/>
            <a:r>
              <a:rPr lang="en-GB" sz="2000" dirty="0" smtClean="0">
                <a:solidFill>
                  <a:prstClr val="black"/>
                </a:solidFill>
              </a:rPr>
              <a:t>Referrals:</a:t>
            </a:r>
            <a:endParaRPr lang="en-GB" sz="2000" dirty="0">
              <a:solidFill>
                <a:prstClr val="black"/>
              </a:solidFill>
            </a:endParaRPr>
          </a:p>
          <a:p>
            <a:pPr marL="342900" indent="-342900" algn="l">
              <a:buFont typeface="Arial" panose="020B0604020202020204" pitchFamily="34" charset="0"/>
              <a:buChar char="•"/>
            </a:pPr>
            <a:r>
              <a:rPr lang="en-GB" sz="2000" dirty="0" smtClean="0">
                <a:solidFill>
                  <a:prstClr val="black"/>
                </a:solidFill>
              </a:rPr>
              <a:t>Do you have formal / informal referral processes in place to receive concerns arising from DP audits  / s.42 referrals / income recovery ?</a:t>
            </a:r>
          </a:p>
          <a:p>
            <a:pPr marL="342900" indent="-342900" algn="l">
              <a:buFont typeface="Arial" panose="020B0604020202020204" pitchFamily="34" charset="0"/>
              <a:buChar char="•"/>
            </a:pPr>
            <a:r>
              <a:rPr lang="en-GB" sz="2000" dirty="0" smtClean="0">
                <a:solidFill>
                  <a:prstClr val="black"/>
                </a:solidFill>
              </a:rPr>
              <a:t>Do you meet regularly with these staff to discuss concerns?</a:t>
            </a:r>
          </a:p>
          <a:p>
            <a:pPr marL="342900" indent="-342900" algn="l">
              <a:buFont typeface="Arial" panose="020B0604020202020204" pitchFamily="34" charset="0"/>
              <a:buChar char="•"/>
            </a:pPr>
            <a:r>
              <a:rPr lang="en-GB" sz="2000" dirty="0" smtClean="0">
                <a:solidFill>
                  <a:prstClr val="black"/>
                </a:solidFill>
              </a:rPr>
              <a:t>Do you get involved in case conferences?</a:t>
            </a:r>
          </a:p>
          <a:p>
            <a:pPr marL="342900" indent="-342900" algn="l">
              <a:buFont typeface="Arial" panose="020B0604020202020204" pitchFamily="34" charset="0"/>
              <a:buChar char="•"/>
            </a:pPr>
            <a:r>
              <a:rPr lang="en-GB" sz="2000" dirty="0" smtClean="0">
                <a:solidFill>
                  <a:prstClr val="black"/>
                </a:solidFill>
              </a:rPr>
              <a:t>Do you publicise whistleblowing as a route for raising concerns about social care matters – have you made your referral routes available to staff working for your contracted providers?</a:t>
            </a:r>
          </a:p>
          <a:p>
            <a:pPr algn="l"/>
            <a:endParaRPr lang="en-GB" sz="2000" dirty="0" smtClean="0">
              <a:solidFill>
                <a:schemeClr val="tx1"/>
              </a:solidFill>
            </a:endParaRPr>
          </a:p>
          <a:p>
            <a:pPr algn="l"/>
            <a:r>
              <a:rPr lang="en-GB" sz="2000" dirty="0" smtClean="0">
                <a:solidFill>
                  <a:schemeClr val="tx1"/>
                </a:solidFill>
              </a:rPr>
              <a:t>Proactive Work:</a:t>
            </a:r>
          </a:p>
          <a:p>
            <a:pPr marL="342900" indent="-342900" algn="l">
              <a:buFont typeface="Arial" panose="020B0604020202020204" pitchFamily="34" charset="0"/>
              <a:buChar char="•"/>
            </a:pPr>
            <a:r>
              <a:rPr lang="en-GB" sz="2000" dirty="0" smtClean="0">
                <a:solidFill>
                  <a:schemeClr val="tx1"/>
                </a:solidFill>
              </a:rPr>
              <a:t>Use of NFI</a:t>
            </a:r>
          </a:p>
          <a:p>
            <a:pPr marL="342900" indent="-342900" algn="l">
              <a:buFont typeface="Arial" panose="020B0604020202020204" pitchFamily="34" charset="0"/>
              <a:buChar char="•"/>
            </a:pPr>
            <a:r>
              <a:rPr lang="en-GB" sz="2000" dirty="0" smtClean="0">
                <a:solidFill>
                  <a:schemeClr val="tx1"/>
                </a:solidFill>
              </a:rPr>
              <a:t>Internal / External data matching, e.g. to identify multiple claims across authorities, PAs being “employed” by more than one user, deceased claimants, undeclared income / pensions</a:t>
            </a: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2994762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Referrals</a:t>
            </a:r>
            <a:endParaRPr lang="en-GB" sz="4000" dirty="0"/>
          </a:p>
        </p:txBody>
      </p:sp>
      <p:sp>
        <p:nvSpPr>
          <p:cNvPr id="3" name="Subtitle 2"/>
          <p:cNvSpPr>
            <a:spLocks noGrp="1"/>
          </p:cNvSpPr>
          <p:nvPr>
            <p:ph type="subTitle" idx="1"/>
          </p:nvPr>
        </p:nvSpPr>
        <p:spPr>
          <a:xfrm>
            <a:off x="539552" y="1412776"/>
            <a:ext cx="8136904" cy="4464496"/>
          </a:xfrm>
        </p:spPr>
        <p:txBody>
          <a:bodyPr>
            <a:normAutofit/>
          </a:bodyPr>
          <a:lstStyle/>
          <a:p>
            <a:pPr algn="l"/>
            <a:r>
              <a:rPr lang="en-GB" sz="2000" dirty="0" smtClean="0">
                <a:solidFill>
                  <a:schemeClr val="tx1"/>
                </a:solidFill>
              </a:rPr>
              <a:t>The results from the questionnaire (from 19 respondents) for sources of referrals:</a:t>
            </a:r>
          </a:p>
          <a:p>
            <a:pPr algn="l"/>
            <a:endParaRPr lang="en-GB" sz="2000" dirty="0" smtClean="0">
              <a:solidFill>
                <a:schemeClr val="tx1"/>
              </a:solidFill>
            </a:endParaRPr>
          </a:p>
          <a:p>
            <a:pPr algn="l"/>
            <a:endParaRPr lang="en-GB" sz="2000" dirty="0">
              <a:solidFill>
                <a:schemeClr val="tx1"/>
              </a:solidFill>
            </a:endParaRPr>
          </a:p>
          <a:p>
            <a:pPr algn="l"/>
            <a:endParaRPr lang="en-GB" sz="2000" dirty="0" smtClean="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graphicFrame>
        <p:nvGraphicFramePr>
          <p:cNvPr id="7" name="Table 6"/>
          <p:cNvGraphicFramePr>
            <a:graphicFrameLocks noGrp="1"/>
          </p:cNvGraphicFramePr>
          <p:nvPr>
            <p:extLst>
              <p:ext uri="{D42A27DB-BD31-4B8C-83A1-F6EECF244321}">
                <p14:modId xmlns:p14="http://schemas.microsoft.com/office/powerpoint/2010/main" val="2364710339"/>
              </p:ext>
            </p:extLst>
          </p:nvPr>
        </p:nvGraphicFramePr>
        <p:xfrm>
          <a:off x="683568" y="2420888"/>
          <a:ext cx="5616624" cy="2808312"/>
        </p:xfrm>
        <a:graphic>
          <a:graphicData uri="http://schemas.openxmlformats.org/drawingml/2006/table">
            <a:tbl>
              <a:tblPr firstRow="1" bandRow="1">
                <a:solidFill>
                  <a:schemeClr val="accent4">
                    <a:lumMod val="40000"/>
                    <a:lumOff val="60000"/>
                  </a:schemeClr>
                </a:solidFill>
                <a:effectLst>
                  <a:innerShdw blurRad="63500" dist="50800" dir="13500000">
                    <a:prstClr val="black">
                      <a:alpha val="50000"/>
                    </a:prstClr>
                  </a:innerShdw>
                </a:effectLst>
                <a:tableStyleId>{5940675A-B579-460E-94D1-54222C63F5DA}</a:tableStyleId>
              </a:tblPr>
              <a:tblGrid>
                <a:gridCol w="4104456"/>
                <a:gridCol w="1512168"/>
              </a:tblGrid>
              <a:tr h="468052">
                <a:tc>
                  <a:txBody>
                    <a:bodyPr/>
                    <a:lstStyle/>
                    <a:p>
                      <a:r>
                        <a:rPr lang="en-GB" dirty="0" smtClean="0"/>
                        <a:t>Direct Payments team</a:t>
                      </a:r>
                      <a:endParaRPr lang="en-GB" dirty="0"/>
                    </a:p>
                  </a:txBody>
                  <a:tcPr/>
                </a:tc>
                <a:tc>
                  <a:txBody>
                    <a:bodyPr/>
                    <a:lstStyle/>
                    <a:p>
                      <a:pPr algn="ctr"/>
                      <a:r>
                        <a:rPr lang="en-GB" dirty="0" smtClean="0"/>
                        <a:t>12</a:t>
                      </a:r>
                      <a:endParaRPr lang="en-GB" dirty="0"/>
                    </a:p>
                  </a:txBody>
                  <a:tcPr/>
                </a:tc>
              </a:tr>
              <a:tr h="468052">
                <a:tc>
                  <a:txBody>
                    <a:bodyPr/>
                    <a:lstStyle/>
                    <a:p>
                      <a:r>
                        <a:rPr lang="en-GB" dirty="0" smtClean="0"/>
                        <a:t>Social care staff</a:t>
                      </a:r>
                      <a:endParaRPr lang="en-GB" dirty="0"/>
                    </a:p>
                  </a:txBody>
                  <a:tcPr/>
                </a:tc>
                <a:tc>
                  <a:txBody>
                    <a:bodyPr/>
                    <a:lstStyle/>
                    <a:p>
                      <a:pPr algn="ctr"/>
                      <a:r>
                        <a:rPr lang="en-GB" dirty="0" smtClean="0"/>
                        <a:t>8</a:t>
                      </a:r>
                      <a:endParaRPr lang="en-GB" dirty="0"/>
                    </a:p>
                  </a:txBody>
                  <a:tcPr/>
                </a:tc>
              </a:tr>
              <a:tr h="468052">
                <a:tc>
                  <a:txBody>
                    <a:bodyPr/>
                    <a:lstStyle/>
                    <a:p>
                      <a:r>
                        <a:rPr lang="en-GB" dirty="0" smtClean="0"/>
                        <a:t>Financial</a:t>
                      </a:r>
                      <a:r>
                        <a:rPr lang="en-GB" baseline="0" dirty="0" smtClean="0"/>
                        <a:t> Assessment team</a:t>
                      </a:r>
                      <a:endParaRPr lang="en-GB" dirty="0"/>
                    </a:p>
                  </a:txBody>
                  <a:tcPr/>
                </a:tc>
                <a:tc>
                  <a:txBody>
                    <a:bodyPr/>
                    <a:lstStyle/>
                    <a:p>
                      <a:pPr algn="ctr"/>
                      <a:r>
                        <a:rPr lang="en-GB" dirty="0" smtClean="0"/>
                        <a:t>7</a:t>
                      </a:r>
                      <a:endParaRPr lang="en-GB" dirty="0"/>
                    </a:p>
                  </a:txBody>
                  <a:tcPr/>
                </a:tc>
              </a:tr>
              <a:tr h="468052">
                <a:tc>
                  <a:txBody>
                    <a:bodyPr/>
                    <a:lstStyle/>
                    <a:p>
                      <a:r>
                        <a:rPr lang="en-GB" dirty="0" smtClean="0"/>
                        <a:t>AR / Income Recovery team</a:t>
                      </a:r>
                      <a:endParaRPr lang="en-GB" dirty="0"/>
                    </a:p>
                  </a:txBody>
                  <a:tcPr/>
                </a:tc>
                <a:tc>
                  <a:txBody>
                    <a:bodyPr/>
                    <a:lstStyle/>
                    <a:p>
                      <a:pPr algn="ctr"/>
                      <a:r>
                        <a:rPr lang="en-GB" dirty="0" smtClean="0"/>
                        <a:t>3</a:t>
                      </a:r>
                      <a:endParaRPr lang="en-GB" dirty="0"/>
                    </a:p>
                  </a:txBody>
                  <a:tcPr/>
                </a:tc>
              </a:tr>
              <a:tr h="468052">
                <a:tc>
                  <a:txBody>
                    <a:bodyPr/>
                    <a:lstStyle/>
                    <a:p>
                      <a:r>
                        <a:rPr lang="en-GB" dirty="0" err="1" smtClean="0"/>
                        <a:t>Whistleblower</a:t>
                      </a:r>
                      <a:endParaRPr lang="en-GB" dirty="0"/>
                    </a:p>
                  </a:txBody>
                  <a:tcPr/>
                </a:tc>
                <a:tc>
                  <a:txBody>
                    <a:bodyPr/>
                    <a:lstStyle/>
                    <a:p>
                      <a:pPr algn="ctr"/>
                      <a:r>
                        <a:rPr lang="en-GB" dirty="0" smtClean="0"/>
                        <a:t>6</a:t>
                      </a:r>
                      <a:endParaRPr lang="en-GB" dirty="0"/>
                    </a:p>
                  </a:txBody>
                  <a:tcPr/>
                </a:tc>
              </a:tr>
              <a:tr h="468052">
                <a:tc>
                  <a:txBody>
                    <a:bodyPr/>
                    <a:lstStyle/>
                    <a:p>
                      <a:r>
                        <a:rPr lang="en-GB" dirty="0" smtClean="0"/>
                        <a:t>Proactive work</a:t>
                      </a:r>
                      <a:r>
                        <a:rPr lang="en-GB" baseline="0" dirty="0" smtClean="0"/>
                        <a:t> / data analytics</a:t>
                      </a:r>
                      <a:endParaRPr lang="en-GB" dirty="0"/>
                    </a:p>
                  </a:txBody>
                  <a:tcPr/>
                </a:tc>
                <a:tc>
                  <a:txBody>
                    <a:bodyPr/>
                    <a:lstStyle/>
                    <a:p>
                      <a:pPr algn="ctr"/>
                      <a:r>
                        <a:rPr lang="en-GB" dirty="0" smtClean="0"/>
                        <a:t>7</a:t>
                      </a:r>
                      <a:endParaRPr lang="en-GB" dirty="0"/>
                    </a:p>
                  </a:txBody>
                  <a:tcPr/>
                </a:tc>
              </a:tr>
            </a:tbl>
          </a:graphicData>
        </a:graphic>
      </p:graphicFrame>
    </p:spTree>
    <p:extLst>
      <p:ext uri="{BB962C8B-B14F-4D97-AF65-F5344CB8AC3E}">
        <p14:creationId xmlns:p14="http://schemas.microsoft.com/office/powerpoint/2010/main" val="3887959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Group Exercise 2</a:t>
            </a:r>
            <a:endParaRPr lang="en-GB" sz="4000" dirty="0"/>
          </a:p>
        </p:txBody>
      </p:sp>
      <p:sp>
        <p:nvSpPr>
          <p:cNvPr id="3" name="Subtitle 2"/>
          <p:cNvSpPr>
            <a:spLocks noGrp="1"/>
          </p:cNvSpPr>
          <p:nvPr>
            <p:ph type="subTitle" idx="1"/>
          </p:nvPr>
        </p:nvSpPr>
        <p:spPr>
          <a:xfrm>
            <a:off x="539552" y="1844824"/>
            <a:ext cx="8136904" cy="4032448"/>
          </a:xfrm>
        </p:spPr>
        <p:txBody>
          <a:bodyPr>
            <a:normAutofit/>
          </a:bodyPr>
          <a:lstStyle/>
          <a:p>
            <a:pPr algn="l"/>
            <a:r>
              <a:rPr lang="en-GB" sz="2400" dirty="0" smtClean="0">
                <a:solidFill>
                  <a:schemeClr val="tx1"/>
                </a:solidFill>
              </a:rPr>
              <a:t>Identify any good practice in generating referrals. How have you overcome cultural resistance / other barriers? </a:t>
            </a:r>
          </a:p>
          <a:p>
            <a:pPr algn="l"/>
            <a:r>
              <a:rPr lang="en-GB" sz="2400" dirty="0" smtClean="0">
                <a:solidFill>
                  <a:schemeClr val="tx1"/>
                </a:solidFill>
              </a:rPr>
              <a:t>What have been your best sources for referrals – why are these sources better than others?</a:t>
            </a:r>
          </a:p>
          <a:p>
            <a:pPr algn="l"/>
            <a:endParaRPr lang="en-GB" sz="2400" dirty="0">
              <a:solidFill>
                <a:schemeClr val="tx1"/>
              </a:solidFill>
            </a:endParaRPr>
          </a:p>
          <a:p>
            <a:pPr algn="l"/>
            <a:r>
              <a:rPr lang="en-GB" sz="2400" dirty="0" smtClean="0">
                <a:solidFill>
                  <a:schemeClr val="tx1"/>
                </a:solidFill>
              </a:rPr>
              <a:t>Identify any proactive work you have undertaken – what were the successes / problems?</a:t>
            </a:r>
          </a:p>
          <a:p>
            <a:pPr algn="l"/>
            <a:r>
              <a:rPr lang="en-GB" sz="2400" dirty="0" smtClean="0">
                <a:solidFill>
                  <a:schemeClr val="tx1"/>
                </a:solidFill>
              </a:rPr>
              <a:t>What other proactive work would you like to undertake – what has stopped you from doing this?</a:t>
            </a:r>
            <a:endParaRPr lang="en-GB" sz="24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712768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The Investigation Process</a:t>
            </a:r>
            <a:endParaRPr lang="en-GB" sz="4000" dirty="0"/>
          </a:p>
        </p:txBody>
      </p:sp>
      <p:sp>
        <p:nvSpPr>
          <p:cNvPr id="3" name="Subtitle 2"/>
          <p:cNvSpPr>
            <a:spLocks noGrp="1"/>
          </p:cNvSpPr>
          <p:nvPr>
            <p:ph type="subTitle" idx="1"/>
          </p:nvPr>
        </p:nvSpPr>
        <p:spPr>
          <a:xfrm>
            <a:off x="539552" y="1484784"/>
            <a:ext cx="8136904" cy="4392488"/>
          </a:xfrm>
        </p:spPr>
        <p:txBody>
          <a:bodyPr>
            <a:normAutofit/>
          </a:bodyPr>
          <a:lstStyle/>
          <a:p>
            <a:pPr algn="l"/>
            <a:r>
              <a:rPr lang="en-GB" sz="2400" dirty="0" smtClean="0">
                <a:solidFill>
                  <a:schemeClr val="tx1"/>
                </a:solidFill>
              </a:rPr>
              <a:t>Before you investigate:</a:t>
            </a:r>
          </a:p>
          <a:p>
            <a:pPr algn="l"/>
            <a:endParaRPr lang="en-GB" sz="1100" dirty="0" smtClean="0">
              <a:solidFill>
                <a:schemeClr val="tx1"/>
              </a:solidFill>
            </a:endParaRPr>
          </a:p>
          <a:p>
            <a:pPr marL="342900" indent="-342900" algn="l">
              <a:buFont typeface="Arial" panose="020B0604020202020204" pitchFamily="34" charset="0"/>
              <a:buChar char="•"/>
            </a:pPr>
            <a:r>
              <a:rPr lang="en-GB" sz="2000" dirty="0" smtClean="0">
                <a:solidFill>
                  <a:schemeClr val="tx1"/>
                </a:solidFill>
              </a:rPr>
              <a:t>Does your Anti-Fraud, Bribery and Corruption strategy give you the authority to investigate cases?</a:t>
            </a:r>
          </a:p>
          <a:p>
            <a:pPr marL="342900" indent="-342900" algn="l">
              <a:buFont typeface="Arial" panose="020B0604020202020204" pitchFamily="34" charset="0"/>
              <a:buChar char="•"/>
            </a:pPr>
            <a:r>
              <a:rPr lang="en-GB" sz="2000" dirty="0" smtClean="0">
                <a:solidFill>
                  <a:schemeClr val="tx1"/>
                </a:solidFill>
              </a:rPr>
              <a:t>Do you have a formal fraud response plan?</a:t>
            </a:r>
          </a:p>
          <a:p>
            <a:pPr marL="342900" indent="-342900" algn="l">
              <a:buFont typeface="Arial" panose="020B0604020202020204" pitchFamily="34" charset="0"/>
              <a:buChar char="•"/>
            </a:pPr>
            <a:r>
              <a:rPr lang="en-GB" sz="2000" dirty="0" smtClean="0">
                <a:solidFill>
                  <a:schemeClr val="tx1"/>
                </a:solidFill>
              </a:rPr>
              <a:t>Do you have suitably skilled / qualified / experienced staff?</a:t>
            </a:r>
          </a:p>
          <a:p>
            <a:pPr marL="342900" indent="-342900" algn="l">
              <a:buFont typeface="Arial" panose="020B0604020202020204" pitchFamily="34" charset="0"/>
              <a:buChar char="•"/>
            </a:pPr>
            <a:r>
              <a:rPr lang="en-GB" sz="2000" dirty="0" smtClean="0">
                <a:solidFill>
                  <a:schemeClr val="tx1"/>
                </a:solidFill>
              </a:rPr>
              <a:t>Who would get involved in these cases – IA / Counter Fraud team?</a:t>
            </a:r>
          </a:p>
          <a:p>
            <a:pPr marL="342900" indent="-342900" algn="l">
              <a:buFont typeface="Arial" panose="020B0604020202020204" pitchFamily="34" charset="0"/>
              <a:buChar char="•"/>
            </a:pPr>
            <a:r>
              <a:rPr lang="en-GB" sz="2000" dirty="0" smtClean="0">
                <a:solidFill>
                  <a:schemeClr val="tx1"/>
                </a:solidFill>
              </a:rPr>
              <a:t>How is your resource identified for such work – planned resource, contingency?</a:t>
            </a:r>
          </a:p>
          <a:p>
            <a:pPr marL="342900" indent="-342900" algn="l">
              <a:buFont typeface="Arial" panose="020B0604020202020204" pitchFamily="34" charset="0"/>
              <a:buChar char="•"/>
            </a:pPr>
            <a:r>
              <a:rPr lang="en-GB" sz="2000" dirty="0" smtClean="0">
                <a:solidFill>
                  <a:schemeClr val="tx1"/>
                </a:solidFill>
              </a:rPr>
              <a:t>Have you considered joint working with other authorities / agencies?</a:t>
            </a:r>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774943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The Investigation Process</a:t>
            </a:r>
            <a:endParaRPr lang="en-GB" sz="4000" dirty="0"/>
          </a:p>
        </p:txBody>
      </p:sp>
      <p:sp>
        <p:nvSpPr>
          <p:cNvPr id="3" name="Subtitle 2"/>
          <p:cNvSpPr>
            <a:spLocks noGrp="1"/>
          </p:cNvSpPr>
          <p:nvPr>
            <p:ph type="subTitle" idx="1"/>
          </p:nvPr>
        </p:nvSpPr>
        <p:spPr>
          <a:xfrm>
            <a:off x="539552" y="1556792"/>
            <a:ext cx="8136904" cy="4320480"/>
          </a:xfrm>
        </p:spPr>
        <p:txBody>
          <a:bodyPr>
            <a:normAutofit/>
          </a:bodyPr>
          <a:lstStyle/>
          <a:p>
            <a:pPr algn="l"/>
            <a:r>
              <a:rPr lang="en-GB" sz="2800" dirty="0" smtClean="0">
                <a:solidFill>
                  <a:schemeClr val="tx1"/>
                </a:solidFill>
              </a:rPr>
              <a:t>What sort of cases might you be investigating?</a:t>
            </a:r>
          </a:p>
          <a:p>
            <a:pPr algn="l"/>
            <a:endParaRPr lang="en-GB" sz="1800" dirty="0" smtClean="0">
              <a:solidFill>
                <a:schemeClr val="tx1"/>
              </a:solidFill>
            </a:endParaRPr>
          </a:p>
          <a:p>
            <a:pPr algn="l"/>
            <a:r>
              <a:rPr lang="en-GB" sz="2800" dirty="0" smtClean="0">
                <a:solidFill>
                  <a:schemeClr val="tx1"/>
                </a:solidFill>
              </a:rPr>
              <a:t>Can be broadly classed as:</a:t>
            </a:r>
          </a:p>
          <a:p>
            <a:pPr marL="457200" indent="-457200" algn="l">
              <a:buFont typeface="Arial" panose="020B0604020202020204" pitchFamily="34" charset="0"/>
              <a:buChar char="•"/>
            </a:pPr>
            <a:r>
              <a:rPr lang="en-GB" sz="2400" dirty="0" smtClean="0">
                <a:solidFill>
                  <a:schemeClr val="tx1"/>
                </a:solidFill>
              </a:rPr>
              <a:t>False claims or overstatement of needs</a:t>
            </a:r>
          </a:p>
          <a:p>
            <a:pPr marL="457200" indent="-457200" algn="l">
              <a:buFont typeface="Arial" panose="020B0604020202020204" pitchFamily="34" charset="0"/>
              <a:buChar char="•"/>
            </a:pPr>
            <a:r>
              <a:rPr lang="en-GB" sz="2400" dirty="0" smtClean="0">
                <a:solidFill>
                  <a:schemeClr val="tx1"/>
                </a:solidFill>
              </a:rPr>
              <a:t>Budget mismanagement (including inappropriate expenditure)</a:t>
            </a:r>
          </a:p>
          <a:p>
            <a:pPr marL="457200" indent="-457200" algn="l">
              <a:buFont typeface="Arial" panose="020B0604020202020204" pitchFamily="34" charset="0"/>
              <a:buChar char="•"/>
            </a:pPr>
            <a:r>
              <a:rPr lang="en-GB" sz="2400" dirty="0" smtClean="0">
                <a:solidFill>
                  <a:schemeClr val="tx1"/>
                </a:solidFill>
              </a:rPr>
              <a:t>Multiple claims across Authorities </a:t>
            </a:r>
          </a:p>
          <a:p>
            <a:pPr marL="457200" indent="-457200" algn="l">
              <a:buFont typeface="Arial" panose="020B0604020202020204" pitchFamily="34" charset="0"/>
              <a:buChar char="•"/>
            </a:pPr>
            <a:r>
              <a:rPr lang="en-GB" sz="2400" dirty="0" smtClean="0">
                <a:solidFill>
                  <a:schemeClr val="tx1"/>
                </a:solidFill>
              </a:rPr>
              <a:t>Posthumous continuation of claim.</a:t>
            </a:r>
          </a:p>
          <a:p>
            <a:pPr algn="l"/>
            <a:endParaRPr lang="en-GB" sz="2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774943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720079"/>
          </a:xfrm>
        </p:spPr>
        <p:txBody>
          <a:bodyPr>
            <a:normAutofit/>
          </a:bodyPr>
          <a:lstStyle/>
          <a:p>
            <a:r>
              <a:rPr lang="en-GB" sz="4000" dirty="0" smtClean="0"/>
              <a:t>The Investigation Process</a:t>
            </a:r>
            <a:endParaRPr lang="en-GB" sz="4000" dirty="0"/>
          </a:p>
        </p:txBody>
      </p:sp>
      <p:sp>
        <p:nvSpPr>
          <p:cNvPr id="3" name="Subtitle 2"/>
          <p:cNvSpPr>
            <a:spLocks noGrp="1"/>
          </p:cNvSpPr>
          <p:nvPr>
            <p:ph type="subTitle" idx="1"/>
          </p:nvPr>
        </p:nvSpPr>
        <p:spPr>
          <a:xfrm>
            <a:off x="539552" y="1052736"/>
            <a:ext cx="8136904" cy="4824536"/>
          </a:xfrm>
        </p:spPr>
        <p:txBody>
          <a:bodyPr>
            <a:normAutofit/>
          </a:bodyPr>
          <a:lstStyle/>
          <a:p>
            <a:pPr algn="l"/>
            <a:r>
              <a:rPr lang="en-GB" sz="2400" dirty="0" smtClean="0">
                <a:solidFill>
                  <a:schemeClr val="tx1"/>
                </a:solidFill>
              </a:rPr>
              <a:t>What initial evidence would you look to obtain?:</a:t>
            </a: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DP signed agreement / contract</a:t>
            </a: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Identify type of DP account – managed, </a:t>
            </a:r>
            <a:r>
              <a:rPr lang="en-GB" sz="1800" dirty="0" smtClean="0">
                <a:solidFill>
                  <a:schemeClr val="tx1"/>
                </a:solidFill>
                <a:ea typeface="Calibri"/>
                <a:cs typeface="Times New Roman"/>
              </a:rPr>
              <a:t>virtual, is a payment card used</a:t>
            </a:r>
            <a:endParaRPr lang="en-GB" sz="1800" dirty="0">
              <a:solidFill>
                <a:schemeClr val="tx1"/>
              </a:solidFill>
              <a:ea typeface="Calibri"/>
              <a:cs typeface="Times New Roman"/>
            </a:endParaRP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Other benefits claimed, </a:t>
            </a:r>
            <a:r>
              <a:rPr lang="en-GB" sz="1800" dirty="0" err="1">
                <a:solidFill>
                  <a:schemeClr val="tx1"/>
                </a:solidFill>
                <a:ea typeface="Calibri"/>
                <a:cs typeface="Times New Roman"/>
              </a:rPr>
              <a:t>inc</a:t>
            </a:r>
            <a:r>
              <a:rPr lang="en-GB" sz="1800" dirty="0">
                <a:solidFill>
                  <a:schemeClr val="tx1"/>
                </a:solidFill>
                <a:ea typeface="Calibri"/>
                <a:cs typeface="Times New Roman"/>
              </a:rPr>
              <a:t> ILF, and non-monetary benefits, e.g.  Motability, Blue Badge</a:t>
            </a: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Details of the client’s residence, e.g. is it rented accommodation owned by an LA/RP?</a:t>
            </a: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Details of the responsible person – are they appointee?</a:t>
            </a:r>
          </a:p>
          <a:p>
            <a:pPr marL="800100" lvl="1" indent="-342900" algn="l">
              <a:lnSpc>
                <a:spcPct val="115000"/>
              </a:lnSpc>
              <a:buFont typeface="Arial" panose="020B0604020202020204" pitchFamily="34" charset="0"/>
              <a:buChar char="•"/>
            </a:pPr>
            <a:r>
              <a:rPr lang="en-GB" sz="1800" dirty="0">
                <a:solidFill>
                  <a:schemeClr val="tx1"/>
                </a:solidFill>
                <a:ea typeface="Calibri"/>
                <a:cs typeface="Times New Roman"/>
              </a:rPr>
              <a:t>Details of PA – where they live, are they claiming benefits / receiving care / support too</a:t>
            </a:r>
          </a:p>
          <a:p>
            <a:pPr marL="800100" lvl="1" indent="-342900" algn="l">
              <a:lnSpc>
                <a:spcPct val="115000"/>
              </a:lnSpc>
              <a:spcAft>
                <a:spcPts val="1000"/>
              </a:spcAft>
              <a:buFont typeface="Arial" panose="020B0604020202020204" pitchFamily="34" charset="0"/>
              <a:buChar char="•"/>
            </a:pPr>
            <a:r>
              <a:rPr lang="en-GB" sz="1800" dirty="0">
                <a:solidFill>
                  <a:schemeClr val="tx1"/>
                </a:solidFill>
                <a:ea typeface="Calibri"/>
                <a:cs typeface="Times New Roman"/>
              </a:rPr>
              <a:t>Details of DP audits carried out</a:t>
            </a:r>
          </a:p>
          <a:p>
            <a:pPr marL="800100" lvl="1" indent="-342900" algn="l">
              <a:buFont typeface="Arial" panose="020B0604020202020204" pitchFamily="34" charset="0"/>
              <a:buChar char="•"/>
            </a:pPr>
            <a:r>
              <a:rPr lang="en-GB" sz="1800" dirty="0">
                <a:solidFill>
                  <a:schemeClr val="tx1"/>
                </a:solidFill>
                <a:ea typeface="Calibri"/>
                <a:cs typeface="Times New Roman"/>
              </a:rPr>
              <a:t>Whether any safeguarding concerns have been raised on the client</a:t>
            </a:r>
            <a:endParaRPr lang="en-GB" sz="1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552848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720079"/>
          </a:xfrm>
        </p:spPr>
        <p:txBody>
          <a:bodyPr>
            <a:normAutofit/>
          </a:bodyPr>
          <a:lstStyle/>
          <a:p>
            <a:r>
              <a:rPr lang="en-GB" sz="4000" dirty="0" smtClean="0"/>
              <a:t>The Investigation Process</a:t>
            </a:r>
            <a:endParaRPr lang="en-GB" sz="4000" dirty="0"/>
          </a:p>
        </p:txBody>
      </p:sp>
      <p:sp>
        <p:nvSpPr>
          <p:cNvPr id="3" name="Subtitle 2"/>
          <p:cNvSpPr>
            <a:spLocks noGrp="1"/>
          </p:cNvSpPr>
          <p:nvPr>
            <p:ph type="subTitle" idx="1"/>
          </p:nvPr>
        </p:nvSpPr>
        <p:spPr>
          <a:xfrm>
            <a:off x="539552" y="1052736"/>
            <a:ext cx="8136904" cy="4824536"/>
          </a:xfrm>
        </p:spPr>
        <p:txBody>
          <a:bodyPr>
            <a:normAutofit fontScale="77500" lnSpcReduction="20000"/>
          </a:bodyPr>
          <a:lstStyle/>
          <a:p>
            <a:pPr algn="l"/>
            <a:r>
              <a:rPr lang="en-GB" sz="2400" dirty="0" smtClean="0">
                <a:solidFill>
                  <a:schemeClr val="tx1"/>
                </a:solidFill>
              </a:rPr>
              <a:t>Potential investigation checks (1):</a:t>
            </a:r>
          </a:p>
          <a:p>
            <a:pPr marL="342900" lvl="0" indent="-342900" algn="l">
              <a:lnSpc>
                <a:spcPct val="115000"/>
              </a:lnSpc>
              <a:spcAft>
                <a:spcPts val="0"/>
              </a:spcAft>
              <a:buFont typeface="Arial" panose="020B0604020202020204" pitchFamily="34" charset="0"/>
              <a:buChar char="•"/>
            </a:pPr>
            <a:r>
              <a:rPr lang="en-GB" sz="2400" dirty="0">
                <a:solidFill>
                  <a:schemeClr val="tx1"/>
                </a:solidFill>
                <a:ea typeface="Calibri"/>
                <a:cs typeface="Times New Roman"/>
              </a:rPr>
              <a:t>Have DP audits been carried out on a regular basis – have these identified any issues, e.g. significant balances, refusal to provide accounts / supporting documentation, appointments cancelled, relatives refusing to let staff see </a:t>
            </a:r>
            <a:r>
              <a:rPr lang="en-GB" sz="2400" dirty="0" smtClean="0">
                <a:solidFill>
                  <a:schemeClr val="tx1"/>
                </a:solidFill>
                <a:ea typeface="Calibri"/>
                <a:cs typeface="Times New Roman"/>
              </a:rPr>
              <a:t>client.</a:t>
            </a:r>
            <a:endParaRPr lang="en-GB" sz="2400" dirty="0">
              <a:solidFill>
                <a:schemeClr val="tx1"/>
              </a:solidFill>
              <a:ea typeface="Calibri"/>
              <a:cs typeface="Times New Roman"/>
            </a:endParaRPr>
          </a:p>
          <a:p>
            <a:pPr marL="342900" lvl="0" indent="-342900" algn="l">
              <a:lnSpc>
                <a:spcPct val="115000"/>
              </a:lnSpc>
              <a:spcAft>
                <a:spcPts val="0"/>
              </a:spcAft>
              <a:buFont typeface="Arial" panose="020B0604020202020204" pitchFamily="34" charset="0"/>
              <a:buChar char="•"/>
            </a:pPr>
            <a:r>
              <a:rPr lang="en-GB" sz="2400" dirty="0">
                <a:solidFill>
                  <a:schemeClr val="tx1"/>
                </a:solidFill>
                <a:ea typeface="Calibri"/>
                <a:cs typeface="Times New Roman"/>
              </a:rPr>
              <a:t>Have there been any safeguarding referrals of relevance, e.g. financial</a:t>
            </a:r>
          </a:p>
          <a:p>
            <a:pPr marL="342900" lvl="0" indent="-342900" algn="l">
              <a:lnSpc>
                <a:spcPct val="115000"/>
              </a:lnSpc>
              <a:spcAft>
                <a:spcPts val="0"/>
              </a:spcAft>
              <a:buFont typeface="Arial" panose="020B0604020202020204" pitchFamily="34" charset="0"/>
              <a:buChar char="•"/>
            </a:pPr>
            <a:r>
              <a:rPr lang="en-GB" sz="2400" dirty="0">
                <a:solidFill>
                  <a:schemeClr val="tx1"/>
                </a:solidFill>
                <a:ea typeface="Calibri"/>
                <a:cs typeface="Times New Roman"/>
              </a:rPr>
              <a:t>Credit check on client to identify any links to others, and anyone else linked to the property (also electoral roll)</a:t>
            </a:r>
          </a:p>
          <a:p>
            <a:pPr marL="342900" lvl="0" indent="-342900" algn="l">
              <a:lnSpc>
                <a:spcPct val="115000"/>
              </a:lnSpc>
              <a:spcAft>
                <a:spcPts val="0"/>
              </a:spcAft>
              <a:buFont typeface="Arial" panose="020B0604020202020204" pitchFamily="34" charset="0"/>
              <a:buChar char="•"/>
            </a:pPr>
            <a:r>
              <a:rPr lang="en-GB" sz="2400" dirty="0">
                <a:solidFill>
                  <a:schemeClr val="tx1"/>
                </a:solidFill>
                <a:ea typeface="Calibri"/>
                <a:cs typeface="Times New Roman"/>
              </a:rPr>
              <a:t>Further checks on the PA to establish their identity and any potential relationship to the client, e.g. via Credit checks / s.29 (3) requests (e.g. to police), open source information? </a:t>
            </a:r>
          </a:p>
          <a:p>
            <a:pPr marL="342900" lvl="0" indent="-342900" algn="l">
              <a:lnSpc>
                <a:spcPct val="115000"/>
              </a:lnSpc>
              <a:spcAft>
                <a:spcPts val="0"/>
              </a:spcAft>
              <a:buFont typeface="Arial" panose="020B0604020202020204" pitchFamily="34" charset="0"/>
              <a:buChar char="•"/>
            </a:pPr>
            <a:r>
              <a:rPr lang="en-GB" sz="2400" dirty="0">
                <a:solidFill>
                  <a:schemeClr val="tx1"/>
                </a:solidFill>
                <a:ea typeface="Calibri"/>
                <a:cs typeface="Times New Roman"/>
              </a:rPr>
              <a:t>Check PA timesheets for reasonableness – what can you check these against (other payroll records?)</a:t>
            </a:r>
          </a:p>
          <a:p>
            <a:pPr marL="342900" lvl="0" indent="-342900" algn="l">
              <a:lnSpc>
                <a:spcPct val="115000"/>
              </a:lnSpc>
              <a:spcAft>
                <a:spcPts val="1000"/>
              </a:spcAft>
              <a:buFont typeface="Arial" panose="020B0604020202020204" pitchFamily="34" charset="0"/>
              <a:buChar char="•"/>
            </a:pPr>
            <a:r>
              <a:rPr lang="en-GB" sz="2400" dirty="0">
                <a:solidFill>
                  <a:schemeClr val="tx1"/>
                </a:solidFill>
                <a:ea typeface="Calibri"/>
                <a:cs typeface="Times New Roman"/>
              </a:rPr>
              <a:t>S34 requests for publicly available information, e.g. Land Registry, Registrar’s information</a:t>
            </a:r>
          </a:p>
          <a:p>
            <a:pPr algn="l"/>
            <a:endParaRPr lang="en-GB" sz="2400" dirty="0" smtClean="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104231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2"/>
          </a:xfrm>
        </p:spPr>
        <p:txBody>
          <a:bodyPr>
            <a:normAutofit/>
          </a:bodyPr>
          <a:lstStyle/>
          <a:p>
            <a:r>
              <a:rPr lang="en-GB" sz="4000" dirty="0" smtClean="0"/>
              <a:t>Welcome!</a:t>
            </a:r>
            <a:endParaRPr lang="en-GB" sz="4000" dirty="0"/>
          </a:p>
        </p:txBody>
      </p:sp>
      <p:sp>
        <p:nvSpPr>
          <p:cNvPr id="3" name="Subtitle 2"/>
          <p:cNvSpPr>
            <a:spLocks noGrp="1"/>
          </p:cNvSpPr>
          <p:nvPr>
            <p:ph type="subTitle" idx="1"/>
          </p:nvPr>
        </p:nvSpPr>
        <p:spPr>
          <a:xfrm>
            <a:off x="683568" y="1556792"/>
            <a:ext cx="7992888" cy="4392488"/>
          </a:xfrm>
        </p:spPr>
        <p:txBody>
          <a:bodyPr>
            <a:normAutofit/>
          </a:bodyPr>
          <a:lstStyle/>
          <a:p>
            <a:pPr algn="l"/>
            <a:r>
              <a:rPr lang="en-GB" sz="2400" dirty="0" smtClean="0">
                <a:solidFill>
                  <a:schemeClr val="tx1"/>
                </a:solidFill>
              </a:rPr>
              <a:t>What are we going to cover today:</a:t>
            </a:r>
          </a:p>
          <a:p>
            <a:pPr marL="342900" indent="-342900" algn="l">
              <a:buFont typeface="Arial" panose="020B0604020202020204" pitchFamily="34" charset="0"/>
              <a:buChar char="•"/>
            </a:pPr>
            <a:r>
              <a:rPr lang="en-GB" sz="2000" dirty="0" smtClean="0">
                <a:solidFill>
                  <a:schemeClr val="tx1"/>
                </a:solidFill>
              </a:rPr>
              <a:t>Mainly Direct Payments, but also some issues relating to other social care investigations</a:t>
            </a:r>
          </a:p>
          <a:p>
            <a:pPr marL="342900" indent="-342900" algn="l">
              <a:buFont typeface="Arial" panose="020B0604020202020204" pitchFamily="34" charset="0"/>
              <a:buChar char="•"/>
            </a:pPr>
            <a:r>
              <a:rPr lang="en-GB" sz="2000" dirty="0" smtClean="0">
                <a:solidFill>
                  <a:schemeClr val="tx1"/>
                </a:solidFill>
              </a:rPr>
              <a:t>A service user’s experience of the Direct Payments regime</a:t>
            </a:r>
          </a:p>
          <a:p>
            <a:pPr marL="342900" indent="-342900" algn="l">
              <a:buFont typeface="Arial" panose="020B0604020202020204" pitchFamily="34" charset="0"/>
              <a:buChar char="•"/>
            </a:pPr>
            <a:r>
              <a:rPr lang="en-GB" sz="2000" dirty="0" smtClean="0">
                <a:solidFill>
                  <a:schemeClr val="tx1"/>
                </a:solidFill>
              </a:rPr>
              <a:t>DP / social care fraud in context</a:t>
            </a:r>
          </a:p>
          <a:p>
            <a:pPr marL="342900" indent="-342900" algn="l">
              <a:buFont typeface="Arial" panose="020B0604020202020204" pitchFamily="34" charset="0"/>
              <a:buChar char="•"/>
            </a:pPr>
            <a:r>
              <a:rPr lang="en-GB" sz="2000" dirty="0" smtClean="0">
                <a:solidFill>
                  <a:schemeClr val="tx1"/>
                </a:solidFill>
              </a:rPr>
              <a:t>Applications, assessments and referrals</a:t>
            </a:r>
          </a:p>
          <a:p>
            <a:pPr marL="342900" indent="-342900" algn="l">
              <a:buFont typeface="Arial" panose="020B0604020202020204" pitchFamily="34" charset="0"/>
              <a:buChar char="•"/>
            </a:pPr>
            <a:r>
              <a:rPr lang="en-GB" sz="2000" dirty="0" smtClean="0">
                <a:solidFill>
                  <a:schemeClr val="tx1"/>
                </a:solidFill>
              </a:rPr>
              <a:t>Proactive counter fraud work</a:t>
            </a:r>
          </a:p>
          <a:p>
            <a:pPr marL="342900" indent="-342900" algn="l">
              <a:buFont typeface="Arial" panose="020B0604020202020204" pitchFamily="34" charset="0"/>
              <a:buChar char="•"/>
            </a:pPr>
            <a:r>
              <a:rPr lang="en-GB" sz="2000" dirty="0" smtClean="0">
                <a:solidFill>
                  <a:schemeClr val="tx1"/>
                </a:solidFill>
              </a:rPr>
              <a:t>Investigating cases</a:t>
            </a:r>
          </a:p>
          <a:p>
            <a:pPr marL="342900" indent="-342900" algn="l">
              <a:buFont typeface="Arial" panose="020B0604020202020204" pitchFamily="34" charset="0"/>
              <a:buChar char="•"/>
            </a:pPr>
            <a:r>
              <a:rPr lang="en-GB" sz="2000" dirty="0" smtClean="0">
                <a:solidFill>
                  <a:schemeClr val="tx1"/>
                </a:solidFill>
              </a:rPr>
              <a:t>Options for prosecution / recovery of monies</a:t>
            </a:r>
          </a:p>
          <a:p>
            <a:pPr marL="342900" indent="-342900" algn="l">
              <a:buFont typeface="Arial" panose="020B0604020202020204" pitchFamily="34" charset="0"/>
              <a:buChar char="•"/>
            </a:pPr>
            <a:r>
              <a:rPr lang="en-GB" sz="2000" dirty="0" smtClean="0">
                <a:solidFill>
                  <a:schemeClr val="tx1"/>
                </a:solidFill>
              </a:rPr>
              <a:t>Overcoming cultural resistance</a:t>
            </a:r>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522752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720079"/>
          </a:xfrm>
        </p:spPr>
        <p:txBody>
          <a:bodyPr>
            <a:normAutofit/>
          </a:bodyPr>
          <a:lstStyle/>
          <a:p>
            <a:r>
              <a:rPr lang="en-GB" sz="4000" dirty="0" smtClean="0"/>
              <a:t>The Investigation Process</a:t>
            </a:r>
            <a:endParaRPr lang="en-GB" sz="4000" dirty="0"/>
          </a:p>
        </p:txBody>
      </p:sp>
      <p:sp>
        <p:nvSpPr>
          <p:cNvPr id="3" name="Subtitle 2"/>
          <p:cNvSpPr>
            <a:spLocks noGrp="1"/>
          </p:cNvSpPr>
          <p:nvPr>
            <p:ph type="subTitle" idx="1"/>
          </p:nvPr>
        </p:nvSpPr>
        <p:spPr>
          <a:xfrm>
            <a:off x="539552" y="1052736"/>
            <a:ext cx="8136904" cy="4824536"/>
          </a:xfrm>
        </p:spPr>
        <p:txBody>
          <a:bodyPr>
            <a:normAutofit/>
          </a:bodyPr>
          <a:lstStyle/>
          <a:p>
            <a:pPr algn="l"/>
            <a:r>
              <a:rPr lang="en-GB" sz="2400" dirty="0" smtClean="0">
                <a:solidFill>
                  <a:schemeClr val="tx1"/>
                </a:solidFill>
              </a:rPr>
              <a:t>Potential investigation checks (2):</a:t>
            </a:r>
          </a:p>
          <a:p>
            <a:pPr marL="342900" lvl="0" indent="-342900" algn="l">
              <a:lnSpc>
                <a:spcPct val="115000"/>
              </a:lnSpc>
              <a:spcAft>
                <a:spcPts val="0"/>
              </a:spcAft>
              <a:buFont typeface="Arial" panose="020B0604020202020204" pitchFamily="34" charset="0"/>
              <a:buChar char="•"/>
            </a:pPr>
            <a:r>
              <a:rPr lang="en-GB" sz="1800" dirty="0" smtClean="0">
                <a:solidFill>
                  <a:schemeClr val="tx1"/>
                </a:solidFill>
                <a:ea typeface="Calibri"/>
                <a:cs typeface="Times New Roman"/>
              </a:rPr>
              <a:t>Checks </a:t>
            </a:r>
            <a:r>
              <a:rPr lang="en-GB" sz="1800" dirty="0">
                <a:solidFill>
                  <a:schemeClr val="tx1"/>
                </a:solidFill>
                <a:ea typeface="Calibri"/>
                <a:cs typeface="Times New Roman"/>
              </a:rPr>
              <a:t>on the client to establish entitlement (e.g. anything on social media that indicates overstatement of needs) / family relationships (with PA)?</a:t>
            </a:r>
          </a:p>
          <a:p>
            <a:pPr marL="342900" lvl="0" indent="-342900" algn="l">
              <a:lnSpc>
                <a:spcPct val="115000"/>
              </a:lnSpc>
              <a:spcAft>
                <a:spcPts val="0"/>
              </a:spcAft>
              <a:buFont typeface="Arial" panose="020B0604020202020204" pitchFamily="34" charset="0"/>
              <a:buChar char="•"/>
            </a:pPr>
            <a:r>
              <a:rPr lang="en-GB" sz="1800" dirty="0">
                <a:solidFill>
                  <a:schemeClr val="tx1"/>
                </a:solidFill>
                <a:ea typeface="Calibri"/>
                <a:cs typeface="Times New Roman"/>
              </a:rPr>
              <a:t>Companies House – to check validity of companies paid by client / suitable person – CQC checks?</a:t>
            </a:r>
          </a:p>
          <a:p>
            <a:pPr marL="342900" lvl="0" indent="-342900" algn="l">
              <a:lnSpc>
                <a:spcPct val="115000"/>
              </a:lnSpc>
              <a:spcAft>
                <a:spcPts val="0"/>
              </a:spcAft>
              <a:buFont typeface="Arial" panose="020B0604020202020204" pitchFamily="34" charset="0"/>
              <a:buChar char="•"/>
            </a:pPr>
            <a:r>
              <a:rPr lang="en-GB" sz="1800" dirty="0">
                <a:solidFill>
                  <a:schemeClr val="tx1"/>
                </a:solidFill>
                <a:ea typeface="Calibri"/>
                <a:cs typeface="Times New Roman"/>
              </a:rPr>
              <a:t>Checks on the supporting documentation from the client – payslips, chequebooks, account statements</a:t>
            </a:r>
          </a:p>
          <a:p>
            <a:pPr marL="342900" lvl="0" indent="-342900" algn="l">
              <a:lnSpc>
                <a:spcPct val="115000"/>
              </a:lnSpc>
              <a:spcAft>
                <a:spcPts val="1000"/>
              </a:spcAft>
              <a:buFont typeface="Arial" panose="020B0604020202020204" pitchFamily="34" charset="0"/>
              <a:buChar char="•"/>
            </a:pPr>
            <a:r>
              <a:rPr lang="en-GB" sz="1800" dirty="0">
                <a:solidFill>
                  <a:schemeClr val="tx1"/>
                </a:solidFill>
                <a:ea typeface="Calibri"/>
                <a:cs typeface="Times New Roman"/>
              </a:rPr>
              <a:t>NAFN checks on bank accounts – identify owners, linked accounts</a:t>
            </a:r>
          </a:p>
          <a:p>
            <a:pPr marL="342900" indent="-342900" algn="l">
              <a:buFont typeface="Arial" panose="020B0604020202020204" pitchFamily="34" charset="0"/>
              <a:buChar char="•"/>
            </a:pPr>
            <a:r>
              <a:rPr lang="en-GB" sz="1800" dirty="0">
                <a:solidFill>
                  <a:schemeClr val="tx1"/>
                </a:solidFill>
                <a:ea typeface="Calibri"/>
                <a:cs typeface="Times New Roman"/>
              </a:rPr>
              <a:t>Actions by investigator – interviews (client, suitable person, appointee, social workers), surveillance</a:t>
            </a:r>
            <a:endParaRPr lang="en-GB" sz="1800" dirty="0" smtClean="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093816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Group Exercise 3</a:t>
            </a:r>
            <a:endParaRPr lang="en-GB" sz="4000" dirty="0"/>
          </a:p>
        </p:txBody>
      </p:sp>
      <p:sp>
        <p:nvSpPr>
          <p:cNvPr id="3" name="Subtitle 2"/>
          <p:cNvSpPr>
            <a:spLocks noGrp="1"/>
          </p:cNvSpPr>
          <p:nvPr>
            <p:ph type="subTitle" idx="1"/>
          </p:nvPr>
        </p:nvSpPr>
        <p:spPr>
          <a:xfrm>
            <a:off x="539552" y="1844824"/>
            <a:ext cx="8136904" cy="4032448"/>
          </a:xfrm>
        </p:spPr>
        <p:txBody>
          <a:bodyPr>
            <a:normAutofit fontScale="92500" lnSpcReduction="10000"/>
          </a:bodyPr>
          <a:lstStyle/>
          <a:p>
            <a:pPr algn="l"/>
            <a:r>
              <a:rPr lang="en-GB" sz="2800" dirty="0" smtClean="0">
                <a:solidFill>
                  <a:schemeClr val="tx1"/>
                </a:solidFill>
              </a:rPr>
              <a:t>Identify any other investigation checks that you could carry out / have carried out.</a:t>
            </a:r>
          </a:p>
          <a:p>
            <a:pPr algn="l"/>
            <a:endParaRPr lang="en-GB" sz="2800" dirty="0" smtClean="0">
              <a:solidFill>
                <a:schemeClr val="tx1"/>
              </a:solidFill>
            </a:endParaRPr>
          </a:p>
          <a:p>
            <a:pPr algn="l"/>
            <a:r>
              <a:rPr lang="en-GB" sz="2800" dirty="0" smtClean="0">
                <a:solidFill>
                  <a:schemeClr val="tx1"/>
                </a:solidFill>
              </a:rPr>
              <a:t>Identify any issues that you have had with obtaining information – how did you overcome them (if you didn’t, what was the sticking point?)</a:t>
            </a:r>
          </a:p>
          <a:p>
            <a:pPr algn="l"/>
            <a:endParaRPr lang="en-GB" sz="2800" dirty="0" smtClean="0">
              <a:solidFill>
                <a:schemeClr val="tx1"/>
              </a:solidFill>
            </a:endParaRPr>
          </a:p>
          <a:p>
            <a:pPr algn="l"/>
            <a:r>
              <a:rPr lang="en-GB" sz="2800" dirty="0" smtClean="0">
                <a:solidFill>
                  <a:schemeClr val="tx1"/>
                </a:solidFill>
              </a:rPr>
              <a:t>Identify any other checks you could have carried out, or information you could have obtained, that would have helped the investigation.</a:t>
            </a:r>
            <a:endParaRPr lang="en-GB" sz="2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797433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txBody>
          <a:bodyPr>
            <a:normAutofit fontScale="90000"/>
          </a:bodyPr>
          <a:lstStyle/>
          <a:p>
            <a:r>
              <a:rPr lang="en-GB" sz="4000" dirty="0" smtClean="0"/>
              <a:t>What might you find? (1)</a:t>
            </a:r>
            <a:endParaRPr lang="en-GB" sz="4000" dirty="0"/>
          </a:p>
        </p:txBody>
      </p:sp>
      <p:sp>
        <p:nvSpPr>
          <p:cNvPr id="3" name="Subtitle 2"/>
          <p:cNvSpPr>
            <a:spLocks noGrp="1"/>
          </p:cNvSpPr>
          <p:nvPr>
            <p:ph type="subTitle" idx="1"/>
          </p:nvPr>
        </p:nvSpPr>
        <p:spPr>
          <a:xfrm>
            <a:off x="539552" y="1124744"/>
            <a:ext cx="8280920" cy="4968552"/>
          </a:xfrm>
        </p:spPr>
        <p:txBody>
          <a:bodyPr>
            <a:normAutofit fontScale="25000" lnSpcReduction="20000"/>
          </a:bodyPr>
          <a:lstStyle/>
          <a:p>
            <a:pPr algn="l"/>
            <a:r>
              <a:rPr lang="en-GB" sz="6400" dirty="0" smtClean="0">
                <a:solidFill>
                  <a:schemeClr val="tx1"/>
                </a:solidFill>
              </a:rPr>
              <a:t>A DP investigation can unearth a number of activities:</a:t>
            </a:r>
          </a:p>
          <a:p>
            <a:pPr algn="l"/>
            <a:endParaRPr lang="en-GB" sz="2400" dirty="0" smtClean="0">
              <a:solidFill>
                <a:schemeClr val="tx1"/>
              </a:solidFill>
            </a:endParaRPr>
          </a:p>
          <a:p>
            <a:pPr marL="342900" lvl="0" indent="-342900" algn="l">
              <a:lnSpc>
                <a:spcPct val="115000"/>
              </a:lnSpc>
              <a:spcAft>
                <a:spcPts val="0"/>
              </a:spcAft>
              <a:buFont typeface="Arial" panose="020B0604020202020204" pitchFamily="34" charset="0"/>
              <a:buChar char="•"/>
            </a:pPr>
            <a:r>
              <a:rPr lang="en-GB" sz="5600" dirty="0">
                <a:solidFill>
                  <a:schemeClr val="tx1"/>
                </a:solidFill>
                <a:ea typeface="Calibri"/>
                <a:cs typeface="Times New Roman"/>
              </a:rPr>
              <a:t>Fictitious carers </a:t>
            </a:r>
            <a:r>
              <a:rPr lang="en-GB" sz="5600" dirty="0" smtClean="0">
                <a:solidFill>
                  <a:schemeClr val="tx1"/>
                </a:solidFill>
                <a:ea typeface="Calibri"/>
                <a:cs typeface="Times New Roman"/>
              </a:rPr>
              <a:t>set </a:t>
            </a:r>
            <a:r>
              <a:rPr lang="en-GB" sz="5600" dirty="0">
                <a:solidFill>
                  <a:schemeClr val="tx1"/>
                </a:solidFill>
                <a:ea typeface="Calibri"/>
                <a:cs typeface="Times New Roman"/>
              </a:rPr>
              <a:t>up with the payroll company used by the DP client.  The bank account details on the carers new starter forms </a:t>
            </a:r>
            <a:r>
              <a:rPr lang="en-GB" sz="5600" dirty="0" smtClean="0">
                <a:solidFill>
                  <a:schemeClr val="tx1"/>
                </a:solidFill>
                <a:ea typeface="Calibri"/>
                <a:cs typeface="Times New Roman"/>
              </a:rPr>
              <a:t>are </a:t>
            </a:r>
            <a:r>
              <a:rPr lang="en-GB" sz="5600" dirty="0">
                <a:solidFill>
                  <a:schemeClr val="tx1"/>
                </a:solidFill>
                <a:ea typeface="Calibri"/>
                <a:cs typeface="Times New Roman"/>
              </a:rPr>
              <a:t>the bank account number of the DP client or an associate. May use the identities of real people.</a:t>
            </a:r>
          </a:p>
          <a:p>
            <a:pPr marL="342900" lvl="0" indent="-342900" algn="l">
              <a:lnSpc>
                <a:spcPct val="115000"/>
              </a:lnSpc>
              <a:spcAft>
                <a:spcPts val="0"/>
              </a:spcAft>
              <a:buFont typeface="Arial" panose="020B0604020202020204" pitchFamily="34" charset="0"/>
              <a:buChar char="•"/>
            </a:pPr>
            <a:r>
              <a:rPr lang="en-GB" sz="5600" dirty="0">
                <a:solidFill>
                  <a:schemeClr val="tx1"/>
                </a:solidFill>
                <a:ea typeface="Calibri"/>
                <a:cs typeface="Times New Roman"/>
              </a:rPr>
              <a:t>Exaggerated hours for carers are phoned through to the payroll </a:t>
            </a:r>
            <a:r>
              <a:rPr lang="en-GB" sz="5600" dirty="0" smtClean="0">
                <a:solidFill>
                  <a:schemeClr val="tx1"/>
                </a:solidFill>
                <a:ea typeface="Calibri"/>
                <a:cs typeface="Times New Roman"/>
              </a:rPr>
              <a:t>company: the </a:t>
            </a:r>
            <a:r>
              <a:rPr lang="en-GB" sz="5600" dirty="0">
                <a:solidFill>
                  <a:schemeClr val="tx1"/>
                </a:solidFill>
                <a:ea typeface="Calibri"/>
                <a:cs typeface="Times New Roman"/>
              </a:rPr>
              <a:t>DP client or appointee </a:t>
            </a:r>
            <a:r>
              <a:rPr lang="en-GB" sz="5600" dirty="0" smtClean="0">
                <a:solidFill>
                  <a:schemeClr val="tx1"/>
                </a:solidFill>
                <a:ea typeface="Calibri"/>
                <a:cs typeface="Times New Roman"/>
              </a:rPr>
              <a:t>takes </a:t>
            </a:r>
            <a:r>
              <a:rPr lang="en-GB" sz="5600" dirty="0">
                <a:solidFill>
                  <a:schemeClr val="tx1"/>
                </a:solidFill>
                <a:ea typeface="Calibri"/>
                <a:cs typeface="Times New Roman"/>
              </a:rPr>
              <a:t>a top slice of the </a:t>
            </a:r>
            <a:r>
              <a:rPr lang="en-GB" sz="5600" dirty="0" smtClean="0">
                <a:solidFill>
                  <a:schemeClr val="tx1"/>
                </a:solidFill>
                <a:ea typeface="Calibri"/>
                <a:cs typeface="Times New Roman"/>
              </a:rPr>
              <a:t>wage, or the client and PA split the difference.</a:t>
            </a:r>
            <a:endParaRPr lang="en-GB" sz="5600" dirty="0">
              <a:solidFill>
                <a:schemeClr val="tx1"/>
              </a:solidFill>
              <a:ea typeface="Calibri"/>
              <a:cs typeface="Times New Roman"/>
            </a:endParaRPr>
          </a:p>
          <a:p>
            <a:pPr marL="342900" lvl="0" indent="-342900" algn="l">
              <a:lnSpc>
                <a:spcPct val="115000"/>
              </a:lnSpc>
              <a:spcAft>
                <a:spcPts val="0"/>
              </a:spcAft>
              <a:buFont typeface="Arial" panose="020B0604020202020204" pitchFamily="34" charset="0"/>
              <a:buChar char="•"/>
            </a:pPr>
            <a:r>
              <a:rPr lang="en-GB" sz="5600" dirty="0">
                <a:solidFill>
                  <a:schemeClr val="tx1"/>
                </a:solidFill>
                <a:ea typeface="Calibri"/>
                <a:cs typeface="Times New Roman"/>
              </a:rPr>
              <a:t>Payslips may reconcile against cheques debiting the bank account, however, those cheques may have been addressed to someone else, payee ‘cash’ or used for purchases/funding lifestyle.</a:t>
            </a:r>
          </a:p>
          <a:p>
            <a:pPr marL="342900" lvl="0" indent="-342900" algn="l">
              <a:lnSpc>
                <a:spcPct val="115000"/>
              </a:lnSpc>
              <a:buFont typeface="Arial" panose="020B0604020202020204" pitchFamily="34" charset="0"/>
              <a:buChar char="•"/>
            </a:pPr>
            <a:r>
              <a:rPr lang="en-GB" sz="5600" dirty="0">
                <a:solidFill>
                  <a:schemeClr val="tx1"/>
                </a:solidFill>
                <a:ea typeface="Calibri"/>
                <a:cs typeface="Times New Roman"/>
              </a:rPr>
              <a:t>Payslips tend to be handwritten often not completing all the necessary </a:t>
            </a:r>
            <a:r>
              <a:rPr lang="en-GB" sz="5600" dirty="0" smtClean="0">
                <a:solidFill>
                  <a:schemeClr val="tx1"/>
                </a:solidFill>
                <a:ea typeface="Calibri"/>
                <a:cs typeface="Times New Roman"/>
              </a:rPr>
              <a:t>information (e.g</a:t>
            </a:r>
            <a:r>
              <a:rPr lang="en-GB" sz="5600" dirty="0">
                <a:solidFill>
                  <a:schemeClr val="tx1"/>
                </a:solidFill>
                <a:ea typeface="Calibri"/>
                <a:cs typeface="Times New Roman"/>
              </a:rPr>
              <a:t>. full </a:t>
            </a:r>
            <a:r>
              <a:rPr lang="en-GB" sz="5600" dirty="0" smtClean="0">
                <a:solidFill>
                  <a:schemeClr val="tx1"/>
                </a:solidFill>
                <a:ea typeface="Calibri"/>
                <a:cs typeface="Times New Roman"/>
              </a:rPr>
              <a:t>name </a:t>
            </a:r>
            <a:r>
              <a:rPr lang="en-GB" sz="5600" dirty="0">
                <a:solidFill>
                  <a:schemeClr val="tx1"/>
                </a:solidFill>
                <a:ea typeface="Calibri"/>
                <a:cs typeface="Times New Roman"/>
              </a:rPr>
              <a:t>and </a:t>
            </a:r>
            <a:r>
              <a:rPr lang="en-GB" sz="5600" dirty="0" smtClean="0">
                <a:solidFill>
                  <a:schemeClr val="tx1"/>
                </a:solidFill>
                <a:ea typeface="Calibri"/>
                <a:cs typeface="Times New Roman"/>
              </a:rPr>
              <a:t>address, NI Numbers, exact dates of payments) so </a:t>
            </a:r>
            <a:r>
              <a:rPr lang="en-GB" sz="5600" dirty="0">
                <a:solidFill>
                  <a:schemeClr val="tx1"/>
                </a:solidFill>
                <a:ea typeface="Calibri"/>
                <a:cs typeface="Times New Roman"/>
              </a:rPr>
              <a:t>difficult to establish </a:t>
            </a:r>
            <a:r>
              <a:rPr lang="en-GB" sz="5600" dirty="0" smtClean="0">
                <a:solidFill>
                  <a:schemeClr val="tx1"/>
                </a:solidFill>
                <a:ea typeface="Calibri"/>
                <a:cs typeface="Times New Roman"/>
              </a:rPr>
              <a:t>if </a:t>
            </a:r>
            <a:r>
              <a:rPr lang="en-GB" sz="5600" dirty="0">
                <a:solidFill>
                  <a:schemeClr val="tx1"/>
                </a:solidFill>
                <a:ea typeface="Calibri"/>
                <a:cs typeface="Times New Roman"/>
              </a:rPr>
              <a:t>the carers are </a:t>
            </a:r>
            <a:r>
              <a:rPr lang="en-GB" sz="5600" dirty="0" smtClean="0">
                <a:solidFill>
                  <a:schemeClr val="tx1"/>
                </a:solidFill>
                <a:ea typeface="Calibri"/>
                <a:cs typeface="Times New Roman"/>
              </a:rPr>
              <a:t>real </a:t>
            </a:r>
            <a:r>
              <a:rPr lang="en-GB" sz="5600" dirty="0">
                <a:solidFill>
                  <a:schemeClr val="tx1"/>
                </a:solidFill>
                <a:ea typeface="Calibri"/>
                <a:cs typeface="Times New Roman"/>
              </a:rPr>
              <a:t>people. </a:t>
            </a:r>
            <a:endParaRPr lang="en-GB" sz="5600" dirty="0" smtClean="0">
              <a:solidFill>
                <a:schemeClr val="tx1"/>
              </a:solidFill>
              <a:ea typeface="Calibri"/>
              <a:cs typeface="Times New Roman"/>
            </a:endParaRPr>
          </a:p>
          <a:p>
            <a:pPr marL="342900" lvl="0" indent="-342900" algn="l">
              <a:lnSpc>
                <a:spcPct val="115000"/>
              </a:lnSpc>
              <a:buFont typeface="Arial" panose="020B0604020202020204" pitchFamily="34" charset="0"/>
              <a:buChar char="•"/>
            </a:pPr>
            <a:r>
              <a:rPr lang="en-GB" sz="5600" dirty="0" smtClean="0">
                <a:solidFill>
                  <a:schemeClr val="tx1"/>
                </a:solidFill>
                <a:ea typeface="Calibri"/>
                <a:cs typeface="Times New Roman"/>
              </a:rPr>
              <a:t>The Direct Payment is used to pay family members for providing care / support where the LA has not deemed this to be necessary</a:t>
            </a:r>
            <a:endParaRPr lang="en-GB" sz="5600" dirty="0">
              <a:solidFill>
                <a:schemeClr val="tx1"/>
              </a:solidFill>
              <a:ea typeface="Calibri"/>
              <a:cs typeface="Times New Roman"/>
            </a:endParaRPr>
          </a:p>
          <a:p>
            <a:pPr marL="342900" lvl="0" indent="-342900" algn="l">
              <a:lnSpc>
                <a:spcPct val="115000"/>
              </a:lnSpc>
              <a:spcAft>
                <a:spcPts val="0"/>
              </a:spcAft>
              <a:buFont typeface="Arial" panose="020B0604020202020204" pitchFamily="34" charset="0"/>
              <a:buChar char="•"/>
            </a:pPr>
            <a:r>
              <a:rPr lang="en-GB" sz="5600" dirty="0">
                <a:solidFill>
                  <a:schemeClr val="tx1"/>
                </a:solidFill>
                <a:ea typeface="Calibri"/>
                <a:cs typeface="Times New Roman"/>
              </a:rPr>
              <a:t>Doubtful Disability – The DP client </a:t>
            </a:r>
            <a:r>
              <a:rPr lang="en-GB" sz="5600" dirty="0" smtClean="0">
                <a:solidFill>
                  <a:schemeClr val="tx1"/>
                </a:solidFill>
                <a:ea typeface="Calibri"/>
                <a:cs typeface="Times New Roman"/>
              </a:rPr>
              <a:t>exaggerates </a:t>
            </a:r>
            <a:r>
              <a:rPr lang="en-GB" sz="5600" dirty="0">
                <a:solidFill>
                  <a:schemeClr val="tx1"/>
                </a:solidFill>
                <a:ea typeface="Calibri"/>
                <a:cs typeface="Times New Roman"/>
              </a:rPr>
              <a:t>their care needs or does not </a:t>
            </a:r>
            <a:r>
              <a:rPr lang="en-GB" sz="5600" dirty="0" smtClean="0">
                <a:solidFill>
                  <a:schemeClr val="tx1"/>
                </a:solidFill>
                <a:ea typeface="Calibri"/>
                <a:cs typeface="Times New Roman"/>
              </a:rPr>
              <a:t>have any needs and </a:t>
            </a:r>
            <a:r>
              <a:rPr lang="en-GB" sz="5600" dirty="0">
                <a:solidFill>
                  <a:schemeClr val="tx1"/>
                </a:solidFill>
                <a:ea typeface="Calibri"/>
                <a:cs typeface="Times New Roman"/>
              </a:rPr>
              <a:t>falsely </a:t>
            </a:r>
            <a:r>
              <a:rPr lang="en-GB" sz="5600" dirty="0" smtClean="0">
                <a:solidFill>
                  <a:schemeClr val="tx1"/>
                </a:solidFill>
                <a:ea typeface="Calibri"/>
                <a:cs typeface="Times New Roman"/>
              </a:rPr>
              <a:t>claims </a:t>
            </a:r>
            <a:r>
              <a:rPr lang="en-GB" sz="5600" dirty="0">
                <a:solidFill>
                  <a:schemeClr val="tx1"/>
                </a:solidFill>
                <a:ea typeface="Calibri"/>
                <a:cs typeface="Times New Roman"/>
              </a:rPr>
              <a:t>Direct Payments </a:t>
            </a:r>
            <a:r>
              <a:rPr lang="en-GB" sz="5600" dirty="0" smtClean="0">
                <a:solidFill>
                  <a:schemeClr val="tx1"/>
                </a:solidFill>
                <a:ea typeface="Calibri"/>
                <a:cs typeface="Times New Roman"/>
              </a:rPr>
              <a:t>on application. </a:t>
            </a:r>
            <a:r>
              <a:rPr lang="en-GB" sz="5600" dirty="0">
                <a:solidFill>
                  <a:schemeClr val="tx1"/>
                </a:solidFill>
                <a:ea typeface="Calibri"/>
                <a:cs typeface="Times New Roman"/>
              </a:rPr>
              <a:t>N.B. there is an acknowledgement that some social workers may feel pressure to exaggerate needs in order to secure assistance for their client. </a:t>
            </a:r>
            <a:endParaRPr lang="en-GB" sz="5600" dirty="0" smtClean="0">
              <a:solidFill>
                <a:schemeClr val="tx1"/>
              </a:solidFill>
              <a:ea typeface="Calibri"/>
              <a:cs typeface="Times New Roman"/>
            </a:endParaRPr>
          </a:p>
          <a:p>
            <a:pPr marL="342900" lvl="0" indent="-342900" algn="l">
              <a:lnSpc>
                <a:spcPct val="115000"/>
              </a:lnSpc>
              <a:spcAft>
                <a:spcPts val="0"/>
              </a:spcAft>
              <a:buFont typeface="Arial" panose="020B0604020202020204" pitchFamily="34" charset="0"/>
              <a:buChar char="•"/>
            </a:pPr>
            <a:r>
              <a:rPr lang="en-GB" sz="5600" dirty="0" smtClean="0">
                <a:solidFill>
                  <a:schemeClr val="tx1"/>
                </a:solidFill>
                <a:ea typeface="Calibri"/>
                <a:cs typeface="Times New Roman"/>
              </a:rPr>
              <a:t>The client finds that they need less care and support than assessed and fail to inform the LA that they are not procuring the assessed amount.</a:t>
            </a:r>
            <a:endParaRPr lang="en-GB" sz="5600" dirty="0">
              <a:solidFill>
                <a:schemeClr val="tx1"/>
              </a:solidFill>
              <a:ea typeface="Calibri"/>
              <a:cs typeface="Times New Roman"/>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25612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648071"/>
          </a:xfrm>
        </p:spPr>
        <p:txBody>
          <a:bodyPr>
            <a:normAutofit fontScale="90000"/>
          </a:bodyPr>
          <a:lstStyle/>
          <a:p>
            <a:r>
              <a:rPr lang="en-GB" sz="4000" dirty="0" smtClean="0"/>
              <a:t>What might you find? (2)</a:t>
            </a:r>
            <a:endParaRPr lang="en-GB" sz="4000" dirty="0"/>
          </a:p>
        </p:txBody>
      </p:sp>
      <p:sp>
        <p:nvSpPr>
          <p:cNvPr id="3" name="Subtitle 2"/>
          <p:cNvSpPr>
            <a:spLocks noGrp="1"/>
          </p:cNvSpPr>
          <p:nvPr>
            <p:ph type="subTitle" idx="1"/>
          </p:nvPr>
        </p:nvSpPr>
        <p:spPr>
          <a:xfrm>
            <a:off x="539552" y="1412776"/>
            <a:ext cx="7632848" cy="4320480"/>
          </a:xfrm>
        </p:spPr>
        <p:txBody>
          <a:bodyPr>
            <a:normAutofit fontScale="32500" lnSpcReduction="20000"/>
          </a:bodyPr>
          <a:lstStyle/>
          <a:p>
            <a:pPr marL="342900" lvl="0" indent="-342900" algn="l">
              <a:lnSpc>
                <a:spcPct val="115000"/>
              </a:lnSpc>
              <a:buFont typeface="Arial" panose="020B0604020202020204" pitchFamily="34" charset="0"/>
              <a:buChar char="•"/>
            </a:pPr>
            <a:r>
              <a:rPr lang="en-GB" sz="4300" dirty="0">
                <a:solidFill>
                  <a:prstClr val="black"/>
                </a:solidFill>
                <a:ea typeface="Calibri"/>
                <a:cs typeface="Times New Roman"/>
              </a:rPr>
              <a:t>Counterfeit Documentation – counterfeit bank statements and payslips are produced and sent to the LA for the DP audit.</a:t>
            </a:r>
          </a:p>
          <a:p>
            <a:pPr marL="342900" lvl="0" indent="-342900" algn="l">
              <a:lnSpc>
                <a:spcPct val="115000"/>
              </a:lnSpc>
              <a:spcAft>
                <a:spcPts val="1000"/>
              </a:spcAft>
              <a:buFont typeface="Arial" panose="020B0604020202020204" pitchFamily="34" charset="0"/>
              <a:buChar char="•"/>
            </a:pPr>
            <a:r>
              <a:rPr lang="en-GB" sz="4300" dirty="0">
                <a:solidFill>
                  <a:prstClr val="black"/>
                </a:solidFill>
                <a:ea typeface="Calibri"/>
                <a:cs typeface="Times New Roman"/>
              </a:rPr>
              <a:t>Bogus suppliers – responsible person sets up bogus suppliers, with their own account, and creates fake invoices</a:t>
            </a:r>
          </a:p>
          <a:p>
            <a:pPr marL="342900" lvl="0" indent="-342900" algn="l">
              <a:buFont typeface="Arial" panose="020B0604020202020204" pitchFamily="34" charset="0"/>
              <a:buChar char="•"/>
            </a:pPr>
            <a:r>
              <a:rPr lang="en-GB" sz="4300" dirty="0">
                <a:solidFill>
                  <a:prstClr val="black"/>
                </a:solidFill>
                <a:ea typeface="Calibri"/>
                <a:cs typeface="Times New Roman"/>
              </a:rPr>
              <a:t>Misappropriation of DP Funds – Money from the DP bank account is moved to another bank account of the DP client, the appointee, associate or relative and/or spent on lifestyle rather than care.</a:t>
            </a:r>
            <a:endParaRPr lang="en-GB" sz="4300" dirty="0">
              <a:solidFill>
                <a:prstClr val="black"/>
              </a:solidFill>
            </a:endParaRPr>
          </a:p>
          <a:p>
            <a:pPr algn="l"/>
            <a:endParaRPr lang="en-GB" sz="3400" dirty="0" smtClean="0">
              <a:solidFill>
                <a:schemeClr val="tx1"/>
              </a:solidFill>
            </a:endParaRPr>
          </a:p>
          <a:p>
            <a:pPr algn="l"/>
            <a:endParaRPr lang="en-GB" sz="3400" dirty="0">
              <a:solidFill>
                <a:schemeClr val="tx1"/>
              </a:solidFill>
            </a:endParaRPr>
          </a:p>
          <a:p>
            <a:pPr algn="l"/>
            <a:endParaRPr lang="en-GB" sz="3400" dirty="0" smtClean="0">
              <a:solidFill>
                <a:schemeClr val="tx1"/>
              </a:solidFill>
            </a:endParaRPr>
          </a:p>
          <a:p>
            <a:pPr algn="l"/>
            <a:r>
              <a:rPr lang="en-GB" sz="4300" dirty="0" smtClean="0">
                <a:solidFill>
                  <a:schemeClr val="tx1"/>
                </a:solidFill>
              </a:rPr>
              <a:t>Other social care investigations may find :</a:t>
            </a:r>
          </a:p>
          <a:p>
            <a:pPr algn="l"/>
            <a:endParaRPr lang="en-GB" sz="4300" dirty="0" smtClean="0">
              <a:solidFill>
                <a:schemeClr val="tx1"/>
              </a:solidFill>
            </a:endParaRPr>
          </a:p>
          <a:p>
            <a:pPr marL="457200" lvl="0" indent="-457200" algn="l">
              <a:lnSpc>
                <a:spcPct val="115000"/>
              </a:lnSpc>
              <a:spcAft>
                <a:spcPts val="0"/>
              </a:spcAft>
              <a:buFont typeface="Arial" panose="020B0604020202020204" pitchFamily="34" charset="0"/>
              <a:buChar char="•"/>
            </a:pPr>
            <a:r>
              <a:rPr lang="en-GB" sz="4300" dirty="0">
                <a:solidFill>
                  <a:schemeClr val="tx1"/>
                </a:solidFill>
                <a:ea typeface="Calibri"/>
                <a:cs typeface="Times New Roman"/>
              </a:rPr>
              <a:t>Appointee / Deputy not paying client’s contribution to care costs.  May pay personal allowances, so user is not suffering detriment.</a:t>
            </a:r>
          </a:p>
          <a:p>
            <a:pPr marL="457200" lvl="0" indent="-457200" algn="l">
              <a:lnSpc>
                <a:spcPct val="115000"/>
              </a:lnSpc>
              <a:spcAft>
                <a:spcPts val="0"/>
              </a:spcAft>
              <a:buFont typeface="Arial" panose="020B0604020202020204" pitchFamily="34" charset="0"/>
              <a:buChar char="•"/>
            </a:pPr>
            <a:r>
              <a:rPr lang="en-GB" sz="4300" dirty="0">
                <a:solidFill>
                  <a:schemeClr val="tx1"/>
                </a:solidFill>
                <a:ea typeface="Calibri"/>
                <a:cs typeface="Times New Roman"/>
              </a:rPr>
              <a:t>Friend / relative / social worker stealing money from user / persuading them to withdraw money from their accounts.  N.B. issue of a user’s right to make bad decisions. </a:t>
            </a:r>
          </a:p>
          <a:p>
            <a:pPr marL="457200" lvl="0" indent="-457200" algn="l">
              <a:lnSpc>
                <a:spcPct val="115000"/>
              </a:lnSpc>
              <a:spcAft>
                <a:spcPts val="1000"/>
              </a:spcAft>
              <a:buFont typeface="Arial" panose="020B0604020202020204" pitchFamily="34" charset="0"/>
              <a:buChar char="•"/>
            </a:pPr>
            <a:r>
              <a:rPr lang="en-GB" sz="4300" dirty="0">
                <a:solidFill>
                  <a:schemeClr val="tx1"/>
                </a:solidFill>
                <a:ea typeface="Calibri"/>
                <a:cs typeface="Times New Roman"/>
              </a:rPr>
              <a:t>Carer persuading user to name them in their will.</a:t>
            </a:r>
          </a:p>
          <a:p>
            <a:pPr marL="457200" indent="-457200" algn="l">
              <a:buFont typeface="Arial" panose="020B0604020202020204" pitchFamily="34" charset="0"/>
              <a:buChar char="•"/>
            </a:pPr>
            <a:r>
              <a:rPr lang="en-GB" sz="4300" dirty="0">
                <a:solidFill>
                  <a:schemeClr val="tx1"/>
                </a:solidFill>
                <a:ea typeface="Calibri"/>
                <a:cs typeface="Times New Roman"/>
              </a:rPr>
              <a:t>Receiving payments after user has died (relative / care home).</a:t>
            </a:r>
            <a:endParaRPr lang="en-GB" sz="43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47328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3600" dirty="0" smtClean="0"/>
              <a:t>Prosecution / Recovery Options (1)</a:t>
            </a:r>
            <a:endParaRPr lang="en-GB" sz="3600" dirty="0"/>
          </a:p>
        </p:txBody>
      </p:sp>
      <p:sp>
        <p:nvSpPr>
          <p:cNvPr id="3" name="Subtitle 2"/>
          <p:cNvSpPr>
            <a:spLocks noGrp="1"/>
          </p:cNvSpPr>
          <p:nvPr>
            <p:ph type="subTitle" idx="1"/>
          </p:nvPr>
        </p:nvSpPr>
        <p:spPr>
          <a:xfrm>
            <a:off x="539552" y="1340768"/>
            <a:ext cx="8136904" cy="4680520"/>
          </a:xfrm>
        </p:spPr>
        <p:txBody>
          <a:bodyPr>
            <a:normAutofit lnSpcReduction="10000"/>
          </a:bodyPr>
          <a:lstStyle/>
          <a:p>
            <a:pPr algn="l"/>
            <a:r>
              <a:rPr lang="en-GB" sz="2000" dirty="0" smtClean="0">
                <a:solidFill>
                  <a:schemeClr val="tx1"/>
                </a:solidFill>
              </a:rPr>
              <a:t>For DP cases, there are a number of persons you may wish to prosecute / recover money from:</a:t>
            </a:r>
          </a:p>
          <a:p>
            <a:pPr marL="800100" lvl="1" indent="-342900" algn="l">
              <a:buFont typeface="Arial" panose="020B0604020202020204" pitchFamily="34" charset="0"/>
              <a:buChar char="•"/>
            </a:pPr>
            <a:r>
              <a:rPr lang="en-GB" sz="1600" dirty="0" smtClean="0">
                <a:solidFill>
                  <a:schemeClr val="tx1"/>
                </a:solidFill>
              </a:rPr>
              <a:t>DP recipient</a:t>
            </a:r>
          </a:p>
          <a:p>
            <a:pPr marL="800100" lvl="1" indent="-342900" algn="l">
              <a:buFont typeface="Arial" panose="020B0604020202020204" pitchFamily="34" charset="0"/>
              <a:buChar char="•"/>
            </a:pPr>
            <a:r>
              <a:rPr lang="en-GB" sz="1600" dirty="0" smtClean="0">
                <a:solidFill>
                  <a:schemeClr val="tx1"/>
                </a:solidFill>
              </a:rPr>
              <a:t>Suitable Person</a:t>
            </a:r>
          </a:p>
          <a:p>
            <a:pPr marL="800100" lvl="1" indent="-342900" algn="l">
              <a:buFont typeface="Arial" panose="020B0604020202020204" pitchFamily="34" charset="0"/>
              <a:buChar char="•"/>
            </a:pPr>
            <a:r>
              <a:rPr lang="en-GB" sz="1600" dirty="0" smtClean="0">
                <a:solidFill>
                  <a:schemeClr val="tx1"/>
                </a:solidFill>
              </a:rPr>
              <a:t>Appointee</a:t>
            </a:r>
          </a:p>
          <a:p>
            <a:pPr marL="800100" lvl="1" indent="-342900" algn="l">
              <a:buFont typeface="Arial" panose="020B0604020202020204" pitchFamily="34" charset="0"/>
              <a:buChar char="•"/>
            </a:pPr>
            <a:r>
              <a:rPr lang="en-GB" sz="1600" dirty="0" smtClean="0">
                <a:solidFill>
                  <a:schemeClr val="tx1"/>
                </a:solidFill>
              </a:rPr>
              <a:t>Personal Assistant</a:t>
            </a:r>
          </a:p>
          <a:p>
            <a:pPr lvl="1" algn="l"/>
            <a:endParaRPr lang="en-GB" sz="1600" dirty="0">
              <a:solidFill>
                <a:schemeClr val="tx1"/>
              </a:solidFill>
            </a:endParaRPr>
          </a:p>
          <a:p>
            <a:pPr algn="l"/>
            <a:r>
              <a:rPr lang="en-GB" sz="2000" dirty="0" smtClean="0">
                <a:solidFill>
                  <a:schemeClr val="tx1"/>
                </a:solidFill>
              </a:rPr>
              <a:t>A number of options will be available:</a:t>
            </a:r>
          </a:p>
          <a:p>
            <a:pPr marL="800100" lvl="1" indent="-342900" algn="l">
              <a:buFont typeface="Arial" panose="020B0604020202020204" pitchFamily="34" charset="0"/>
              <a:buChar char="•"/>
            </a:pPr>
            <a:r>
              <a:rPr lang="en-GB" sz="1600" dirty="0" smtClean="0">
                <a:solidFill>
                  <a:schemeClr val="tx1"/>
                </a:solidFill>
              </a:rPr>
              <a:t>Prosecution by LA</a:t>
            </a:r>
          </a:p>
          <a:p>
            <a:pPr marL="800100" lvl="1" indent="-342900" algn="l">
              <a:buFont typeface="Arial" panose="020B0604020202020204" pitchFamily="34" charset="0"/>
              <a:buChar char="•"/>
            </a:pPr>
            <a:r>
              <a:rPr lang="en-GB" sz="1600" dirty="0" smtClean="0">
                <a:solidFill>
                  <a:schemeClr val="tx1"/>
                </a:solidFill>
              </a:rPr>
              <a:t>Prosecution by Police</a:t>
            </a:r>
          </a:p>
          <a:p>
            <a:pPr marL="800100" lvl="1" indent="-342900" algn="l">
              <a:buFont typeface="Arial" panose="020B0604020202020204" pitchFamily="34" charset="0"/>
              <a:buChar char="•"/>
            </a:pPr>
            <a:r>
              <a:rPr lang="en-GB" sz="1600" dirty="0" smtClean="0">
                <a:solidFill>
                  <a:schemeClr val="tx1"/>
                </a:solidFill>
              </a:rPr>
              <a:t>Referral to other bodies, e.g. DWP</a:t>
            </a:r>
          </a:p>
          <a:p>
            <a:pPr marL="800100" lvl="1" indent="-342900" algn="l">
              <a:buFont typeface="Arial" panose="020B0604020202020204" pitchFamily="34" charset="0"/>
              <a:buChar char="•"/>
            </a:pPr>
            <a:r>
              <a:rPr lang="en-GB" sz="1600" dirty="0" smtClean="0">
                <a:solidFill>
                  <a:schemeClr val="tx1"/>
                </a:solidFill>
              </a:rPr>
              <a:t>Invoice</a:t>
            </a:r>
          </a:p>
          <a:p>
            <a:pPr marL="800100" lvl="1" indent="-342900" algn="l">
              <a:buFont typeface="Arial" panose="020B0604020202020204" pitchFamily="34" charset="0"/>
              <a:buChar char="•"/>
            </a:pPr>
            <a:r>
              <a:rPr lang="en-GB" sz="1600" dirty="0" smtClean="0">
                <a:solidFill>
                  <a:schemeClr val="tx1"/>
                </a:solidFill>
              </a:rPr>
              <a:t>Civil action / </a:t>
            </a:r>
            <a:r>
              <a:rPr lang="en-GB" sz="1600" dirty="0" err="1" smtClean="0">
                <a:solidFill>
                  <a:schemeClr val="tx1"/>
                </a:solidFill>
              </a:rPr>
              <a:t>PoCA</a:t>
            </a:r>
            <a:endParaRPr lang="en-GB" sz="1600" dirty="0">
              <a:solidFill>
                <a:schemeClr val="tx1"/>
              </a:solidFill>
            </a:endParaRPr>
          </a:p>
          <a:p>
            <a:pPr marL="800100" lvl="1" indent="-342900" algn="l">
              <a:buFont typeface="Arial" panose="020B0604020202020204" pitchFamily="34" charset="0"/>
              <a:buChar char="•"/>
            </a:pPr>
            <a:r>
              <a:rPr lang="en-GB" sz="1500" dirty="0" smtClean="0">
                <a:solidFill>
                  <a:schemeClr val="tx1"/>
                </a:solidFill>
                <a:ea typeface="Calibri"/>
                <a:cs typeface="Times New Roman"/>
              </a:rPr>
              <a:t>Referral </a:t>
            </a:r>
            <a:r>
              <a:rPr lang="en-GB" sz="1500" dirty="0">
                <a:solidFill>
                  <a:schemeClr val="tx1"/>
                </a:solidFill>
                <a:ea typeface="Calibri"/>
                <a:cs typeface="Times New Roman"/>
              </a:rPr>
              <a:t>to the OPG as to concerns regarding a person with a responsibility such as </a:t>
            </a:r>
            <a:r>
              <a:rPr lang="en-GB" sz="1500" dirty="0" err="1" smtClean="0">
                <a:solidFill>
                  <a:schemeClr val="tx1"/>
                </a:solidFill>
                <a:ea typeface="Calibri"/>
                <a:cs typeface="Times New Roman"/>
              </a:rPr>
              <a:t>PoA</a:t>
            </a:r>
            <a:endParaRPr lang="en-GB" sz="1500" dirty="0" smtClean="0">
              <a:solidFill>
                <a:schemeClr val="tx1"/>
              </a:solidFill>
              <a:ea typeface="Calibri"/>
              <a:cs typeface="Times New Roman"/>
            </a:endParaRPr>
          </a:p>
          <a:p>
            <a:pPr marL="800100" lvl="1" indent="-342900" algn="l">
              <a:buFont typeface="Arial" panose="020B0604020202020204" pitchFamily="34" charset="0"/>
              <a:buChar char="•"/>
            </a:pPr>
            <a:r>
              <a:rPr lang="en-GB" sz="1500" dirty="0" smtClean="0">
                <a:solidFill>
                  <a:schemeClr val="tx1"/>
                </a:solidFill>
                <a:ea typeface="Calibri"/>
                <a:cs typeface="Times New Roman"/>
              </a:rPr>
              <a:t>Application </a:t>
            </a:r>
            <a:r>
              <a:rPr lang="en-GB" sz="1500" dirty="0">
                <a:solidFill>
                  <a:schemeClr val="tx1"/>
                </a:solidFill>
                <a:ea typeface="Calibri"/>
                <a:cs typeface="Times New Roman"/>
              </a:rPr>
              <a:t>to the Court of Protection – for a best interests order, deputyship, or ousting an attorney who is behaving badly</a:t>
            </a:r>
            <a:endParaRPr lang="en-GB" sz="15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723144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3600" dirty="0" smtClean="0"/>
              <a:t>Prosecution / Recovery Options (2)</a:t>
            </a:r>
            <a:endParaRPr lang="en-GB" sz="3600" dirty="0"/>
          </a:p>
        </p:txBody>
      </p:sp>
      <p:sp>
        <p:nvSpPr>
          <p:cNvPr id="3" name="Subtitle 2"/>
          <p:cNvSpPr>
            <a:spLocks noGrp="1"/>
          </p:cNvSpPr>
          <p:nvPr>
            <p:ph type="subTitle" idx="1"/>
          </p:nvPr>
        </p:nvSpPr>
        <p:spPr>
          <a:xfrm>
            <a:off x="539552" y="1340768"/>
            <a:ext cx="8136904" cy="4680520"/>
          </a:xfrm>
        </p:spPr>
        <p:txBody>
          <a:bodyPr>
            <a:normAutofit/>
          </a:bodyPr>
          <a:lstStyle/>
          <a:p>
            <a:pPr algn="l"/>
            <a:r>
              <a:rPr lang="en-GB" sz="2000" dirty="0" smtClean="0">
                <a:solidFill>
                  <a:schemeClr val="tx1"/>
                </a:solidFill>
              </a:rPr>
              <a:t>For all social care cases, there are other issues to consider:</a:t>
            </a:r>
          </a:p>
          <a:p>
            <a:pPr algn="l"/>
            <a:endParaRPr lang="en-GB" sz="2000" dirty="0">
              <a:solidFill>
                <a:schemeClr val="tx1"/>
              </a:solidFill>
            </a:endParaRPr>
          </a:p>
          <a:p>
            <a:pPr marL="285750" indent="-285750" algn="l">
              <a:buFont typeface="Arial" panose="020B0604020202020204" pitchFamily="34" charset="0"/>
              <a:buChar char="•"/>
            </a:pPr>
            <a:r>
              <a:rPr lang="en-GB" sz="1800" dirty="0" smtClean="0">
                <a:solidFill>
                  <a:schemeClr val="tx1"/>
                </a:solidFill>
              </a:rPr>
              <a:t>Is your authority comfortable prosecuting service users?</a:t>
            </a:r>
          </a:p>
          <a:p>
            <a:pPr marL="285750" indent="-285750" algn="l">
              <a:buFont typeface="Arial" panose="020B0604020202020204" pitchFamily="34" charset="0"/>
              <a:buChar char="•"/>
            </a:pPr>
            <a:r>
              <a:rPr lang="en-GB" sz="1800" dirty="0" smtClean="0">
                <a:solidFill>
                  <a:schemeClr val="tx1"/>
                </a:solidFill>
              </a:rPr>
              <a:t>Are there issues around anti-poverty strategies?</a:t>
            </a:r>
          </a:p>
          <a:p>
            <a:pPr marL="285750" indent="-285750" algn="l">
              <a:buFont typeface="Arial" panose="020B0604020202020204" pitchFamily="34" charset="0"/>
              <a:buChar char="•"/>
            </a:pPr>
            <a:r>
              <a:rPr lang="en-GB" sz="1800" dirty="0" smtClean="0">
                <a:solidFill>
                  <a:schemeClr val="tx1"/>
                </a:solidFill>
              </a:rPr>
              <a:t>What are the sanction options if the fraud is being committed by a third party, e.g. a relative?</a:t>
            </a:r>
          </a:p>
          <a:p>
            <a:pPr marL="285750" indent="-285750" algn="l">
              <a:buFont typeface="Arial" panose="020B0604020202020204" pitchFamily="34" charset="0"/>
              <a:buChar char="•"/>
            </a:pPr>
            <a:r>
              <a:rPr lang="en-GB" sz="1800" dirty="0" smtClean="0">
                <a:solidFill>
                  <a:schemeClr val="tx1"/>
                </a:solidFill>
              </a:rPr>
              <a:t>Would you consider investigating cases where the authority is not directly suffering loss?</a:t>
            </a:r>
          </a:p>
          <a:p>
            <a:pPr marL="285750" indent="-285750" algn="l">
              <a:buFont typeface="Arial" panose="020B0604020202020204" pitchFamily="34" charset="0"/>
              <a:buChar char="•"/>
            </a:pPr>
            <a:r>
              <a:rPr lang="en-GB" sz="1800" dirty="0" smtClean="0">
                <a:solidFill>
                  <a:schemeClr val="tx1"/>
                </a:solidFill>
              </a:rPr>
              <a:t>Is there a desire to recover debt rather than prosecute?</a:t>
            </a:r>
            <a:endParaRPr lang="en-GB" sz="1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297575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3600" dirty="0" smtClean="0"/>
              <a:t>Prosecution / Recovery Options </a:t>
            </a:r>
            <a:endParaRPr lang="en-GB" sz="3600" dirty="0"/>
          </a:p>
        </p:txBody>
      </p:sp>
      <p:sp>
        <p:nvSpPr>
          <p:cNvPr id="3" name="Subtitle 2"/>
          <p:cNvSpPr>
            <a:spLocks noGrp="1"/>
          </p:cNvSpPr>
          <p:nvPr>
            <p:ph type="subTitle" idx="1"/>
          </p:nvPr>
        </p:nvSpPr>
        <p:spPr>
          <a:xfrm>
            <a:off x="539552" y="1556792"/>
            <a:ext cx="8136904" cy="4464496"/>
          </a:xfrm>
        </p:spPr>
        <p:txBody>
          <a:bodyPr>
            <a:normAutofit/>
          </a:bodyPr>
          <a:lstStyle/>
          <a:p>
            <a:pPr algn="l"/>
            <a:r>
              <a:rPr lang="en-GB" sz="2000" dirty="0">
                <a:solidFill>
                  <a:schemeClr val="tx1"/>
                </a:solidFill>
              </a:rPr>
              <a:t>The results from the questionnaire (from </a:t>
            </a:r>
            <a:r>
              <a:rPr lang="en-GB" sz="2000" dirty="0" smtClean="0">
                <a:solidFill>
                  <a:schemeClr val="tx1"/>
                </a:solidFill>
              </a:rPr>
              <a:t>19 </a:t>
            </a:r>
            <a:r>
              <a:rPr lang="en-GB" sz="2000" dirty="0">
                <a:solidFill>
                  <a:schemeClr val="tx1"/>
                </a:solidFill>
              </a:rPr>
              <a:t>respondents</a:t>
            </a:r>
            <a:r>
              <a:rPr lang="en-GB" sz="2000" dirty="0" smtClean="0">
                <a:solidFill>
                  <a:schemeClr val="tx1"/>
                </a:solidFill>
              </a:rPr>
              <a:t>) for prosecution / recovery routes used:</a:t>
            </a:r>
          </a:p>
          <a:p>
            <a:pPr algn="l"/>
            <a:endParaRPr lang="en-GB" sz="2000" dirty="0" smtClean="0">
              <a:solidFill>
                <a:schemeClr val="tx1"/>
              </a:solidFill>
            </a:endParaRPr>
          </a:p>
          <a:p>
            <a:pPr algn="l"/>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graphicFrame>
        <p:nvGraphicFramePr>
          <p:cNvPr id="5" name="Table 4"/>
          <p:cNvGraphicFramePr>
            <a:graphicFrameLocks noGrp="1"/>
          </p:cNvGraphicFramePr>
          <p:nvPr>
            <p:extLst>
              <p:ext uri="{D42A27DB-BD31-4B8C-83A1-F6EECF244321}">
                <p14:modId xmlns:p14="http://schemas.microsoft.com/office/powerpoint/2010/main" val="562589686"/>
              </p:ext>
            </p:extLst>
          </p:nvPr>
        </p:nvGraphicFramePr>
        <p:xfrm>
          <a:off x="683568" y="2564904"/>
          <a:ext cx="5904656" cy="2520282"/>
        </p:xfrm>
        <a:graphic>
          <a:graphicData uri="http://schemas.openxmlformats.org/drawingml/2006/table">
            <a:tbl>
              <a:tblPr firstRow="1" bandRow="1">
                <a:solidFill>
                  <a:schemeClr val="accent4">
                    <a:lumMod val="40000"/>
                    <a:lumOff val="60000"/>
                  </a:schemeClr>
                </a:solidFill>
                <a:effectLst>
                  <a:innerShdw blurRad="63500" dist="50800" dir="13500000">
                    <a:prstClr val="black">
                      <a:alpha val="50000"/>
                    </a:prstClr>
                  </a:innerShdw>
                </a:effectLst>
                <a:tableStyleId>{5940675A-B579-460E-94D1-54222C63F5DA}</a:tableStyleId>
              </a:tblPr>
              <a:tblGrid>
                <a:gridCol w="4184867"/>
                <a:gridCol w="1719789"/>
              </a:tblGrid>
              <a:tr h="420047">
                <a:tc>
                  <a:txBody>
                    <a:bodyPr/>
                    <a:lstStyle/>
                    <a:p>
                      <a:r>
                        <a:rPr lang="en-GB" dirty="0" smtClean="0"/>
                        <a:t>Prosecution Fraud Act</a:t>
                      </a:r>
                      <a:endParaRPr lang="en-GB" dirty="0"/>
                    </a:p>
                  </a:txBody>
                  <a:tcPr/>
                </a:tc>
                <a:tc>
                  <a:txBody>
                    <a:bodyPr/>
                    <a:lstStyle/>
                    <a:p>
                      <a:pPr algn="ctr"/>
                      <a:r>
                        <a:rPr lang="en-GB" dirty="0" smtClean="0"/>
                        <a:t>5</a:t>
                      </a:r>
                      <a:endParaRPr lang="en-GB" dirty="0"/>
                    </a:p>
                  </a:txBody>
                  <a:tcPr/>
                </a:tc>
              </a:tr>
              <a:tr h="420047">
                <a:tc>
                  <a:txBody>
                    <a:bodyPr/>
                    <a:lstStyle/>
                    <a:p>
                      <a:r>
                        <a:rPr lang="en-GB" dirty="0" smtClean="0"/>
                        <a:t>Prosecution Theft Act</a:t>
                      </a:r>
                      <a:endParaRPr lang="en-GB" dirty="0"/>
                    </a:p>
                  </a:txBody>
                  <a:tcPr/>
                </a:tc>
                <a:tc>
                  <a:txBody>
                    <a:bodyPr/>
                    <a:lstStyle/>
                    <a:p>
                      <a:pPr algn="ctr"/>
                      <a:r>
                        <a:rPr lang="en-GB" dirty="0" smtClean="0"/>
                        <a:t>3</a:t>
                      </a:r>
                      <a:endParaRPr lang="en-GB" dirty="0"/>
                    </a:p>
                  </a:txBody>
                  <a:tcPr/>
                </a:tc>
              </a:tr>
              <a:tr h="420047">
                <a:tc>
                  <a:txBody>
                    <a:bodyPr/>
                    <a:lstStyle/>
                    <a:p>
                      <a:r>
                        <a:rPr lang="en-GB" dirty="0" smtClean="0"/>
                        <a:t>Use of other</a:t>
                      </a:r>
                      <a:r>
                        <a:rPr lang="en-GB" baseline="0" dirty="0" smtClean="0"/>
                        <a:t> legislation</a:t>
                      </a:r>
                      <a:endParaRPr lang="en-GB" dirty="0"/>
                    </a:p>
                  </a:txBody>
                  <a:tcPr/>
                </a:tc>
                <a:tc>
                  <a:txBody>
                    <a:bodyPr/>
                    <a:lstStyle/>
                    <a:p>
                      <a:pPr algn="ctr"/>
                      <a:r>
                        <a:rPr lang="en-GB" dirty="0" smtClean="0"/>
                        <a:t>3</a:t>
                      </a:r>
                      <a:endParaRPr lang="en-GB" dirty="0"/>
                    </a:p>
                  </a:txBody>
                  <a:tcPr/>
                </a:tc>
              </a:tr>
              <a:tr h="420047">
                <a:tc>
                  <a:txBody>
                    <a:bodyPr/>
                    <a:lstStyle/>
                    <a:p>
                      <a:r>
                        <a:rPr lang="en-GB" dirty="0" smtClean="0"/>
                        <a:t>Referral to other agency</a:t>
                      </a:r>
                      <a:endParaRPr lang="en-GB" dirty="0"/>
                    </a:p>
                  </a:txBody>
                  <a:tcPr/>
                </a:tc>
                <a:tc>
                  <a:txBody>
                    <a:bodyPr/>
                    <a:lstStyle/>
                    <a:p>
                      <a:pPr algn="ctr"/>
                      <a:r>
                        <a:rPr lang="en-GB" dirty="0" smtClean="0"/>
                        <a:t>7</a:t>
                      </a:r>
                      <a:endParaRPr lang="en-GB" dirty="0"/>
                    </a:p>
                  </a:txBody>
                  <a:tcPr/>
                </a:tc>
              </a:tr>
              <a:tr h="420047">
                <a:tc>
                  <a:txBody>
                    <a:bodyPr/>
                    <a:lstStyle/>
                    <a:p>
                      <a:r>
                        <a:rPr lang="en-GB" dirty="0" smtClean="0"/>
                        <a:t>Debt Recovery</a:t>
                      </a:r>
                      <a:endParaRPr lang="en-GB" dirty="0"/>
                    </a:p>
                  </a:txBody>
                  <a:tcPr/>
                </a:tc>
                <a:tc>
                  <a:txBody>
                    <a:bodyPr/>
                    <a:lstStyle/>
                    <a:p>
                      <a:pPr algn="ctr"/>
                      <a:r>
                        <a:rPr lang="en-GB" dirty="0" smtClean="0"/>
                        <a:t>12</a:t>
                      </a:r>
                      <a:endParaRPr lang="en-GB" dirty="0"/>
                    </a:p>
                  </a:txBody>
                  <a:tcPr/>
                </a:tc>
              </a:tr>
              <a:tr h="420047">
                <a:tc>
                  <a:txBody>
                    <a:bodyPr/>
                    <a:lstStyle/>
                    <a:p>
                      <a:r>
                        <a:rPr lang="en-GB" dirty="0" smtClean="0"/>
                        <a:t>Internal sanctions</a:t>
                      </a:r>
                      <a:endParaRPr lang="en-GB" dirty="0"/>
                    </a:p>
                  </a:txBody>
                  <a:tcPr/>
                </a:tc>
                <a:tc>
                  <a:txBody>
                    <a:bodyPr/>
                    <a:lstStyle/>
                    <a:p>
                      <a:pPr algn="ctr"/>
                      <a:r>
                        <a:rPr lang="en-GB" dirty="0" smtClean="0"/>
                        <a:t>7</a:t>
                      </a:r>
                      <a:endParaRPr lang="en-GB" dirty="0"/>
                    </a:p>
                  </a:txBody>
                  <a:tcPr/>
                </a:tc>
              </a:tr>
            </a:tbl>
          </a:graphicData>
        </a:graphic>
      </p:graphicFrame>
    </p:spTree>
    <p:extLst>
      <p:ext uri="{BB962C8B-B14F-4D97-AF65-F5344CB8AC3E}">
        <p14:creationId xmlns:p14="http://schemas.microsoft.com/office/powerpoint/2010/main" val="3975649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To Conclude..</a:t>
            </a:r>
            <a:endParaRPr lang="en-GB" sz="4000" dirty="0"/>
          </a:p>
        </p:txBody>
      </p:sp>
      <p:sp>
        <p:nvSpPr>
          <p:cNvPr id="3" name="Subtitle 2"/>
          <p:cNvSpPr>
            <a:spLocks noGrp="1"/>
          </p:cNvSpPr>
          <p:nvPr>
            <p:ph type="subTitle" idx="1"/>
          </p:nvPr>
        </p:nvSpPr>
        <p:spPr>
          <a:xfrm>
            <a:off x="539552" y="1412776"/>
            <a:ext cx="8136904" cy="4608512"/>
          </a:xfrm>
        </p:spPr>
        <p:txBody>
          <a:bodyPr>
            <a:normAutofit fontScale="92500" lnSpcReduction="20000"/>
          </a:bodyPr>
          <a:lstStyle/>
          <a:p>
            <a:pPr algn="l"/>
            <a:r>
              <a:rPr lang="en-GB" sz="1800" dirty="0" smtClean="0">
                <a:solidFill>
                  <a:schemeClr val="tx1"/>
                </a:solidFill>
              </a:rPr>
              <a:t>Back to the barriers…</a:t>
            </a:r>
          </a:p>
          <a:p>
            <a:pPr algn="l"/>
            <a:endParaRPr lang="en-GB" sz="1400" dirty="0" smtClean="0">
              <a:solidFill>
                <a:schemeClr val="tx1"/>
              </a:solidFill>
            </a:endParaRPr>
          </a:p>
          <a:p>
            <a:pPr algn="l"/>
            <a:r>
              <a:rPr lang="en-GB" sz="1800" dirty="0" smtClean="0">
                <a:solidFill>
                  <a:schemeClr val="tx1"/>
                </a:solidFill>
              </a:rPr>
              <a:t>Is there anything else you wanted from this workshop that we haven’t covered?</a:t>
            </a:r>
          </a:p>
          <a:p>
            <a:pPr algn="l"/>
            <a:endParaRPr lang="en-GB" sz="1000" dirty="0">
              <a:solidFill>
                <a:schemeClr val="tx1"/>
              </a:solidFill>
            </a:endParaRPr>
          </a:p>
          <a:p>
            <a:pPr algn="l"/>
            <a:r>
              <a:rPr lang="en-GB" sz="1800" dirty="0" smtClean="0">
                <a:solidFill>
                  <a:schemeClr val="tx1"/>
                </a:solidFill>
              </a:rPr>
              <a:t>We will pull together the output from the day and circulate it to you.</a:t>
            </a:r>
          </a:p>
          <a:p>
            <a:pPr algn="l"/>
            <a:endParaRPr lang="en-GB" sz="1000" dirty="0">
              <a:solidFill>
                <a:schemeClr val="tx1"/>
              </a:solidFill>
            </a:endParaRPr>
          </a:p>
          <a:p>
            <a:pPr algn="l"/>
            <a:r>
              <a:rPr lang="en-GB" sz="1800" dirty="0" smtClean="0">
                <a:solidFill>
                  <a:schemeClr val="tx1"/>
                </a:solidFill>
              </a:rPr>
              <a:t>If there is anything we haven’t found an answer for, we’ll try and get it for you!</a:t>
            </a:r>
          </a:p>
          <a:p>
            <a:pPr algn="l"/>
            <a:endParaRPr lang="en-GB" sz="1800" dirty="0">
              <a:solidFill>
                <a:schemeClr val="tx1"/>
              </a:solidFill>
            </a:endParaRPr>
          </a:p>
          <a:p>
            <a:pPr algn="l"/>
            <a:r>
              <a:rPr lang="en-GB" sz="1800" dirty="0" smtClean="0">
                <a:solidFill>
                  <a:schemeClr val="tx1"/>
                </a:solidFill>
              </a:rPr>
              <a:t>Please see our website for details of further events:</a:t>
            </a:r>
          </a:p>
          <a:p>
            <a:pPr algn="l"/>
            <a:r>
              <a:rPr lang="en-GB" sz="1600" dirty="0">
                <a:solidFill>
                  <a:schemeClr val="tx1"/>
                </a:solidFill>
                <a:hlinkClick r:id="rId3"/>
              </a:rPr>
              <a:t>http://</a:t>
            </a:r>
            <a:r>
              <a:rPr lang="en-GB" sz="1600" dirty="0" smtClean="0">
                <a:solidFill>
                  <a:schemeClr val="tx1"/>
                </a:solidFill>
                <a:hlinkClick r:id="rId3"/>
              </a:rPr>
              <a:t>www.cipfa.org/members/regions/north-west/audit-risk-and-governance-group</a:t>
            </a:r>
            <a:endParaRPr lang="en-GB" sz="1600" dirty="0" smtClean="0">
              <a:solidFill>
                <a:schemeClr val="tx1"/>
              </a:solidFill>
            </a:endParaRPr>
          </a:p>
          <a:p>
            <a:pPr algn="l"/>
            <a:r>
              <a:rPr lang="en-GB" sz="1800" dirty="0" smtClean="0">
                <a:solidFill>
                  <a:schemeClr val="tx1"/>
                </a:solidFill>
              </a:rPr>
              <a:t>To go on the NWARGG Mailing list:</a:t>
            </a:r>
          </a:p>
          <a:p>
            <a:pPr algn="l"/>
            <a:r>
              <a:rPr lang="en-GB" sz="1500" u="sng" dirty="0">
                <a:hlinkClick r:id="rId4"/>
              </a:rPr>
              <a:t>http://cipfa.us14.list-manage.com/subscribe/post?u=9b944776c0c40a4b7674b20bb&amp;amp;id=eae2119f1c</a:t>
            </a:r>
            <a:endParaRPr lang="en-GB" sz="1500" dirty="0" smtClean="0">
              <a:solidFill>
                <a:schemeClr val="tx1"/>
              </a:solidFill>
            </a:endParaRPr>
          </a:p>
          <a:p>
            <a:pPr algn="l"/>
            <a:endParaRPr lang="en-GB" sz="1800" dirty="0" smtClean="0">
              <a:solidFill>
                <a:schemeClr val="tx1"/>
              </a:solidFill>
            </a:endParaRPr>
          </a:p>
          <a:p>
            <a:pPr algn="l"/>
            <a:r>
              <a:rPr lang="en-GB" sz="1800" dirty="0" smtClean="0">
                <a:solidFill>
                  <a:schemeClr val="tx1"/>
                </a:solidFill>
              </a:rPr>
              <a:t>Useful Links:</a:t>
            </a:r>
          </a:p>
          <a:p>
            <a:pPr algn="l"/>
            <a:r>
              <a:rPr lang="en-GB" sz="1400" dirty="0" smtClean="0">
                <a:solidFill>
                  <a:schemeClr val="tx1"/>
                </a:solidFill>
              </a:rPr>
              <a:t>Care and support statutory guidance 2017:</a:t>
            </a:r>
          </a:p>
          <a:p>
            <a:pPr algn="l"/>
            <a:r>
              <a:rPr lang="en-GB" sz="1200" dirty="0" smtClean="0">
                <a:solidFill>
                  <a:schemeClr val="tx1"/>
                </a:solidFill>
                <a:hlinkClick r:id="rId5"/>
              </a:rPr>
              <a:t>https</a:t>
            </a:r>
            <a:r>
              <a:rPr lang="en-GB" sz="1200" dirty="0">
                <a:solidFill>
                  <a:schemeClr val="tx1"/>
                </a:solidFill>
                <a:hlinkClick r:id="rId5"/>
              </a:rPr>
              <a:t>://</a:t>
            </a:r>
            <a:r>
              <a:rPr lang="en-GB" sz="1200" dirty="0" smtClean="0">
                <a:solidFill>
                  <a:schemeClr val="tx1"/>
                </a:solidFill>
                <a:hlinkClick r:id="rId5"/>
              </a:rPr>
              <a:t>www.gov.uk/government/publications/care-act-statutory-guidance/care-and-support-statutory-guidance</a:t>
            </a:r>
            <a:endParaRPr lang="en-GB" sz="1200" dirty="0" smtClean="0">
              <a:solidFill>
                <a:schemeClr val="tx1"/>
              </a:solidFill>
            </a:endParaRPr>
          </a:p>
          <a:p>
            <a:pPr lvl="0" algn="l"/>
            <a:r>
              <a:rPr lang="en-GB" sz="1400" dirty="0">
                <a:solidFill>
                  <a:prstClr val="black"/>
                </a:solidFill>
              </a:rPr>
              <a:t>Care Act 2014</a:t>
            </a:r>
            <a:r>
              <a:rPr lang="en-GB" sz="1400" dirty="0" smtClean="0">
                <a:solidFill>
                  <a:prstClr val="black"/>
                </a:solidFill>
              </a:rPr>
              <a:t>:</a:t>
            </a:r>
          </a:p>
          <a:p>
            <a:pPr lvl="0" algn="l"/>
            <a:r>
              <a:rPr lang="en-GB" sz="1200" dirty="0">
                <a:solidFill>
                  <a:prstClr val="black"/>
                </a:solidFill>
                <a:hlinkClick r:id="rId6"/>
              </a:rPr>
              <a:t>http://www.legislation.gov.uk/ukpga/2014/23/contents/enacted</a:t>
            </a:r>
            <a:endParaRPr lang="en-GB" sz="1200" dirty="0">
              <a:solidFill>
                <a:prstClr val="black"/>
              </a:solidFill>
            </a:endParaRPr>
          </a:p>
          <a:p>
            <a:pPr lvl="0" algn="l"/>
            <a:r>
              <a:rPr lang="en-GB" sz="1400" dirty="0" smtClean="0">
                <a:solidFill>
                  <a:schemeClr val="tx1"/>
                </a:solidFill>
              </a:rPr>
              <a:t>The </a:t>
            </a:r>
            <a:r>
              <a:rPr lang="en-GB" sz="1400" dirty="0">
                <a:solidFill>
                  <a:schemeClr val="tx1"/>
                </a:solidFill>
              </a:rPr>
              <a:t>Care and Support (Direct Payments) Regulations </a:t>
            </a:r>
            <a:r>
              <a:rPr lang="en-GB" sz="1400" dirty="0" smtClean="0">
                <a:solidFill>
                  <a:schemeClr val="tx1"/>
                </a:solidFill>
              </a:rPr>
              <a:t>2014:</a:t>
            </a:r>
          </a:p>
          <a:p>
            <a:pPr lvl="0" algn="l"/>
            <a:r>
              <a:rPr lang="en-GB" sz="1200" dirty="0">
                <a:solidFill>
                  <a:schemeClr val="tx1"/>
                </a:solidFill>
                <a:hlinkClick r:id="rId7"/>
              </a:rPr>
              <a:t>http://</a:t>
            </a:r>
            <a:r>
              <a:rPr lang="en-GB" sz="1200" dirty="0" smtClean="0">
                <a:solidFill>
                  <a:schemeClr val="tx1"/>
                </a:solidFill>
                <a:hlinkClick r:id="rId7"/>
              </a:rPr>
              <a:t>www.legislation.gov.uk/uksi/2014/2871/pdfs/uksi_20142871_en.pdf</a:t>
            </a:r>
            <a:endParaRPr lang="en-GB" sz="1200" dirty="0" smtClean="0">
              <a:solidFill>
                <a:schemeClr val="tx1"/>
              </a:solidFill>
            </a:endParaRPr>
          </a:p>
          <a:p>
            <a:pPr lvl="0" algn="l"/>
            <a:endParaRPr lang="en-GB" sz="1400" dirty="0">
              <a:solidFill>
                <a:schemeClr val="tx1"/>
              </a:solidFill>
            </a:endParaRPr>
          </a:p>
          <a:p>
            <a:pPr algn="l"/>
            <a:endParaRPr lang="en-GB" sz="1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723144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Thank You!</a:t>
            </a:r>
            <a:endParaRPr lang="en-GB" sz="4000" dirty="0"/>
          </a:p>
        </p:txBody>
      </p:sp>
      <p:sp>
        <p:nvSpPr>
          <p:cNvPr id="3" name="Subtitle 2"/>
          <p:cNvSpPr>
            <a:spLocks noGrp="1"/>
          </p:cNvSpPr>
          <p:nvPr>
            <p:ph type="subTitle" idx="1"/>
          </p:nvPr>
        </p:nvSpPr>
        <p:spPr>
          <a:xfrm>
            <a:off x="539552" y="1844824"/>
            <a:ext cx="8136904" cy="4032448"/>
          </a:xfrm>
        </p:spPr>
        <p:txBody>
          <a:bodyPr>
            <a:normAutofit/>
          </a:bodyPr>
          <a:lstStyle/>
          <a:p>
            <a:pPr algn="l"/>
            <a:r>
              <a:rPr lang="en-GB" sz="2400" dirty="0" smtClean="0">
                <a:solidFill>
                  <a:schemeClr val="tx1"/>
                </a:solidFill>
              </a:rPr>
              <a:t>Thank you for your time and input.</a:t>
            </a:r>
          </a:p>
          <a:p>
            <a:pPr algn="l"/>
            <a:endParaRPr lang="en-GB" sz="2400" dirty="0">
              <a:solidFill>
                <a:schemeClr val="tx1"/>
              </a:solidFill>
            </a:endParaRPr>
          </a:p>
          <a:p>
            <a:pPr algn="l"/>
            <a:r>
              <a:rPr lang="en-GB" sz="2400" dirty="0" smtClean="0">
                <a:solidFill>
                  <a:schemeClr val="tx1"/>
                </a:solidFill>
              </a:rPr>
              <a:t>If you have any other questions, or anything to add, please contact:</a:t>
            </a:r>
          </a:p>
          <a:p>
            <a:pPr algn="l"/>
            <a:r>
              <a:rPr lang="en-GB" sz="2000" dirty="0" smtClean="0">
                <a:solidFill>
                  <a:schemeClr val="tx1"/>
                </a:solidFill>
              </a:rPr>
              <a:t>Simon Bleckly:</a:t>
            </a:r>
          </a:p>
          <a:p>
            <a:pPr algn="l"/>
            <a:r>
              <a:rPr lang="en-GB" sz="2000" dirty="0" smtClean="0">
                <a:solidFill>
                  <a:schemeClr val="tx1"/>
                </a:solidFill>
                <a:hlinkClick r:id="rId3"/>
              </a:rPr>
              <a:t>sbleckly@warrington.gov.uk</a:t>
            </a:r>
            <a:endParaRPr lang="en-GB" sz="2000" dirty="0" smtClean="0">
              <a:solidFill>
                <a:schemeClr val="tx1"/>
              </a:solidFill>
            </a:endParaRPr>
          </a:p>
          <a:p>
            <a:pPr algn="l"/>
            <a:r>
              <a:rPr lang="en-GB" sz="2000" dirty="0" smtClean="0">
                <a:solidFill>
                  <a:schemeClr val="tx1"/>
                </a:solidFill>
              </a:rPr>
              <a:t>Mat Tanner:</a:t>
            </a:r>
          </a:p>
          <a:p>
            <a:pPr algn="l"/>
            <a:r>
              <a:rPr lang="en-GB" sz="2000" dirty="0" smtClean="0">
                <a:solidFill>
                  <a:schemeClr val="tx1"/>
                </a:solidFill>
                <a:hlinkClick r:id="rId4"/>
              </a:rPr>
              <a:t>Mat.Tanner@trafford.gov.uk</a:t>
            </a:r>
            <a:endParaRPr lang="en-GB" sz="2000" dirty="0" smtClean="0">
              <a:solidFill>
                <a:schemeClr val="tx1"/>
              </a:solidFill>
            </a:endParaRPr>
          </a:p>
          <a:p>
            <a:pPr algn="l"/>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85213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2"/>
          </a:xfrm>
        </p:spPr>
        <p:txBody>
          <a:bodyPr>
            <a:normAutofit/>
          </a:bodyPr>
          <a:lstStyle/>
          <a:p>
            <a:r>
              <a:rPr lang="en-GB" sz="4000" dirty="0" smtClean="0"/>
              <a:t>Welcome!</a:t>
            </a:r>
            <a:endParaRPr lang="en-GB" sz="4000" dirty="0"/>
          </a:p>
        </p:txBody>
      </p:sp>
      <p:sp>
        <p:nvSpPr>
          <p:cNvPr id="3" name="Subtitle 2"/>
          <p:cNvSpPr>
            <a:spLocks noGrp="1"/>
          </p:cNvSpPr>
          <p:nvPr>
            <p:ph type="subTitle" idx="1"/>
          </p:nvPr>
        </p:nvSpPr>
        <p:spPr>
          <a:xfrm>
            <a:off x="683568" y="1556792"/>
            <a:ext cx="7992888" cy="4392488"/>
          </a:xfrm>
        </p:spPr>
        <p:txBody>
          <a:bodyPr>
            <a:normAutofit lnSpcReduction="10000"/>
          </a:bodyPr>
          <a:lstStyle/>
          <a:p>
            <a:pPr algn="l"/>
            <a:r>
              <a:rPr lang="en-GB" sz="2800" dirty="0" smtClean="0">
                <a:solidFill>
                  <a:schemeClr val="tx1"/>
                </a:solidFill>
              </a:rPr>
              <a:t>Some important things about today:</a:t>
            </a:r>
          </a:p>
          <a:p>
            <a:pPr marL="342900" indent="-342900" algn="l">
              <a:buFont typeface="Arial" panose="020B0604020202020204" pitchFamily="34" charset="0"/>
              <a:buChar char="•"/>
            </a:pPr>
            <a:r>
              <a:rPr lang="en-GB" sz="2400" dirty="0" smtClean="0">
                <a:solidFill>
                  <a:schemeClr val="tx1"/>
                </a:solidFill>
              </a:rPr>
              <a:t>This is your workshop – I’m just the facilitator!</a:t>
            </a:r>
          </a:p>
          <a:p>
            <a:pPr marL="342900" indent="-342900" algn="l">
              <a:buFont typeface="Arial" panose="020B0604020202020204" pitchFamily="34" charset="0"/>
              <a:buChar char="•"/>
            </a:pPr>
            <a:r>
              <a:rPr lang="en-GB" sz="2400" dirty="0" smtClean="0">
                <a:solidFill>
                  <a:schemeClr val="tx1"/>
                </a:solidFill>
              </a:rPr>
              <a:t>This is an opportunity for us all to share our experiences, successes and problems</a:t>
            </a:r>
          </a:p>
          <a:p>
            <a:pPr marL="342900" indent="-342900" algn="l">
              <a:buFont typeface="Arial" panose="020B0604020202020204" pitchFamily="34" charset="0"/>
              <a:buChar char="•"/>
            </a:pPr>
            <a:r>
              <a:rPr lang="en-GB" sz="2400" dirty="0" smtClean="0">
                <a:solidFill>
                  <a:schemeClr val="tx1"/>
                </a:solidFill>
              </a:rPr>
              <a:t>Some attendees have lots of experience in this area, others have little – there’s no such thing as a daft question!</a:t>
            </a:r>
          </a:p>
          <a:p>
            <a:pPr marL="342900" indent="-342900" algn="l">
              <a:buFont typeface="Arial" panose="020B0604020202020204" pitchFamily="34" charset="0"/>
              <a:buChar char="•"/>
            </a:pPr>
            <a:r>
              <a:rPr lang="en-GB" sz="2400" dirty="0" smtClean="0">
                <a:solidFill>
                  <a:schemeClr val="tx1"/>
                </a:solidFill>
              </a:rPr>
              <a:t>Chatham House rules will apply</a:t>
            </a:r>
          </a:p>
          <a:p>
            <a:pPr marL="342900" indent="-342900" algn="l">
              <a:buFont typeface="Arial" panose="020B0604020202020204" pitchFamily="34" charset="0"/>
              <a:buChar char="•"/>
            </a:pPr>
            <a:r>
              <a:rPr lang="en-GB" sz="2400" dirty="0" smtClean="0">
                <a:solidFill>
                  <a:schemeClr val="tx1"/>
                </a:solidFill>
              </a:rPr>
              <a:t>I’m going to use your input from the pre-workshop questionnaire</a:t>
            </a:r>
          </a:p>
          <a:p>
            <a:pPr marL="342900" indent="-342900" algn="l">
              <a:buFont typeface="Arial" panose="020B0604020202020204" pitchFamily="34" charset="0"/>
              <a:buChar char="•"/>
            </a:pPr>
            <a:r>
              <a:rPr lang="en-GB" sz="2400" dirty="0" smtClean="0">
                <a:solidFill>
                  <a:schemeClr val="tx1"/>
                </a:solidFill>
              </a:rPr>
              <a:t>We will collate all contributions, ideas and best practice during the session and feed this back to you</a:t>
            </a:r>
            <a:endParaRPr lang="en-GB" sz="24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2134307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08112"/>
          </a:xfrm>
        </p:spPr>
        <p:txBody>
          <a:bodyPr>
            <a:normAutofit/>
          </a:bodyPr>
          <a:lstStyle/>
          <a:p>
            <a:r>
              <a:rPr lang="en-GB" sz="4000" dirty="0" smtClean="0"/>
              <a:t>Welcome!</a:t>
            </a:r>
            <a:endParaRPr lang="en-GB" sz="4000" dirty="0"/>
          </a:p>
        </p:txBody>
      </p:sp>
      <p:sp>
        <p:nvSpPr>
          <p:cNvPr id="3" name="Subtitle 2"/>
          <p:cNvSpPr>
            <a:spLocks noGrp="1"/>
          </p:cNvSpPr>
          <p:nvPr>
            <p:ph type="subTitle" idx="1"/>
          </p:nvPr>
        </p:nvSpPr>
        <p:spPr>
          <a:xfrm>
            <a:off x="683568" y="1556792"/>
            <a:ext cx="7992888" cy="4392488"/>
          </a:xfrm>
        </p:spPr>
        <p:txBody>
          <a:bodyPr>
            <a:normAutofit/>
          </a:bodyPr>
          <a:lstStyle/>
          <a:p>
            <a:pPr algn="l"/>
            <a:r>
              <a:rPr lang="en-GB" sz="2400" dirty="0" smtClean="0">
                <a:solidFill>
                  <a:schemeClr val="tx1"/>
                </a:solidFill>
              </a:rPr>
              <a:t>About me:</a:t>
            </a:r>
          </a:p>
          <a:p>
            <a:pPr algn="l"/>
            <a:endParaRPr lang="en-GB" sz="1600" dirty="0" smtClean="0">
              <a:solidFill>
                <a:schemeClr val="tx1"/>
              </a:solidFill>
            </a:endParaRPr>
          </a:p>
          <a:p>
            <a:pPr marL="342900" indent="-342900" algn="l">
              <a:buFont typeface="Arial" panose="020B0604020202020204" pitchFamily="34" charset="0"/>
              <a:buChar char="•"/>
            </a:pPr>
            <a:r>
              <a:rPr lang="en-GB" sz="2000" dirty="0" smtClean="0">
                <a:solidFill>
                  <a:schemeClr val="tx1"/>
                </a:solidFill>
              </a:rPr>
              <a:t>22 years in Internal Audit</a:t>
            </a:r>
          </a:p>
          <a:p>
            <a:pPr marL="342900" indent="-342900" algn="l">
              <a:buFont typeface="Arial" panose="020B0604020202020204" pitchFamily="34" charset="0"/>
              <a:buChar char="•"/>
            </a:pPr>
            <a:r>
              <a:rPr lang="en-GB" sz="2000" dirty="0" smtClean="0">
                <a:solidFill>
                  <a:schemeClr val="tx1"/>
                </a:solidFill>
              </a:rPr>
              <a:t>Managed Counter Fraud Team across Warrington and Salford since 2015</a:t>
            </a:r>
          </a:p>
          <a:p>
            <a:pPr marL="342900" indent="-342900" algn="l">
              <a:buFont typeface="Arial" panose="020B0604020202020204" pitchFamily="34" charset="0"/>
              <a:buChar char="•"/>
            </a:pPr>
            <a:r>
              <a:rPr lang="en-GB" sz="2000" dirty="0" smtClean="0">
                <a:solidFill>
                  <a:schemeClr val="tx1"/>
                </a:solidFill>
              </a:rPr>
              <a:t>Member of the Fighting Fraud and Corruption Locally Oversight Board</a:t>
            </a:r>
          </a:p>
          <a:p>
            <a:pPr marL="342900" indent="-342900" algn="l">
              <a:buFont typeface="Arial" panose="020B0604020202020204" pitchFamily="34" charset="0"/>
              <a:buChar char="•"/>
            </a:pPr>
            <a:r>
              <a:rPr lang="en-GB" sz="2000" dirty="0" smtClean="0">
                <a:solidFill>
                  <a:schemeClr val="tx1"/>
                </a:solidFill>
              </a:rPr>
              <a:t>Member of the Core Group for the Local Government Counter Fraud Standards project</a:t>
            </a:r>
          </a:p>
          <a:p>
            <a:pPr marL="342900" indent="-342900" algn="l">
              <a:buFont typeface="Arial" panose="020B0604020202020204" pitchFamily="34" charset="0"/>
              <a:buChar char="•"/>
            </a:pPr>
            <a:r>
              <a:rPr lang="en-GB" sz="2000" dirty="0" smtClean="0">
                <a:solidFill>
                  <a:schemeClr val="tx1"/>
                </a:solidFill>
              </a:rPr>
              <a:t>Member of </a:t>
            </a:r>
            <a:r>
              <a:rPr lang="en-GB" sz="2000" dirty="0" err="1" smtClean="0">
                <a:solidFill>
                  <a:schemeClr val="tx1"/>
                </a:solidFill>
              </a:rPr>
              <a:t>TISOnline</a:t>
            </a:r>
            <a:r>
              <a:rPr lang="en-GB" sz="2000" dirty="0" smtClean="0">
                <a:solidFill>
                  <a:schemeClr val="tx1"/>
                </a:solidFill>
              </a:rPr>
              <a:t> Editorial Board for Internal Audit</a:t>
            </a:r>
          </a:p>
          <a:p>
            <a:pPr marL="342900" indent="-342900" algn="l">
              <a:buFont typeface="Arial" panose="020B0604020202020204" pitchFamily="34" charset="0"/>
              <a:buChar char="•"/>
            </a:pPr>
            <a:r>
              <a:rPr lang="en-GB" sz="2000" dirty="0" smtClean="0">
                <a:solidFill>
                  <a:schemeClr val="tx1"/>
                </a:solidFill>
              </a:rPr>
              <a:t>On Shortlisting Panel for Government Counter Fraud Awards</a:t>
            </a:r>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1356570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720079"/>
          </a:xfrm>
        </p:spPr>
        <p:txBody>
          <a:bodyPr>
            <a:normAutofit/>
          </a:bodyPr>
          <a:lstStyle/>
          <a:p>
            <a:r>
              <a:rPr lang="en-GB" sz="4000" dirty="0" smtClean="0"/>
              <a:t>Some context…</a:t>
            </a:r>
            <a:endParaRPr lang="en-GB" sz="4000" dirty="0"/>
          </a:p>
        </p:txBody>
      </p:sp>
      <p:sp>
        <p:nvSpPr>
          <p:cNvPr id="3" name="Subtitle 2"/>
          <p:cNvSpPr>
            <a:spLocks noGrp="1"/>
          </p:cNvSpPr>
          <p:nvPr>
            <p:ph type="subTitle" idx="1"/>
          </p:nvPr>
        </p:nvSpPr>
        <p:spPr>
          <a:xfrm>
            <a:off x="611560" y="1412776"/>
            <a:ext cx="7920880" cy="4464496"/>
          </a:xfrm>
        </p:spPr>
        <p:txBody>
          <a:bodyPr>
            <a:normAutofit lnSpcReduction="10000"/>
          </a:bodyPr>
          <a:lstStyle/>
          <a:p>
            <a:pPr algn="l"/>
            <a:r>
              <a:rPr lang="en-GB" sz="2400" dirty="0" smtClean="0">
                <a:solidFill>
                  <a:schemeClr val="tx1"/>
                </a:solidFill>
              </a:rPr>
              <a:t>How big a problem is DP / social care fraud?</a:t>
            </a:r>
          </a:p>
          <a:p>
            <a:pPr marL="342900" indent="-342900" algn="l">
              <a:buFont typeface="Arial" panose="020B0604020202020204" pitchFamily="34" charset="0"/>
              <a:buChar char="•"/>
            </a:pPr>
            <a:r>
              <a:rPr lang="en-GB" sz="1800" dirty="0" smtClean="0">
                <a:solidFill>
                  <a:schemeClr val="tx1"/>
                </a:solidFill>
              </a:rPr>
              <a:t>CIPFA </a:t>
            </a:r>
            <a:r>
              <a:rPr lang="en-GB" sz="1800" dirty="0" err="1" smtClean="0">
                <a:solidFill>
                  <a:schemeClr val="tx1"/>
                </a:solidFill>
              </a:rPr>
              <a:t>CFaCT</a:t>
            </a:r>
            <a:r>
              <a:rPr lang="en-GB" sz="1800" dirty="0" smtClean="0">
                <a:solidFill>
                  <a:schemeClr val="tx1"/>
                </a:solidFill>
              </a:rPr>
              <a:t> 2016 – 352 reported cases of social care fraud, </a:t>
            </a:r>
            <a:r>
              <a:rPr lang="en-GB" sz="1800" dirty="0" err="1" smtClean="0">
                <a:solidFill>
                  <a:schemeClr val="tx1"/>
                </a:solidFill>
              </a:rPr>
              <a:t>ave.</a:t>
            </a:r>
            <a:r>
              <a:rPr lang="en-GB" sz="1800" dirty="0" smtClean="0">
                <a:solidFill>
                  <a:schemeClr val="tx1"/>
                </a:solidFill>
              </a:rPr>
              <a:t> value £9-10k</a:t>
            </a:r>
          </a:p>
          <a:p>
            <a:pPr marL="342900" indent="-342900" algn="l">
              <a:buFont typeface="Arial" panose="020B0604020202020204" pitchFamily="34" charset="0"/>
              <a:buChar char="•"/>
            </a:pPr>
            <a:r>
              <a:rPr lang="en-GB" sz="1800" dirty="0" smtClean="0">
                <a:solidFill>
                  <a:schemeClr val="tx1"/>
                </a:solidFill>
              </a:rPr>
              <a:t>Represented 0.4% of total cases (by number) – but considered one of the biggest emerging fraud risk areas</a:t>
            </a:r>
          </a:p>
          <a:p>
            <a:pPr marL="342900" indent="-342900" algn="l">
              <a:buFont typeface="Arial" panose="020B0604020202020204" pitchFamily="34" charset="0"/>
              <a:buChar char="•"/>
            </a:pPr>
            <a:r>
              <a:rPr lang="en-GB" sz="1800" dirty="0" smtClean="0">
                <a:solidFill>
                  <a:schemeClr val="tx1"/>
                </a:solidFill>
              </a:rPr>
              <a:t>Protecting the English Public Purse has DP fraud as one of their </a:t>
            </a:r>
            <a:r>
              <a:rPr lang="en-GB" sz="1800" dirty="0">
                <a:solidFill>
                  <a:schemeClr val="tx1"/>
                </a:solidFill>
              </a:rPr>
              <a:t>“Other” types of fraud – no mention of other social care fraud</a:t>
            </a:r>
            <a:r>
              <a:rPr lang="en-GB" sz="1800" dirty="0" smtClean="0">
                <a:solidFill>
                  <a:schemeClr val="tx1"/>
                </a:solidFill>
              </a:rPr>
              <a:t>.</a:t>
            </a:r>
          </a:p>
          <a:p>
            <a:pPr algn="l"/>
            <a:endParaRPr lang="en-GB" sz="1600" dirty="0" smtClean="0">
              <a:solidFill>
                <a:schemeClr val="tx1"/>
              </a:solidFill>
            </a:endParaRPr>
          </a:p>
          <a:p>
            <a:pPr algn="l"/>
            <a:r>
              <a:rPr lang="en-GB" sz="2400" dirty="0" smtClean="0">
                <a:solidFill>
                  <a:schemeClr val="tx1"/>
                </a:solidFill>
              </a:rPr>
              <a:t>But also:</a:t>
            </a:r>
          </a:p>
          <a:p>
            <a:pPr marL="342900" indent="-342900" algn="l">
              <a:buFont typeface="Arial" panose="020B0604020202020204" pitchFamily="34" charset="0"/>
              <a:buChar char="•"/>
            </a:pPr>
            <a:r>
              <a:rPr lang="en-GB" sz="1800" dirty="0" smtClean="0">
                <a:solidFill>
                  <a:schemeClr val="tx1"/>
                </a:solidFill>
              </a:rPr>
              <a:t>NHS Safeguarding Adults 2016 report states that 17% of section 42 Care Act referrals in 2015-16 were for financial / material risks (c.22,000 referrals).  The source of risk was either the social / care worker (19%) or another person known to the individual (63%)</a:t>
            </a:r>
          </a:p>
          <a:p>
            <a:pPr marL="342900" indent="-342900" algn="l">
              <a:buFont typeface="Arial" panose="020B0604020202020204" pitchFamily="34" charset="0"/>
              <a:buChar char="•"/>
            </a:pPr>
            <a:r>
              <a:rPr lang="en-GB" sz="1800" dirty="0" smtClean="0">
                <a:solidFill>
                  <a:schemeClr val="tx1"/>
                </a:solidFill>
              </a:rPr>
              <a:t>Action on Elder Abuse report that financial abuse is a significant problem, often perpetrated by family members</a:t>
            </a:r>
            <a:endParaRPr lang="en-GB" sz="1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522752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80120"/>
          </a:xfrm>
        </p:spPr>
        <p:txBody>
          <a:bodyPr>
            <a:normAutofit/>
          </a:bodyPr>
          <a:lstStyle/>
          <a:p>
            <a:r>
              <a:rPr lang="en-GB" sz="4000" dirty="0" smtClean="0"/>
              <a:t>So what are the risks?</a:t>
            </a:r>
            <a:endParaRPr lang="en-GB" sz="4000" dirty="0"/>
          </a:p>
        </p:txBody>
      </p:sp>
      <p:sp>
        <p:nvSpPr>
          <p:cNvPr id="3" name="Subtitle 2"/>
          <p:cNvSpPr>
            <a:spLocks noGrp="1"/>
          </p:cNvSpPr>
          <p:nvPr>
            <p:ph type="subTitle" idx="1"/>
          </p:nvPr>
        </p:nvSpPr>
        <p:spPr>
          <a:xfrm>
            <a:off x="539552" y="1484784"/>
            <a:ext cx="8136904" cy="4464496"/>
          </a:xfrm>
        </p:spPr>
        <p:txBody>
          <a:bodyPr>
            <a:normAutofit/>
          </a:bodyPr>
          <a:lstStyle/>
          <a:p>
            <a:pPr marL="342900" lvl="0" indent="-342900" algn="l">
              <a:spcBef>
                <a:spcPts val="0"/>
              </a:spcBef>
              <a:spcAft>
                <a:spcPts val="0"/>
              </a:spcAft>
              <a:buFont typeface="Arial" panose="020B0604020202020204" pitchFamily="34" charset="0"/>
              <a:buChar char="•"/>
            </a:pPr>
            <a:r>
              <a:rPr lang="en-GB" sz="2000" dirty="0">
                <a:solidFill>
                  <a:schemeClr val="tx1"/>
                </a:solidFill>
                <a:ea typeface="Calibri"/>
                <a:cs typeface="Times New Roman"/>
              </a:rPr>
              <a:t>Resources wasted (e.g. on paying for services not needed, investigating cases)</a:t>
            </a:r>
          </a:p>
          <a:p>
            <a:pPr marL="342900" lvl="0" indent="-342900" algn="l">
              <a:spcBef>
                <a:spcPts val="0"/>
              </a:spcBef>
              <a:spcAft>
                <a:spcPts val="0"/>
              </a:spcAft>
              <a:buFont typeface="Arial" panose="020B0604020202020204" pitchFamily="34" charset="0"/>
              <a:buChar char="•"/>
            </a:pPr>
            <a:r>
              <a:rPr lang="en-GB" sz="2000" dirty="0">
                <a:solidFill>
                  <a:schemeClr val="tx1"/>
                </a:solidFill>
                <a:ea typeface="Calibri"/>
                <a:cs typeface="Times New Roman"/>
              </a:rPr>
              <a:t>Council bills not paid (contributions to care</a:t>
            </a:r>
            <a:r>
              <a:rPr lang="en-GB" sz="2000" dirty="0" smtClean="0">
                <a:solidFill>
                  <a:schemeClr val="tx1"/>
                </a:solidFill>
                <a:ea typeface="Calibri"/>
                <a:cs typeface="Times New Roman"/>
              </a:rPr>
              <a:t>)</a:t>
            </a:r>
            <a:endParaRPr lang="en-GB" sz="2000" dirty="0">
              <a:solidFill>
                <a:schemeClr val="tx1"/>
              </a:solidFill>
              <a:ea typeface="Calibri"/>
              <a:cs typeface="Times New Roman"/>
            </a:endParaRPr>
          </a:p>
          <a:p>
            <a:pPr marL="342900" lvl="0" indent="-342900" algn="l">
              <a:spcBef>
                <a:spcPts val="0"/>
              </a:spcBef>
              <a:spcAft>
                <a:spcPts val="0"/>
              </a:spcAft>
              <a:buFont typeface="Arial" panose="020B0604020202020204" pitchFamily="34" charset="0"/>
              <a:buChar char="•"/>
            </a:pPr>
            <a:r>
              <a:rPr lang="en-GB" sz="2000" dirty="0">
                <a:solidFill>
                  <a:schemeClr val="tx1"/>
                </a:solidFill>
                <a:ea typeface="Calibri"/>
                <a:cs typeface="Times New Roman"/>
              </a:rPr>
              <a:t>Users don’t get the service they need</a:t>
            </a:r>
          </a:p>
          <a:p>
            <a:pPr marL="342900" lvl="0" indent="-342900" algn="l">
              <a:spcBef>
                <a:spcPts val="0"/>
              </a:spcBef>
              <a:spcAft>
                <a:spcPts val="0"/>
              </a:spcAft>
              <a:buFont typeface="Arial" panose="020B0604020202020204" pitchFamily="34" charset="0"/>
              <a:buChar char="•"/>
            </a:pPr>
            <a:r>
              <a:rPr lang="en-GB" sz="2000" dirty="0">
                <a:solidFill>
                  <a:schemeClr val="tx1"/>
                </a:solidFill>
                <a:ea typeface="Calibri"/>
                <a:cs typeface="Times New Roman"/>
              </a:rPr>
              <a:t>Increased safeguarding risk (not just financial</a:t>
            </a:r>
            <a:r>
              <a:rPr lang="en-GB" sz="2000" dirty="0" smtClean="0">
                <a:solidFill>
                  <a:schemeClr val="tx1"/>
                </a:solidFill>
                <a:ea typeface="Calibri"/>
                <a:cs typeface="Times New Roman"/>
              </a:rPr>
              <a:t>)</a:t>
            </a:r>
          </a:p>
          <a:p>
            <a:pPr marL="342900" indent="-342900" algn="l">
              <a:spcBef>
                <a:spcPts val="0"/>
              </a:spcBef>
              <a:buFont typeface="Arial" panose="020B0604020202020204" pitchFamily="34" charset="0"/>
              <a:buChar char="•"/>
            </a:pPr>
            <a:r>
              <a:rPr lang="en-GB" sz="2000" dirty="0" smtClean="0">
                <a:solidFill>
                  <a:schemeClr val="tx1"/>
                </a:solidFill>
                <a:ea typeface="Calibri"/>
                <a:cs typeface="Times New Roman"/>
              </a:rPr>
              <a:t>Reputational risk</a:t>
            </a:r>
            <a:endParaRPr lang="en-GB" sz="2000" dirty="0">
              <a:solidFill>
                <a:schemeClr val="tx1"/>
              </a:solidFill>
              <a:ea typeface="Calibri"/>
              <a:cs typeface="Times New Roman"/>
            </a:endParaRPr>
          </a:p>
          <a:p>
            <a:pPr marL="342900" lvl="0" indent="-342900" algn="l">
              <a:spcBef>
                <a:spcPts val="0"/>
              </a:spcBef>
              <a:spcAft>
                <a:spcPts val="1000"/>
              </a:spcAft>
              <a:buFont typeface="Arial" panose="020B0604020202020204" pitchFamily="34" charset="0"/>
              <a:buChar char="•"/>
            </a:pPr>
            <a:r>
              <a:rPr lang="en-GB" sz="2000" dirty="0">
                <a:solidFill>
                  <a:schemeClr val="tx1"/>
                </a:solidFill>
                <a:ea typeface="Calibri"/>
                <a:cs typeface="Times New Roman"/>
              </a:rPr>
              <a:t>Self funders may fall into requiring LA </a:t>
            </a:r>
            <a:r>
              <a:rPr lang="en-GB" sz="2000" dirty="0" smtClean="0">
                <a:solidFill>
                  <a:schemeClr val="tx1"/>
                </a:solidFill>
                <a:ea typeface="Calibri"/>
                <a:cs typeface="Times New Roman"/>
              </a:rPr>
              <a:t>support</a:t>
            </a:r>
          </a:p>
          <a:p>
            <a:pPr algn="l"/>
            <a:r>
              <a:rPr lang="en-GB" sz="2000" dirty="0" smtClean="0">
                <a:solidFill>
                  <a:schemeClr val="tx1"/>
                </a:solidFill>
                <a:cs typeface="Times New Roman"/>
              </a:rPr>
              <a:t>BUT…</a:t>
            </a:r>
          </a:p>
          <a:p>
            <a:pPr algn="l"/>
            <a:r>
              <a:rPr lang="en-GB" sz="2000" dirty="0" smtClean="0">
                <a:solidFill>
                  <a:schemeClr val="tx1"/>
                </a:solidFill>
                <a:cs typeface="Times New Roman"/>
              </a:rPr>
              <a:t>Are these risks recognised anywhere?</a:t>
            </a:r>
          </a:p>
          <a:p>
            <a:pPr marL="342900" indent="-342900" algn="l">
              <a:buFont typeface="Arial" panose="020B0604020202020204" pitchFamily="34" charset="0"/>
              <a:buChar char="•"/>
            </a:pPr>
            <a:r>
              <a:rPr lang="en-GB" sz="2000" dirty="0" smtClean="0">
                <a:solidFill>
                  <a:schemeClr val="tx1"/>
                </a:solidFill>
                <a:cs typeface="Times New Roman"/>
              </a:rPr>
              <a:t>Do you have a fraud risk register?</a:t>
            </a:r>
          </a:p>
          <a:p>
            <a:pPr marL="342900" indent="-342900" algn="l">
              <a:buFont typeface="Arial" panose="020B0604020202020204" pitchFamily="34" charset="0"/>
              <a:buChar char="•"/>
            </a:pPr>
            <a:r>
              <a:rPr lang="en-GB" sz="2000" dirty="0" smtClean="0">
                <a:solidFill>
                  <a:schemeClr val="tx1"/>
                </a:solidFill>
                <a:cs typeface="Times New Roman"/>
              </a:rPr>
              <a:t>Have you tried to quantify the potential loss?</a:t>
            </a:r>
          </a:p>
          <a:p>
            <a:pPr marL="342900" indent="-342900" algn="l">
              <a:buFont typeface="Arial" panose="020B0604020202020204" pitchFamily="34" charset="0"/>
              <a:buChar char="•"/>
            </a:pPr>
            <a:r>
              <a:rPr lang="en-GB" sz="2000" dirty="0" smtClean="0">
                <a:solidFill>
                  <a:schemeClr val="tx1"/>
                </a:solidFill>
                <a:cs typeface="Times New Roman"/>
              </a:rPr>
              <a:t>Do you have resources allocated to addressing this risk?</a:t>
            </a:r>
            <a:endParaRPr lang="en-GB" sz="2000" dirty="0">
              <a:solidFill>
                <a:schemeClr val="tx1"/>
              </a:solidFill>
              <a:cs typeface="Times New Roman"/>
            </a:endParaRPr>
          </a:p>
          <a:p>
            <a:pPr algn="l"/>
            <a:endParaRPr lang="en-GB" sz="20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851632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a:bodyPr>
          <a:lstStyle/>
          <a:p>
            <a:r>
              <a:rPr lang="en-GB" sz="4000" dirty="0" smtClean="0"/>
              <a:t>Is it just “fraud”?</a:t>
            </a:r>
            <a:endParaRPr lang="en-GB" sz="4000" dirty="0"/>
          </a:p>
        </p:txBody>
      </p:sp>
      <p:sp>
        <p:nvSpPr>
          <p:cNvPr id="3" name="Subtitle 2"/>
          <p:cNvSpPr>
            <a:spLocks noGrp="1"/>
          </p:cNvSpPr>
          <p:nvPr>
            <p:ph type="subTitle" idx="1"/>
          </p:nvPr>
        </p:nvSpPr>
        <p:spPr>
          <a:xfrm>
            <a:off x="539552" y="1556792"/>
            <a:ext cx="8136904" cy="4320480"/>
          </a:xfrm>
        </p:spPr>
        <p:txBody>
          <a:bodyPr>
            <a:normAutofit/>
          </a:bodyPr>
          <a:lstStyle/>
          <a:p>
            <a:pPr algn="l"/>
            <a:r>
              <a:rPr lang="en-GB" sz="2400" dirty="0" smtClean="0">
                <a:solidFill>
                  <a:schemeClr val="tx1"/>
                </a:solidFill>
              </a:rPr>
              <a:t>Do you look at fraud, error and debt holistically?</a:t>
            </a:r>
          </a:p>
          <a:p>
            <a:pPr marL="342900" indent="-342900" algn="l">
              <a:buFont typeface="Arial" panose="020B0604020202020204" pitchFamily="34" charset="0"/>
              <a:buChar char="•"/>
            </a:pPr>
            <a:r>
              <a:rPr lang="en-GB" sz="2000" dirty="0" smtClean="0">
                <a:solidFill>
                  <a:schemeClr val="tx1"/>
                </a:solidFill>
              </a:rPr>
              <a:t>Fraudulent activity may give rise to debt</a:t>
            </a:r>
          </a:p>
          <a:p>
            <a:pPr marL="342900" indent="-342900" algn="l">
              <a:buFont typeface="Arial" panose="020B0604020202020204" pitchFamily="34" charset="0"/>
              <a:buChar char="•"/>
            </a:pPr>
            <a:r>
              <a:rPr lang="en-GB" sz="2000" dirty="0" smtClean="0">
                <a:solidFill>
                  <a:schemeClr val="tx1"/>
                </a:solidFill>
              </a:rPr>
              <a:t>Poorly designed controls and data capture can increase the risk of fraud as well as error</a:t>
            </a:r>
          </a:p>
          <a:p>
            <a:pPr marL="342900" indent="-342900" algn="l">
              <a:buFont typeface="Arial" panose="020B0604020202020204" pitchFamily="34" charset="0"/>
              <a:buChar char="•"/>
            </a:pPr>
            <a:r>
              <a:rPr lang="en-GB" sz="2000" dirty="0" smtClean="0">
                <a:solidFill>
                  <a:schemeClr val="tx1"/>
                </a:solidFill>
              </a:rPr>
              <a:t>Social care debt is often a significant proportion of a council’s debt portfolio</a:t>
            </a:r>
          </a:p>
          <a:p>
            <a:pPr marL="342900" indent="-342900" algn="l">
              <a:buFont typeface="Arial" panose="020B0604020202020204" pitchFamily="34" charset="0"/>
              <a:buChar char="•"/>
            </a:pPr>
            <a:r>
              <a:rPr lang="en-GB" sz="2000" dirty="0" smtClean="0">
                <a:solidFill>
                  <a:schemeClr val="tx1"/>
                </a:solidFill>
              </a:rPr>
              <a:t>The involvement of IA / counter fraud teams in debt recovery may  help prevent further formal action</a:t>
            </a:r>
          </a:p>
          <a:p>
            <a:pPr marL="342900" indent="-342900" algn="l">
              <a:buFont typeface="Arial" panose="020B0604020202020204" pitchFamily="34" charset="0"/>
              <a:buChar char="•"/>
            </a:pPr>
            <a:endParaRPr lang="en-GB" sz="1050" dirty="0">
              <a:solidFill>
                <a:schemeClr val="tx1"/>
              </a:solidFill>
            </a:endParaRPr>
          </a:p>
          <a:p>
            <a:pPr algn="l"/>
            <a:r>
              <a:rPr lang="en-GB" sz="2400" dirty="0" smtClean="0">
                <a:solidFill>
                  <a:schemeClr val="tx1"/>
                </a:solidFill>
              </a:rPr>
              <a:t>Do you work with social care / financial assessment / income recovery teams to identify opportunities for joint working?</a:t>
            </a:r>
            <a:endParaRPr lang="en-GB" sz="24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224661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2"/>
          </a:xfrm>
        </p:spPr>
        <p:txBody>
          <a:bodyPr>
            <a:normAutofit fontScale="90000"/>
          </a:bodyPr>
          <a:lstStyle/>
          <a:p>
            <a:r>
              <a:rPr lang="en-GB" sz="4000" dirty="0" smtClean="0"/>
              <a:t>What are the barriers to investigation?</a:t>
            </a:r>
            <a:endParaRPr lang="en-GB" sz="4000" dirty="0"/>
          </a:p>
        </p:txBody>
      </p:sp>
      <p:sp>
        <p:nvSpPr>
          <p:cNvPr id="3" name="Subtitle 2"/>
          <p:cNvSpPr>
            <a:spLocks noGrp="1"/>
          </p:cNvSpPr>
          <p:nvPr>
            <p:ph type="subTitle" idx="1"/>
          </p:nvPr>
        </p:nvSpPr>
        <p:spPr>
          <a:xfrm>
            <a:off x="539552" y="1412776"/>
            <a:ext cx="8136904" cy="4608512"/>
          </a:xfrm>
        </p:spPr>
        <p:txBody>
          <a:bodyPr>
            <a:normAutofit/>
          </a:bodyPr>
          <a:lstStyle/>
          <a:p>
            <a:pPr marL="342900" indent="-342900" algn="l">
              <a:buFont typeface="Arial" panose="020B0604020202020204" pitchFamily="34" charset="0"/>
              <a:buChar char="•"/>
            </a:pPr>
            <a:r>
              <a:rPr lang="en-GB" sz="1800" dirty="0" smtClean="0">
                <a:solidFill>
                  <a:schemeClr val="tx1"/>
                </a:solidFill>
              </a:rPr>
              <a:t>Lack of resources to investigate (IA / dedicated resource)</a:t>
            </a:r>
          </a:p>
          <a:p>
            <a:pPr marL="342900" indent="-342900" algn="l">
              <a:buFont typeface="Arial" panose="020B0604020202020204" pitchFamily="34" charset="0"/>
              <a:buChar char="•"/>
            </a:pPr>
            <a:r>
              <a:rPr lang="en-GB" sz="1800" dirty="0" smtClean="0">
                <a:solidFill>
                  <a:schemeClr val="tx1"/>
                </a:solidFill>
              </a:rPr>
              <a:t>Not seen as a priority risk area</a:t>
            </a:r>
          </a:p>
          <a:p>
            <a:pPr marL="342900" indent="-342900" algn="l">
              <a:buFont typeface="Arial" panose="020B0604020202020204" pitchFamily="34" charset="0"/>
              <a:buChar char="•"/>
            </a:pPr>
            <a:r>
              <a:rPr lang="en-GB" sz="1800" dirty="0" smtClean="0">
                <a:solidFill>
                  <a:schemeClr val="tx1"/>
                </a:solidFill>
              </a:rPr>
              <a:t>Reductions in DP Team resource affects monitoring and review, identifying changes in circumstances</a:t>
            </a:r>
          </a:p>
          <a:p>
            <a:pPr marL="342900" indent="-342900" algn="l">
              <a:buFont typeface="Arial" panose="020B0604020202020204" pitchFamily="34" charset="0"/>
              <a:buChar char="•"/>
            </a:pPr>
            <a:r>
              <a:rPr lang="en-GB" sz="1800" dirty="0" smtClean="0">
                <a:solidFill>
                  <a:schemeClr val="tx1"/>
                </a:solidFill>
              </a:rPr>
              <a:t>Lack of knowledge in area (audit/fraud and social workers/DP Team)</a:t>
            </a:r>
          </a:p>
          <a:p>
            <a:pPr marL="342900" indent="-342900" algn="l">
              <a:buFont typeface="Arial" panose="020B0604020202020204" pitchFamily="34" charset="0"/>
              <a:buChar char="•"/>
            </a:pPr>
            <a:r>
              <a:rPr lang="en-GB" sz="1800" dirty="0" smtClean="0">
                <a:solidFill>
                  <a:schemeClr val="tx1"/>
                </a:solidFill>
              </a:rPr>
              <a:t>Care Act restrictions - focus on care provision and meeting needs rather than finance / “bureaucracy”</a:t>
            </a:r>
          </a:p>
          <a:p>
            <a:pPr marL="342900" indent="-342900" algn="l">
              <a:buFont typeface="Arial" panose="020B0604020202020204" pitchFamily="34" charset="0"/>
              <a:buChar char="•"/>
            </a:pPr>
            <a:r>
              <a:rPr lang="en-GB" sz="1800" dirty="0" smtClean="0">
                <a:solidFill>
                  <a:schemeClr val="tx1"/>
                </a:solidFill>
              </a:rPr>
              <a:t>Lack of statutory powers to require information (e.g. bank accounts)</a:t>
            </a:r>
          </a:p>
          <a:p>
            <a:pPr marL="342900" indent="-342900" algn="l">
              <a:buFont typeface="Arial" panose="020B0604020202020204" pitchFamily="34" charset="0"/>
              <a:buChar char="•"/>
            </a:pPr>
            <a:r>
              <a:rPr lang="en-GB" sz="1800" dirty="0" smtClean="0">
                <a:solidFill>
                  <a:schemeClr val="tx1"/>
                </a:solidFill>
              </a:rPr>
              <a:t>Difficulty getting information  from 3</a:t>
            </a:r>
            <a:r>
              <a:rPr lang="en-GB" sz="1800" baseline="30000" dirty="0" smtClean="0">
                <a:solidFill>
                  <a:schemeClr val="tx1"/>
                </a:solidFill>
              </a:rPr>
              <a:t>rd</a:t>
            </a:r>
            <a:r>
              <a:rPr lang="en-GB" sz="1800" dirty="0" smtClean="0">
                <a:solidFill>
                  <a:schemeClr val="tx1"/>
                </a:solidFill>
              </a:rPr>
              <a:t> parties</a:t>
            </a:r>
          </a:p>
          <a:p>
            <a:pPr marL="342900" indent="-342900" algn="l">
              <a:buFont typeface="Arial" panose="020B0604020202020204" pitchFamily="34" charset="0"/>
              <a:buChar char="•"/>
            </a:pPr>
            <a:r>
              <a:rPr lang="en-GB" sz="1800" dirty="0" smtClean="0">
                <a:solidFill>
                  <a:schemeClr val="tx1"/>
                </a:solidFill>
              </a:rPr>
              <a:t>Lack of referrals – reluctance of social care staff to refer leads to difficulty in identifying cases to investigate</a:t>
            </a:r>
          </a:p>
          <a:p>
            <a:pPr marL="342900" indent="-342900" algn="l">
              <a:buFont typeface="Arial" panose="020B0604020202020204" pitchFamily="34" charset="0"/>
              <a:buChar char="•"/>
            </a:pPr>
            <a:r>
              <a:rPr lang="en-GB" sz="1800" dirty="0" smtClean="0">
                <a:solidFill>
                  <a:schemeClr val="tx1"/>
                </a:solidFill>
              </a:rPr>
              <a:t>Issues with DWP working – availability of ILF paperwork</a:t>
            </a:r>
          </a:p>
          <a:p>
            <a:pPr marL="342900" indent="-342900" algn="l">
              <a:buFont typeface="Arial" panose="020B0604020202020204" pitchFamily="34" charset="0"/>
              <a:buChar char="•"/>
            </a:pPr>
            <a:r>
              <a:rPr lang="en-GB" sz="1800" dirty="0" smtClean="0">
                <a:solidFill>
                  <a:schemeClr val="tx1"/>
                </a:solidFill>
              </a:rPr>
              <a:t>Lack of established procedures to work with external parties</a:t>
            </a:r>
          </a:p>
          <a:p>
            <a:pPr marL="342900" indent="-342900" algn="l">
              <a:buFont typeface="Arial" panose="020B0604020202020204" pitchFamily="34" charset="0"/>
              <a:buChar char="•"/>
            </a:pPr>
            <a:r>
              <a:rPr lang="en-GB" sz="1800" dirty="0" smtClean="0">
                <a:solidFill>
                  <a:schemeClr val="tx1"/>
                </a:solidFill>
              </a:rPr>
              <a:t>Reluctance of OPG to take action</a:t>
            </a:r>
            <a:endParaRPr lang="en-GB" sz="1800" dirty="0">
              <a:solidFill>
                <a:schemeClr val="tx1"/>
              </a:solidFill>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2101758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92087"/>
          </a:xfrm>
        </p:spPr>
        <p:txBody>
          <a:bodyPr>
            <a:normAutofit/>
          </a:bodyPr>
          <a:lstStyle/>
          <a:p>
            <a:r>
              <a:rPr lang="en-GB" sz="4000" dirty="0" smtClean="0"/>
              <a:t>Applications and Assessments</a:t>
            </a:r>
            <a:endParaRPr lang="en-GB" sz="4000" dirty="0"/>
          </a:p>
        </p:txBody>
      </p:sp>
      <p:sp>
        <p:nvSpPr>
          <p:cNvPr id="3" name="Subtitle 2"/>
          <p:cNvSpPr>
            <a:spLocks noGrp="1"/>
          </p:cNvSpPr>
          <p:nvPr>
            <p:ph type="subTitle" idx="1"/>
          </p:nvPr>
        </p:nvSpPr>
        <p:spPr>
          <a:xfrm>
            <a:off x="539552" y="1268760"/>
            <a:ext cx="8136904" cy="4608512"/>
          </a:xfrm>
        </p:spPr>
        <p:txBody>
          <a:bodyPr>
            <a:normAutofit/>
          </a:bodyPr>
          <a:lstStyle/>
          <a:p>
            <a:pPr algn="l"/>
            <a:r>
              <a:rPr lang="en-GB" sz="2000" dirty="0" smtClean="0">
                <a:solidFill>
                  <a:schemeClr val="tx1"/>
                </a:solidFill>
              </a:rPr>
              <a:t>The first line of defence against fraud.  Some questions to ask:</a:t>
            </a:r>
          </a:p>
          <a:p>
            <a:pPr marL="342900" lvl="0" indent="-342900" algn="l">
              <a:spcBef>
                <a:spcPts val="0"/>
              </a:spcBef>
              <a:spcAft>
                <a:spcPts val="0"/>
              </a:spcAft>
              <a:buFont typeface="Arial" panose="020B0604020202020204" pitchFamily="34" charset="0"/>
              <a:buChar char="•"/>
            </a:pPr>
            <a:r>
              <a:rPr lang="en-GB" sz="1600" dirty="0">
                <a:solidFill>
                  <a:schemeClr val="tx1"/>
                </a:solidFill>
                <a:ea typeface="Calibri"/>
                <a:cs typeface="Times New Roman"/>
              </a:rPr>
              <a:t>Do </a:t>
            </a:r>
            <a:r>
              <a:rPr lang="en-GB" sz="1600" dirty="0" smtClean="0">
                <a:solidFill>
                  <a:schemeClr val="tx1"/>
                </a:solidFill>
                <a:ea typeface="Calibri"/>
                <a:cs typeface="Times New Roman"/>
              </a:rPr>
              <a:t>application forms </a:t>
            </a:r>
            <a:r>
              <a:rPr lang="en-GB" sz="1600" dirty="0">
                <a:solidFill>
                  <a:schemeClr val="tx1"/>
                </a:solidFill>
                <a:ea typeface="Calibri"/>
                <a:cs typeface="Times New Roman"/>
              </a:rPr>
              <a:t>require applicants to positively provide information, e.g. a specific amount of capital, rather than just asking if they have less than the limit?</a:t>
            </a:r>
          </a:p>
          <a:p>
            <a:pPr marL="342900" lvl="0" indent="-342900" algn="l">
              <a:spcBef>
                <a:spcPts val="0"/>
              </a:spcBef>
              <a:spcAft>
                <a:spcPts val="0"/>
              </a:spcAft>
              <a:buFont typeface="Arial" panose="020B0604020202020204" pitchFamily="34" charset="0"/>
              <a:buChar char="•"/>
            </a:pPr>
            <a:r>
              <a:rPr lang="en-GB" sz="1600" dirty="0">
                <a:solidFill>
                  <a:schemeClr val="tx1"/>
                </a:solidFill>
                <a:ea typeface="Calibri"/>
                <a:cs typeface="Times New Roman"/>
              </a:rPr>
              <a:t>For any closed questions, does the applicant have to write Yes or No rather than just ticking a box?</a:t>
            </a:r>
          </a:p>
          <a:p>
            <a:pPr marL="342900" lvl="0" indent="-342900" algn="l">
              <a:spcBef>
                <a:spcPts val="0"/>
              </a:spcBef>
              <a:spcAft>
                <a:spcPts val="0"/>
              </a:spcAft>
              <a:buFont typeface="Arial" panose="020B0604020202020204" pitchFamily="34" charset="0"/>
              <a:buChar char="•"/>
            </a:pPr>
            <a:r>
              <a:rPr lang="en-GB" sz="1600" dirty="0">
                <a:solidFill>
                  <a:schemeClr val="tx1"/>
                </a:solidFill>
                <a:ea typeface="Calibri"/>
                <a:cs typeface="Times New Roman"/>
              </a:rPr>
              <a:t>Do you require applicants with benefits in payment to provide the information again, rather than just “</a:t>
            </a:r>
            <a:r>
              <a:rPr lang="en-GB" sz="1600" dirty="0" err="1">
                <a:solidFill>
                  <a:schemeClr val="tx1"/>
                </a:solidFill>
                <a:ea typeface="Calibri"/>
                <a:cs typeface="Times New Roman"/>
              </a:rPr>
              <a:t>passporting</a:t>
            </a:r>
            <a:r>
              <a:rPr lang="en-GB" sz="1600" dirty="0">
                <a:solidFill>
                  <a:schemeClr val="tx1"/>
                </a:solidFill>
                <a:ea typeface="Calibri"/>
                <a:cs typeface="Times New Roman"/>
              </a:rPr>
              <a:t>” them</a:t>
            </a:r>
            <a:r>
              <a:rPr lang="en-GB" sz="1600" dirty="0" smtClean="0">
                <a:solidFill>
                  <a:schemeClr val="tx1"/>
                </a:solidFill>
                <a:ea typeface="Calibri"/>
                <a:cs typeface="Times New Roman"/>
              </a:rPr>
              <a:t>?</a:t>
            </a:r>
          </a:p>
          <a:p>
            <a:pPr marL="342900" lvl="0" indent="-342900" algn="l">
              <a:spcBef>
                <a:spcPts val="0"/>
              </a:spcBef>
              <a:buFont typeface="Arial" panose="020B0604020202020204" pitchFamily="34" charset="0"/>
              <a:buChar char="•"/>
            </a:pPr>
            <a:r>
              <a:rPr lang="en-GB" sz="1600" dirty="0">
                <a:solidFill>
                  <a:schemeClr val="tx1"/>
                </a:solidFill>
                <a:ea typeface="Calibri"/>
                <a:cs typeface="Times New Roman"/>
              </a:rPr>
              <a:t>Do application forms require information that could lead to ineligibility, e.g. for DP, sentencing in relation to drug / alcohol </a:t>
            </a:r>
            <a:r>
              <a:rPr lang="en-GB" sz="1600" dirty="0" smtClean="0">
                <a:solidFill>
                  <a:schemeClr val="tx1"/>
                </a:solidFill>
                <a:ea typeface="Calibri"/>
                <a:cs typeface="Times New Roman"/>
              </a:rPr>
              <a:t>dependency</a:t>
            </a:r>
          </a:p>
          <a:p>
            <a:pPr marL="342900" lvl="0" indent="-342900" algn="l">
              <a:spcBef>
                <a:spcPts val="0"/>
              </a:spcBef>
              <a:buFont typeface="Arial" panose="020B0604020202020204" pitchFamily="34" charset="0"/>
              <a:buChar char="•"/>
            </a:pPr>
            <a:r>
              <a:rPr lang="en-GB" sz="1600" dirty="0" smtClean="0">
                <a:solidFill>
                  <a:schemeClr val="tx1"/>
                </a:solidFill>
                <a:ea typeface="Calibri"/>
                <a:cs typeface="Times New Roman"/>
              </a:rPr>
              <a:t>Do forms state that </a:t>
            </a:r>
            <a:r>
              <a:rPr lang="en-GB" sz="1600" dirty="0">
                <a:solidFill>
                  <a:schemeClr val="tx1"/>
                </a:solidFill>
              </a:rPr>
              <a:t>providing false information may be a criminal offence, and that </a:t>
            </a:r>
            <a:r>
              <a:rPr lang="en-GB" sz="1600" dirty="0" smtClean="0">
                <a:solidFill>
                  <a:schemeClr val="tx1"/>
                </a:solidFill>
              </a:rPr>
              <a:t>applicants </a:t>
            </a:r>
            <a:r>
              <a:rPr lang="en-GB" sz="1600" dirty="0">
                <a:solidFill>
                  <a:schemeClr val="tx1"/>
                </a:solidFill>
              </a:rPr>
              <a:t>may be required to return monies spent on ineligible items? </a:t>
            </a:r>
            <a:endParaRPr lang="en-GB" sz="1600" dirty="0" smtClean="0">
              <a:solidFill>
                <a:schemeClr val="tx1"/>
              </a:solidFill>
            </a:endParaRPr>
          </a:p>
          <a:p>
            <a:pPr marL="342900" lvl="0" indent="-342900" algn="l">
              <a:spcBef>
                <a:spcPts val="0"/>
              </a:spcBef>
              <a:buFont typeface="Arial" panose="020B0604020202020204" pitchFamily="34" charset="0"/>
              <a:buChar char="•"/>
            </a:pPr>
            <a:r>
              <a:rPr lang="en-GB" sz="1600" dirty="0" smtClean="0">
                <a:solidFill>
                  <a:schemeClr val="tx1"/>
                </a:solidFill>
                <a:ea typeface="Calibri"/>
                <a:cs typeface="Times New Roman"/>
              </a:rPr>
              <a:t>Do the forms state that the information provided may be used for data matching to identify and prevent fraud?</a:t>
            </a:r>
            <a:endParaRPr lang="en-GB" sz="1600" dirty="0">
              <a:solidFill>
                <a:schemeClr val="tx1"/>
              </a:solidFill>
              <a:ea typeface="Calibri"/>
              <a:cs typeface="Times New Roman"/>
            </a:endParaRPr>
          </a:p>
          <a:p>
            <a:pPr marL="342900" lvl="0" indent="-342900" algn="l">
              <a:spcBef>
                <a:spcPts val="0"/>
              </a:spcBef>
              <a:buFont typeface="Arial" panose="020B0604020202020204" pitchFamily="34" charset="0"/>
              <a:buChar char="•"/>
            </a:pPr>
            <a:r>
              <a:rPr lang="en-GB" sz="1600" dirty="0">
                <a:solidFill>
                  <a:schemeClr val="tx1"/>
                </a:solidFill>
                <a:ea typeface="Calibri"/>
                <a:cs typeface="Times New Roman"/>
              </a:rPr>
              <a:t>Are applicants required to provide original documentation, e.g. bank statements, proof of </a:t>
            </a:r>
            <a:r>
              <a:rPr lang="en-GB" sz="1600" dirty="0" smtClean="0">
                <a:solidFill>
                  <a:schemeClr val="tx1"/>
                </a:solidFill>
                <a:ea typeface="Calibri"/>
                <a:cs typeface="Times New Roman"/>
              </a:rPr>
              <a:t>identity?</a:t>
            </a:r>
          </a:p>
          <a:p>
            <a:pPr marL="342900" lvl="0" indent="-342900" algn="l">
              <a:spcBef>
                <a:spcPts val="0"/>
              </a:spcBef>
              <a:buFont typeface="Arial" panose="020B0604020202020204" pitchFamily="34" charset="0"/>
              <a:buChar char="•"/>
            </a:pPr>
            <a:r>
              <a:rPr lang="en-GB" sz="1600" dirty="0" smtClean="0">
                <a:solidFill>
                  <a:schemeClr val="tx1"/>
                </a:solidFill>
                <a:ea typeface="Calibri"/>
                <a:cs typeface="Times New Roman"/>
              </a:rPr>
              <a:t>If a suitable person is appointed, are they required to sign that they are aware of their responsibilities?</a:t>
            </a:r>
          </a:p>
          <a:p>
            <a:pPr marL="342900" lvl="0" indent="-342900" algn="l">
              <a:spcBef>
                <a:spcPts val="0"/>
              </a:spcBef>
              <a:buFont typeface="Arial" panose="020B0604020202020204" pitchFamily="34" charset="0"/>
              <a:buChar char="•"/>
            </a:pPr>
            <a:endParaRPr lang="en-GB" sz="1600" dirty="0" smtClean="0">
              <a:ea typeface="Calibri"/>
              <a:cs typeface="Times New Roman"/>
            </a:endParaRPr>
          </a:p>
        </p:txBody>
      </p:sp>
      <p:sp>
        <p:nvSpPr>
          <p:cNvPr id="4" name="Rectangle 3"/>
          <p:cNvSpPr/>
          <p:nvPr/>
        </p:nvSpPr>
        <p:spPr>
          <a:xfrm>
            <a:off x="0" y="6453336"/>
            <a:ext cx="9144000" cy="404664"/>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6191362"/>
            <a:ext cx="2562583" cy="523948"/>
          </a:xfrm>
          <a:prstGeom prst="rect">
            <a:avLst/>
          </a:prstGeom>
          <a:ln>
            <a:solidFill>
              <a:schemeClr val="accent4"/>
            </a:solidFill>
          </a:ln>
          <a:effectLst>
            <a:outerShdw blurRad="50800" dist="38100" dir="13500000" algn="br" rotWithShape="0">
              <a:prstClr val="black">
                <a:alpha val="40000"/>
              </a:prstClr>
            </a:outerShdw>
            <a:softEdge rad="12700"/>
          </a:effectLst>
        </p:spPr>
      </p:pic>
    </p:spTree>
    <p:extLst>
      <p:ext uri="{BB962C8B-B14F-4D97-AF65-F5344CB8AC3E}">
        <p14:creationId xmlns:p14="http://schemas.microsoft.com/office/powerpoint/2010/main" val="3761669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1768</TotalTime>
  <Words>4396</Words>
  <Application>Microsoft Office PowerPoint</Application>
  <PresentationFormat>On-screen Show (4:3)</PresentationFormat>
  <Paragraphs>371</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Direct Payments / Social Care Investigations Workshop </vt:lpstr>
      <vt:lpstr>Welcome!</vt:lpstr>
      <vt:lpstr>Welcome!</vt:lpstr>
      <vt:lpstr>Welcome!</vt:lpstr>
      <vt:lpstr>Some context…</vt:lpstr>
      <vt:lpstr>So what are the risks?</vt:lpstr>
      <vt:lpstr>Is it just “fraud”?</vt:lpstr>
      <vt:lpstr>What are the barriers to investigation?</vt:lpstr>
      <vt:lpstr>Applications and Assessments</vt:lpstr>
      <vt:lpstr>Care planning</vt:lpstr>
      <vt:lpstr>Group Exercise 1</vt:lpstr>
      <vt:lpstr>Monitoring</vt:lpstr>
      <vt:lpstr>Referrals</vt:lpstr>
      <vt:lpstr>Referrals</vt:lpstr>
      <vt:lpstr>Group Exercise 2</vt:lpstr>
      <vt:lpstr>The Investigation Process</vt:lpstr>
      <vt:lpstr>The Investigation Process</vt:lpstr>
      <vt:lpstr>The Investigation Process</vt:lpstr>
      <vt:lpstr>The Investigation Process</vt:lpstr>
      <vt:lpstr>The Investigation Process</vt:lpstr>
      <vt:lpstr>Group Exercise 3</vt:lpstr>
      <vt:lpstr>What might you find? (1)</vt:lpstr>
      <vt:lpstr>What might you find? (2)</vt:lpstr>
      <vt:lpstr>Prosecution / Recovery Options (1)</vt:lpstr>
      <vt:lpstr>Prosecution / Recovery Options (2)</vt:lpstr>
      <vt:lpstr>Prosecution / Recovery Options </vt:lpstr>
      <vt:lpstr>To Conclude..</vt:lpstr>
      <vt:lpstr>Thank You!</vt:lpstr>
    </vt:vector>
  </TitlesOfParts>
  <Company>Warrington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Bleckly, Simon</dc:creator>
  <cp:lastModifiedBy>Bleckly, Simon</cp:lastModifiedBy>
  <cp:revision>73</cp:revision>
  <cp:lastPrinted>2017-09-21T21:10:00Z</cp:lastPrinted>
  <dcterms:created xsi:type="dcterms:W3CDTF">2017-09-18T10:24:09Z</dcterms:created>
  <dcterms:modified xsi:type="dcterms:W3CDTF">2017-09-25T12:10:58Z</dcterms:modified>
</cp:coreProperties>
</file>