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handoutMasterIdLst>
    <p:handoutMasterId r:id="rId30"/>
  </p:handoutMasterIdLst>
  <p:sldIdLst>
    <p:sldId id="445" r:id="rId2"/>
    <p:sldId id="519" r:id="rId3"/>
    <p:sldId id="515" r:id="rId4"/>
    <p:sldId id="520" r:id="rId5"/>
    <p:sldId id="485" r:id="rId6"/>
    <p:sldId id="458" r:id="rId7"/>
    <p:sldId id="488" r:id="rId8"/>
    <p:sldId id="489" r:id="rId9"/>
    <p:sldId id="521" r:id="rId10"/>
    <p:sldId id="495" r:id="rId11"/>
    <p:sldId id="505" r:id="rId12"/>
    <p:sldId id="506" r:id="rId13"/>
    <p:sldId id="496" r:id="rId14"/>
    <p:sldId id="497" r:id="rId15"/>
    <p:sldId id="500" r:id="rId16"/>
    <p:sldId id="499" r:id="rId17"/>
    <p:sldId id="507" r:id="rId18"/>
    <p:sldId id="510" r:id="rId19"/>
    <p:sldId id="508" r:id="rId20"/>
    <p:sldId id="509" r:id="rId21"/>
    <p:sldId id="517" r:id="rId22"/>
    <p:sldId id="516" r:id="rId23"/>
    <p:sldId id="518" r:id="rId24"/>
    <p:sldId id="511" r:id="rId25"/>
    <p:sldId id="502" r:id="rId26"/>
    <p:sldId id="503" r:id="rId27"/>
    <p:sldId id="504"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9B"/>
    <a:srgbClr val="FFDA65"/>
    <a:srgbClr val="84A085"/>
    <a:srgbClr val="5AE4B9"/>
    <a:srgbClr val="C1DF5F"/>
    <a:srgbClr val="E25C8F"/>
    <a:srgbClr val="A7D88C"/>
    <a:srgbClr val="008000"/>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375" autoAdjust="0"/>
  </p:normalViewPr>
  <p:slideViewPr>
    <p:cSldViewPr>
      <p:cViewPr varScale="1">
        <p:scale>
          <a:sx n="83" d="100"/>
          <a:sy n="83" d="100"/>
        </p:scale>
        <p:origin x="-4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010"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80A9EC4A-7F34-4BBF-B5DD-0B587AE43D5A}" type="datetimeFigureOut">
              <a:rPr lang="en-GB" smtClean="0"/>
              <a:pPr/>
              <a:t>04/12/13</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3FB5C301-49F0-4CC5-8A7D-9F090CA34C86}"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C757EF02-355C-42D7-AEE3-F53AFD8DE504}" type="datetimeFigureOut">
              <a:rPr lang="en-GB" smtClean="0"/>
              <a:pPr/>
              <a:t>04/12/13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303151ED-BDCF-4E2F-9EB3-874102C8042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3151ED-BDCF-4E2F-9EB3-874102C8042E}"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3151ED-BDCF-4E2F-9EB3-874102C8042E}"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19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20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24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smtClean="0"/>
              <a:t>Be ready </a:t>
            </a:r>
            <a:r>
              <a:rPr lang="en-GB" dirty="0" smtClean="0"/>
              <a:t>– 4 strands of activity – SC – ICF – Delivery &amp; Framework/support – develop the processes – agree the principles - answer the questions </a:t>
            </a:r>
          </a:p>
          <a:p>
            <a:r>
              <a:rPr lang="en-GB" dirty="0" smtClean="0"/>
              <a:t>               - also be clear as to what SC is – won’t be the same from one LA to the next </a:t>
            </a:r>
          </a:p>
          <a:p>
            <a:endParaRPr lang="en-GB" dirty="0" smtClean="0"/>
          </a:p>
          <a:p>
            <a:r>
              <a:rPr lang="en-GB" b="1" dirty="0" smtClean="0"/>
              <a:t>Capacity </a:t>
            </a:r>
            <a:r>
              <a:rPr lang="en-GB" dirty="0" smtClean="0"/>
              <a:t>– get the right people into the 4 teams – use experienced people from outside to guide – resource support services </a:t>
            </a:r>
          </a:p>
          <a:p>
            <a:endParaRPr lang="en-GB" dirty="0" smtClean="0"/>
          </a:p>
          <a:p>
            <a:r>
              <a:rPr lang="en-GB" b="1" dirty="0" smtClean="0"/>
              <a:t>Capability </a:t>
            </a:r>
            <a:r>
              <a:rPr lang="en-GB" dirty="0" smtClean="0"/>
              <a:t>– develop your awareness &amp; competence – as discussed earlier – commercial awareness etc – bring people in </a:t>
            </a:r>
          </a:p>
          <a:p>
            <a:endParaRPr lang="en-GB" dirty="0" smtClean="0"/>
          </a:p>
          <a:p>
            <a:r>
              <a:rPr lang="en-GB" b="1" dirty="0" smtClean="0"/>
              <a:t>Pace &amp; Scale </a:t>
            </a:r>
            <a:r>
              <a:rPr lang="en-GB" dirty="0" smtClean="0"/>
              <a:t>– be prepared – manage expectations – the pace – </a:t>
            </a:r>
            <a:r>
              <a:rPr lang="en-GB" b="1" i="1" dirty="0" err="1" smtClean="0"/>
              <a:t>comms</a:t>
            </a:r>
            <a:r>
              <a:rPr lang="en-GB" b="1" i="1" dirty="0" smtClean="0"/>
              <a:t> </a:t>
            </a:r>
            <a:r>
              <a:rPr lang="en-GB" b="1" i="1" dirty="0" err="1" smtClean="0"/>
              <a:t>comms</a:t>
            </a:r>
            <a:r>
              <a:rPr lang="en-GB" b="1" i="1" dirty="0" smtClean="0"/>
              <a:t> </a:t>
            </a:r>
            <a:r>
              <a:rPr lang="en-GB" b="1" i="1" dirty="0" err="1" smtClean="0"/>
              <a:t>comms</a:t>
            </a:r>
            <a:r>
              <a:rPr lang="en-GB" b="1" i="1" dirty="0" smtClean="0"/>
              <a:t> </a:t>
            </a:r>
          </a:p>
          <a:p>
            <a:endParaRPr lang="en-GB" dirty="0" smtClean="0"/>
          </a:p>
          <a:p>
            <a:r>
              <a:rPr lang="en-GB" b="1" dirty="0" smtClean="0"/>
              <a:t>Best of Breed</a:t>
            </a:r>
            <a:r>
              <a:rPr lang="en-GB" dirty="0" smtClean="0"/>
              <a:t> – to SC – know how you will do it – options appraisal – CBA – business case </a:t>
            </a:r>
          </a:p>
          <a:p>
            <a:endParaRPr lang="en-GB" dirty="0" smtClean="0"/>
          </a:p>
          <a:p>
            <a:r>
              <a:rPr lang="en-GB" b="1" dirty="0" smtClean="0"/>
              <a:t>Decision making </a:t>
            </a:r>
            <a:r>
              <a:rPr lang="en-GB" dirty="0" smtClean="0"/>
              <a:t>– keep process simple – detailed B Case - LGA 2003 – ODPM – KPM – good challenge in the organisation </a:t>
            </a:r>
          </a:p>
          <a:p>
            <a:endParaRPr lang="en-GB" dirty="0" smtClean="0"/>
          </a:p>
          <a:p>
            <a:r>
              <a:rPr lang="en-GB" b="1" dirty="0" smtClean="0"/>
              <a:t>Governance</a:t>
            </a:r>
            <a:r>
              <a:rPr lang="en-GB" dirty="0" smtClean="0"/>
              <a:t> – standard stuff re Shareholding etc - but take good advice – the contract to tie down governance-wise – detailed method statements KPIs etc – but also the reporting audit and any scrutiny – need ICF to be involved at this stage – 2 sides of the table – 2 levels of F CP rules – depending whether contracting authority or not – industrial or commercial character – if contracting then public procurement rules apply – etc </a:t>
            </a:r>
          </a:p>
          <a:p>
            <a:endParaRPr lang="en-GB" dirty="0"/>
          </a:p>
        </p:txBody>
      </p:sp>
      <p:sp>
        <p:nvSpPr>
          <p:cNvPr id="4" name="Slide Number Placeholder 3"/>
          <p:cNvSpPr>
            <a:spLocks noGrp="1"/>
          </p:cNvSpPr>
          <p:nvPr>
            <p:ph type="sldNum" sz="quarter" idx="10"/>
          </p:nvPr>
        </p:nvSpPr>
        <p:spPr/>
        <p:txBody>
          <a:bodyPr/>
          <a:lstStyle/>
          <a:p>
            <a:fld id="{303151ED-BDCF-4E2F-9EB3-874102C8042E}" type="slidenum">
              <a:rPr lang="en-GB" smtClean="0"/>
              <a:pPr/>
              <a:t>25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Contractual arrangements </a:t>
            </a:r>
            <a:r>
              <a:rPr lang="en-GB" dirty="0" smtClean="0"/>
              <a:t>– 4 elements – strategic – tailored – detailed method statement – KPIs – fit for purpose </a:t>
            </a:r>
          </a:p>
          <a:p>
            <a:endParaRPr lang="en-GB" dirty="0" smtClean="0"/>
          </a:p>
          <a:p>
            <a:r>
              <a:rPr lang="en-GB" b="1" dirty="0" smtClean="0"/>
              <a:t>Business/Financial systems </a:t>
            </a:r>
            <a:r>
              <a:rPr lang="en-GB" dirty="0" smtClean="0"/>
              <a:t>– longer term issue for Oracle and others – a new offer? – short to mid term need to stay with current system – group accounts – control environment – otherwise new costs – duplication – interchanges – inputting etc – our info to the necessary standards </a:t>
            </a:r>
          </a:p>
          <a:p>
            <a:endParaRPr lang="en-GB" dirty="0" smtClean="0"/>
          </a:p>
          <a:p>
            <a:r>
              <a:rPr lang="en-GB" b="1" dirty="0" smtClean="0"/>
              <a:t>Support Services </a:t>
            </a:r>
            <a:r>
              <a:rPr lang="en-GB" dirty="0" smtClean="0"/>
              <a:t>– catch 22 – commercial freedom v org reduction – managing to control costs and support staff  - incubation period – financial system – TUPE to come back to </a:t>
            </a:r>
          </a:p>
          <a:p>
            <a:endParaRPr lang="en-GB" dirty="0" smtClean="0"/>
          </a:p>
          <a:p>
            <a:r>
              <a:rPr lang="en-GB" b="1" dirty="0" smtClean="0"/>
              <a:t>Assets</a:t>
            </a:r>
            <a:r>
              <a:rPr lang="en-GB" dirty="0" smtClean="0"/>
              <a:t> – who retains the asset – who maintains – do we have sufficient budget to transfer with responsibility – tapering the responsibility – Trafford example – leases and rents what to charge and the issues – Charitable Trusts and retaining the asset </a:t>
            </a:r>
          </a:p>
          <a:p>
            <a:endParaRPr lang="en-GB" dirty="0" smtClean="0"/>
          </a:p>
          <a:p>
            <a:r>
              <a:rPr lang="en-GB" b="1" dirty="0" smtClean="0"/>
              <a:t>Employment</a:t>
            </a:r>
            <a:r>
              <a:rPr lang="en-GB" dirty="0" smtClean="0"/>
              <a:t> – engagement and buy-in as earlier – flexible re TUPE as our own companies – support services largely not to transfer  – considering plans to incentivise performance </a:t>
            </a:r>
          </a:p>
          <a:p>
            <a:endParaRPr lang="en-GB" dirty="0"/>
          </a:p>
        </p:txBody>
      </p:sp>
      <p:sp>
        <p:nvSpPr>
          <p:cNvPr id="4" name="Slide Number Placeholder 3"/>
          <p:cNvSpPr>
            <a:spLocks noGrp="1"/>
          </p:cNvSpPr>
          <p:nvPr>
            <p:ph type="sldNum" sz="quarter" idx="10"/>
          </p:nvPr>
        </p:nvSpPr>
        <p:spPr/>
        <p:txBody>
          <a:bodyPr/>
          <a:lstStyle/>
          <a:p>
            <a:fld id="{303151ED-BDCF-4E2F-9EB3-874102C8042E}" type="slidenum">
              <a:rPr lang="en-GB" smtClean="0"/>
              <a:pPr/>
              <a:t>26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5</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3151ED-BDCF-4E2F-9EB3-874102C8042E}" type="slidenum">
              <a:rPr lang="en-GB" smtClean="0"/>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3151ED-BDCF-4E2F-9EB3-874102C8042E}"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dirty="0" smtClean="0"/>
              <a:t>Strategic Commissioning strengthens the role of elected Members – it is all about their relationship with local residents, who should have a stronger voice and input into commissioning decisions in future.  We need to (and still are) getting them ready for this.</a:t>
            </a:r>
          </a:p>
          <a:p>
            <a:pPr>
              <a:defRPr/>
            </a:pPr>
            <a:endParaRPr lang="en-GB" dirty="0" smtClean="0"/>
          </a:p>
          <a:p>
            <a:pPr>
              <a:defRPr/>
            </a:pPr>
            <a:r>
              <a:rPr lang="en-GB" dirty="0" smtClean="0"/>
              <a:t>Members will need to ensure that what is commissioned really reflects the priorities and preferences of our local communities, and that they are able to facilitate putting the necessary changes in place quickly.</a:t>
            </a:r>
          </a:p>
          <a:p>
            <a:pPr>
              <a:defRPr/>
            </a:pPr>
            <a:endParaRPr lang="en-GB" dirty="0" smtClean="0"/>
          </a:p>
          <a:p>
            <a:pPr>
              <a:defRPr/>
            </a:pPr>
            <a:r>
              <a:rPr lang="en-GB" dirty="0" smtClean="0"/>
              <a:t>Identified a set of clear principles for carrying out a management review to ensure we didn’t fall into the old traps of simply reflecting outmoded structures based on professional groupings.  The old structure of two large “Directorates” for People and Place based services had served its time.  It created silo working and prohibited us becoming a fully agile organisation ready for change.  </a:t>
            </a:r>
          </a:p>
          <a:p>
            <a:endParaRPr lang="en-GB" dirty="0"/>
          </a:p>
        </p:txBody>
      </p:sp>
      <p:sp>
        <p:nvSpPr>
          <p:cNvPr id="4" name="Slide Number Placeholder 3"/>
          <p:cNvSpPr>
            <a:spLocks noGrp="1"/>
          </p:cNvSpPr>
          <p:nvPr>
            <p:ph type="sldNum" sz="quarter" idx="10"/>
          </p:nvPr>
        </p:nvSpPr>
        <p:spPr/>
        <p:txBody>
          <a:bodyPr/>
          <a:lstStyle/>
          <a:p>
            <a:fld id="{303151ED-BDCF-4E2F-9EB3-874102C8042E}"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3151ED-BDCF-4E2F-9EB3-874102C8042E}" type="slidenum">
              <a:rPr lang="en-GB" smtClean="0"/>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03151ED-BDCF-4E2F-9EB3-874102C8042E}" type="slidenum">
              <a:rPr lang="en-GB" smtClean="0"/>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smtClean="0"/>
              <a:t>All jobs were newly created</a:t>
            </a:r>
          </a:p>
          <a:p>
            <a:pPr lvl="0"/>
            <a:r>
              <a:rPr lang="en-GB" dirty="0" smtClean="0"/>
              <a:t>Thorough assessments – </a:t>
            </a:r>
            <a:r>
              <a:rPr lang="en-GB" dirty="0" err="1" smtClean="0"/>
              <a:t>Penna</a:t>
            </a:r>
            <a:r>
              <a:rPr lang="en-GB" dirty="0" smtClean="0"/>
              <a:t> – to test for these new skills</a:t>
            </a:r>
          </a:p>
          <a:p>
            <a:pPr lvl="0"/>
            <a:endParaRPr lang="en-GB" dirty="0" smtClean="0"/>
          </a:p>
          <a:p>
            <a:pPr lvl="0"/>
            <a:r>
              <a:rPr lang="en-GB" dirty="0" smtClean="0"/>
              <a:t>formal authority will be devolved so that assessments and decisions can be taken and executed where they need to be made, as close to the frontline as possible, in order to produce better performance and more speedy and responsive action;</a:t>
            </a:r>
          </a:p>
          <a:p>
            <a:pPr lvl="0"/>
            <a:r>
              <a:rPr lang="en-GB" dirty="0" smtClean="0"/>
              <a:t>the role of “corporate support services” is to facilitate and support frontline service change and innovation, within an effective framework of identified and well-managed risk;</a:t>
            </a:r>
          </a:p>
          <a:p>
            <a:pPr lvl="0"/>
            <a:r>
              <a:rPr lang="en-GB" dirty="0" smtClean="0"/>
              <a:t>the clear expectation of consistent and visible compliance with agreed values and behaviours, as part  of a new organisational culture and as a catalyst for change;</a:t>
            </a:r>
          </a:p>
          <a:p>
            <a:pPr lvl="0"/>
            <a:r>
              <a:rPr lang="en-GB" dirty="0" smtClean="0"/>
              <a:t>the effective securing, organisation and deployment of all (collective) resources, in ways which increase “public value” in securing priority outcomes for local people, as part of a single “Team Cheshire East” approach;</a:t>
            </a:r>
          </a:p>
          <a:p>
            <a:pPr lvl="0"/>
            <a:r>
              <a:rPr lang="en-GB" dirty="0" smtClean="0"/>
              <a:t>every role exists to enable delivery of the objectives and added value of the whole organisation, from the perspective of our local residents and communities;</a:t>
            </a:r>
          </a:p>
          <a:p>
            <a:pPr lvl="0"/>
            <a:r>
              <a:rPr lang="en-GB" dirty="0" smtClean="0"/>
              <a:t>management roles enable local people and our partners to interact with us easily and effectively; and</a:t>
            </a:r>
          </a:p>
          <a:p>
            <a:pPr lvl="0"/>
            <a:r>
              <a:rPr lang="en-GB" dirty="0" smtClean="0"/>
              <a:t>common processes and tasks are done in one way, by one team, without duplication elsewhere or hand-offs to others, both internally and externally, with quality assurance at both the beginning and the end.</a:t>
            </a:r>
          </a:p>
          <a:p>
            <a:endParaRPr lang="en-GB" dirty="0"/>
          </a:p>
        </p:txBody>
      </p:sp>
      <p:sp>
        <p:nvSpPr>
          <p:cNvPr id="4" name="Slide Number Placeholder 3"/>
          <p:cNvSpPr>
            <a:spLocks noGrp="1"/>
          </p:cNvSpPr>
          <p:nvPr>
            <p:ph type="sldNum" sz="quarter" idx="10"/>
          </p:nvPr>
        </p:nvSpPr>
        <p:spPr/>
        <p:txBody>
          <a:bodyPr/>
          <a:lstStyle/>
          <a:p>
            <a:fld id="{303151ED-BDCF-4E2F-9EB3-874102C8042E}"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 slide bg ii.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332360" y="2130425"/>
            <a:ext cx="6480000" cy="1470025"/>
          </a:xfrm>
        </p:spPr>
        <p:txBody>
          <a:bodyPr/>
          <a:lstStyle>
            <a:lvl1pPr>
              <a:defRPr b="1"/>
            </a:lvl1pPr>
          </a:lstStyle>
          <a:p>
            <a:r>
              <a:rPr lang="en-US" dirty="0" smtClean="0"/>
              <a:t>Click to edit Master title style</a:t>
            </a:r>
            <a:endParaRPr lang="en-GB" dirty="0"/>
          </a:p>
        </p:txBody>
      </p:sp>
      <p:sp>
        <p:nvSpPr>
          <p:cNvPr id="3" name="Subtitle 2"/>
          <p:cNvSpPr>
            <a:spLocks noGrp="1"/>
          </p:cNvSpPr>
          <p:nvPr>
            <p:ph type="subTitle" idx="1"/>
          </p:nvPr>
        </p:nvSpPr>
        <p:spPr>
          <a:xfrm>
            <a:off x="1872360" y="3886200"/>
            <a:ext cx="54000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DC9274-8DFC-4AE8-8E3E-9B77FDBA0A8D}" type="datetimeFigureOut">
              <a:rPr lang="en-GB" smtClean="0"/>
              <a:pPr/>
              <a:t>04/12/13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F1CAAF-ED8C-48F0-8E17-C0E47E07234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DC9274-8DFC-4AE8-8E3E-9B77FDBA0A8D}" type="datetimeFigureOut">
              <a:rPr lang="en-GB" smtClean="0"/>
              <a:pPr/>
              <a:t>04/12/13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F1CAAF-ED8C-48F0-8E17-C0E47E07234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general slide bg ii.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395536" y="274638"/>
            <a:ext cx="8291264" cy="1143000"/>
          </a:xfrm>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a:xfrm>
            <a:off x="395536" y="1600200"/>
            <a:ext cx="8291264"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C9274-8DFC-4AE8-8E3E-9B77FDBA0A8D}" type="datetimeFigureOut">
              <a:rPr lang="en-GB" smtClean="0"/>
              <a:pPr/>
              <a:t>04/12/13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F1CAAF-ED8C-48F0-8E17-C0E47E07234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DC9274-8DFC-4AE8-8E3E-9B77FDBA0A8D}" type="datetimeFigureOut">
              <a:rPr lang="en-GB" smtClean="0"/>
              <a:pPr/>
              <a:t>04/12/13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F1CAAF-ED8C-48F0-8E17-C0E47E07234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DC9274-8DFC-4AE8-8E3E-9B77FDBA0A8D}" type="datetimeFigureOut">
              <a:rPr lang="en-GB" smtClean="0"/>
              <a:pPr/>
              <a:t>04/12/13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F1CAAF-ED8C-48F0-8E17-C0E47E07234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DC9274-8DFC-4AE8-8E3E-9B77FDBA0A8D}" type="datetimeFigureOut">
              <a:rPr lang="en-GB" smtClean="0"/>
              <a:pPr/>
              <a:t>04/12/13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F1CAAF-ED8C-48F0-8E17-C0E47E07234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C9274-8DFC-4AE8-8E3E-9B77FDBA0A8D}" type="datetimeFigureOut">
              <a:rPr lang="en-GB" smtClean="0"/>
              <a:pPr/>
              <a:t>04/12/13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F1CAAF-ED8C-48F0-8E17-C0E47E07234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C9274-8DFC-4AE8-8E3E-9B77FDBA0A8D}" type="datetimeFigureOut">
              <a:rPr lang="en-GB" smtClean="0"/>
              <a:pPr/>
              <a:t>04/12/13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F1CAAF-ED8C-48F0-8E17-C0E47E07234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C9274-8DFC-4AE8-8E3E-9B77FDBA0A8D}" type="datetimeFigureOut">
              <a:rPr lang="en-GB" smtClean="0"/>
              <a:pPr/>
              <a:t>04/12/13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F1CAAF-ED8C-48F0-8E17-C0E47E07234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C9274-8DFC-4AE8-8E3E-9B77FDBA0A8D}" type="datetimeFigureOut">
              <a:rPr lang="en-GB" smtClean="0"/>
              <a:pPr/>
              <a:t>04/12/13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1CAAF-ED8C-48F0-8E17-C0E47E07234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sz="4800" dirty="0" smtClean="0">
                <a:solidFill>
                  <a:schemeClr val="tx2">
                    <a:lumMod val="75000"/>
                  </a:schemeClr>
                </a:solidFill>
              </a:rPr>
              <a:t>Service Delivery Models </a:t>
            </a:r>
            <a:endParaRPr lang="en-GB" sz="4800" dirty="0">
              <a:solidFill>
                <a:schemeClr val="tx2">
                  <a:lumMod val="75000"/>
                </a:schemeClr>
              </a:solidFill>
            </a:endParaRPr>
          </a:p>
        </p:txBody>
      </p:sp>
      <p:sp>
        <p:nvSpPr>
          <p:cNvPr id="8" name="Subtitle 7"/>
          <p:cNvSpPr>
            <a:spLocks noGrp="1"/>
          </p:cNvSpPr>
          <p:nvPr>
            <p:ph type="subTitle" idx="1"/>
          </p:nvPr>
        </p:nvSpPr>
        <p:spPr>
          <a:xfrm>
            <a:off x="1872360" y="3886200"/>
            <a:ext cx="5400000" cy="1919064"/>
          </a:xfrm>
        </p:spPr>
        <p:txBody>
          <a:bodyPr>
            <a:normAutofit fontScale="92500" lnSpcReduction="20000"/>
          </a:bodyPr>
          <a:lstStyle/>
          <a:p>
            <a:r>
              <a:rPr lang="en-GB" dirty="0" smtClean="0">
                <a:solidFill>
                  <a:srgbClr val="006600"/>
                </a:solidFill>
              </a:rPr>
              <a:t>Mike Suarez </a:t>
            </a:r>
          </a:p>
          <a:p>
            <a:r>
              <a:rPr lang="en-GB" dirty="0" smtClean="0">
                <a:solidFill>
                  <a:srgbClr val="006600"/>
                </a:solidFill>
              </a:rPr>
              <a:t>Chief Executive </a:t>
            </a:r>
          </a:p>
          <a:p>
            <a:r>
              <a:rPr lang="en-GB" dirty="0" smtClean="0">
                <a:solidFill>
                  <a:srgbClr val="006600"/>
                </a:solidFill>
              </a:rPr>
              <a:t>Cheshire East Council </a:t>
            </a:r>
          </a:p>
          <a:p>
            <a:r>
              <a:rPr lang="en-GB" dirty="0" smtClean="0">
                <a:solidFill>
                  <a:srgbClr val="006600"/>
                </a:solidFill>
              </a:rPr>
              <a:t>5</a:t>
            </a:r>
            <a:r>
              <a:rPr lang="en-GB" baseline="30000" dirty="0" smtClean="0">
                <a:solidFill>
                  <a:srgbClr val="006600"/>
                </a:solidFill>
              </a:rPr>
              <a:t>th</a:t>
            </a:r>
            <a:r>
              <a:rPr lang="en-GB" dirty="0" smtClean="0">
                <a:solidFill>
                  <a:srgbClr val="006600"/>
                </a:solidFill>
              </a:rPr>
              <a:t> December 2013</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l"/>
            <a:r>
              <a:rPr lang="en-GB" sz="3600" dirty="0" smtClean="0">
                <a:solidFill>
                  <a:schemeClr val="tx2">
                    <a:lumMod val="75000"/>
                  </a:schemeClr>
                </a:solidFill>
              </a:rPr>
              <a:t>Bringing the model to life – shaping the Council </a:t>
            </a:r>
          </a:p>
        </p:txBody>
      </p:sp>
      <p:sp>
        <p:nvSpPr>
          <p:cNvPr id="4" name="Content Placeholder 3"/>
          <p:cNvSpPr>
            <a:spLocks noGrp="1"/>
          </p:cNvSpPr>
          <p:nvPr>
            <p:ph idx="1"/>
          </p:nvPr>
        </p:nvSpPr>
        <p:spPr>
          <a:xfrm>
            <a:off x="539552" y="1268760"/>
            <a:ext cx="8291264" cy="4886003"/>
          </a:xfrm>
        </p:spPr>
        <p:txBody>
          <a:bodyPr>
            <a:normAutofit/>
          </a:bodyPr>
          <a:lstStyle/>
          <a:p>
            <a:r>
              <a:rPr lang="en-GB" sz="2800" dirty="0" smtClean="0"/>
              <a:t>Role of Members</a:t>
            </a:r>
          </a:p>
          <a:p>
            <a:r>
              <a:rPr lang="en-GB" sz="2800" dirty="0" smtClean="0"/>
              <a:t>New structure/operating model</a:t>
            </a:r>
          </a:p>
          <a:p>
            <a:r>
              <a:rPr lang="en-GB" sz="2800" dirty="0" smtClean="0"/>
              <a:t>Management Review – roles and responsibilities</a:t>
            </a:r>
          </a:p>
          <a:p>
            <a:r>
              <a:rPr lang="en-GB" sz="2800" dirty="0" smtClean="0"/>
              <a:t>‘Core’ integrated multi-disciplinary team</a:t>
            </a:r>
          </a:p>
          <a:p>
            <a:pPr lvl="1"/>
            <a:r>
              <a:rPr lang="en-GB" dirty="0" smtClean="0"/>
              <a:t>10% of the Council’s resources (400 staff)</a:t>
            </a:r>
          </a:p>
          <a:p>
            <a:r>
              <a:rPr lang="en-GB" sz="2800" dirty="0" smtClean="0"/>
              <a:t>The remaining resources directed to maintain essential front line services</a:t>
            </a:r>
          </a:p>
          <a:p>
            <a:r>
              <a:rPr lang="en-GB" sz="2800" dirty="0" smtClean="0"/>
              <a:t>Matrix management - the end of silo working</a:t>
            </a:r>
          </a:p>
          <a:p>
            <a:r>
              <a:rPr lang="en-GB" sz="2800" dirty="0" smtClean="0"/>
              <a:t>Opportunity for new pay structure and PRP</a:t>
            </a:r>
          </a:p>
          <a:p>
            <a:pPr lvl="0">
              <a:buNone/>
            </a:pPr>
            <a:endParaRPr lang="en-GB"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GB" sz="3600" dirty="0" smtClean="0">
                <a:solidFill>
                  <a:schemeClr val="tx2">
                    <a:lumMod val="75000"/>
                  </a:schemeClr>
                </a:solidFill>
              </a:rPr>
              <a:t>What does this mean for Residents?   </a:t>
            </a:r>
          </a:p>
        </p:txBody>
      </p:sp>
      <p:sp>
        <p:nvSpPr>
          <p:cNvPr id="4" name="Content Placeholder 3"/>
          <p:cNvSpPr>
            <a:spLocks noGrp="1"/>
          </p:cNvSpPr>
          <p:nvPr>
            <p:ph idx="1"/>
          </p:nvPr>
        </p:nvSpPr>
        <p:spPr>
          <a:xfrm>
            <a:off x="395536" y="1484784"/>
            <a:ext cx="8496944" cy="4669979"/>
          </a:xfrm>
        </p:spPr>
        <p:txBody>
          <a:bodyPr>
            <a:normAutofit/>
          </a:bodyPr>
          <a:lstStyle/>
          <a:p>
            <a:pPr>
              <a:spcAft>
                <a:spcPts val="600"/>
              </a:spcAft>
            </a:pPr>
            <a:r>
              <a:rPr lang="en-GB" sz="2800" dirty="0" smtClean="0"/>
              <a:t>Flexible responsive services tailored to the needs of residents </a:t>
            </a:r>
          </a:p>
          <a:p>
            <a:pPr>
              <a:spcAft>
                <a:spcPts val="600"/>
              </a:spcAft>
            </a:pPr>
            <a:r>
              <a:rPr lang="en-GB" sz="2800" dirty="0" smtClean="0"/>
              <a:t>Increased investment in services </a:t>
            </a:r>
          </a:p>
          <a:p>
            <a:pPr>
              <a:spcAft>
                <a:spcPts val="600"/>
              </a:spcAft>
            </a:pPr>
            <a:r>
              <a:rPr lang="en-GB" sz="2800" dirty="0" smtClean="0"/>
              <a:t>Better value for money and more choice for residents </a:t>
            </a:r>
          </a:p>
          <a:p>
            <a:pPr>
              <a:spcAft>
                <a:spcPts val="600"/>
              </a:spcAft>
            </a:pPr>
            <a:r>
              <a:rPr lang="en-GB" sz="2800" dirty="0" smtClean="0"/>
              <a:t>New local employment opportunities </a:t>
            </a:r>
          </a:p>
          <a:p>
            <a:pPr>
              <a:spcAft>
                <a:spcPts val="600"/>
              </a:spcAft>
            </a:pPr>
            <a:r>
              <a:rPr lang="en-GB" sz="2800" dirty="0" smtClean="0"/>
              <a:t>Services that continue to be accountable and transparent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GB" sz="3600" dirty="0" smtClean="0">
                <a:solidFill>
                  <a:schemeClr val="tx2">
                    <a:lumMod val="75000"/>
                  </a:schemeClr>
                </a:solidFill>
              </a:rPr>
              <a:t>What does this mean for Staff?   </a:t>
            </a:r>
          </a:p>
        </p:txBody>
      </p:sp>
      <p:sp>
        <p:nvSpPr>
          <p:cNvPr id="4" name="Content Placeholder 3"/>
          <p:cNvSpPr>
            <a:spLocks noGrp="1"/>
          </p:cNvSpPr>
          <p:nvPr>
            <p:ph idx="1"/>
          </p:nvPr>
        </p:nvSpPr>
        <p:spPr>
          <a:xfrm>
            <a:off x="395536" y="1628800"/>
            <a:ext cx="8496944" cy="4525963"/>
          </a:xfrm>
        </p:spPr>
        <p:txBody>
          <a:bodyPr>
            <a:normAutofit lnSpcReduction="10000"/>
          </a:bodyPr>
          <a:lstStyle/>
          <a:p>
            <a:r>
              <a:rPr lang="en-GB" sz="2800" dirty="0" smtClean="0"/>
              <a:t>Longer term job security in the rapidly changing jobs market</a:t>
            </a:r>
          </a:p>
          <a:p>
            <a:r>
              <a:rPr lang="en-GB" sz="2800" dirty="0" smtClean="0"/>
              <a:t>Empowering staff to develop and implement new ideas </a:t>
            </a:r>
          </a:p>
          <a:p>
            <a:r>
              <a:rPr lang="en-GB" sz="2800" dirty="0" smtClean="0"/>
              <a:t>Services that fully utilise the entrepreneurial skills of staff </a:t>
            </a:r>
          </a:p>
          <a:p>
            <a:r>
              <a:rPr lang="en-GB" sz="2800" dirty="0" smtClean="0"/>
              <a:t>Staff will be central to shaping the future of their service </a:t>
            </a:r>
          </a:p>
          <a:p>
            <a:r>
              <a:rPr lang="en-GB" sz="2800" dirty="0" smtClean="0"/>
              <a:t>Staff will be supported to diversify skills sets in order to improve the customer experience for residents, business and service users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l"/>
            <a:r>
              <a:rPr lang="en-GB" sz="3600" dirty="0" smtClean="0">
                <a:solidFill>
                  <a:schemeClr val="tx2">
                    <a:lumMod val="75000"/>
                  </a:schemeClr>
                </a:solidFill>
              </a:rPr>
              <a:t>Guiding principles for our new operating model </a:t>
            </a:r>
          </a:p>
        </p:txBody>
      </p:sp>
      <p:sp>
        <p:nvSpPr>
          <p:cNvPr id="4" name="Content Placeholder 3"/>
          <p:cNvSpPr>
            <a:spLocks noGrp="1"/>
          </p:cNvSpPr>
          <p:nvPr>
            <p:ph idx="1"/>
          </p:nvPr>
        </p:nvSpPr>
        <p:spPr>
          <a:xfrm>
            <a:off x="539552" y="1484784"/>
            <a:ext cx="8291264" cy="4680520"/>
          </a:xfrm>
        </p:spPr>
        <p:txBody>
          <a:bodyPr>
            <a:normAutofit lnSpcReduction="10000"/>
          </a:bodyPr>
          <a:lstStyle/>
          <a:p>
            <a:r>
              <a:rPr lang="en-GB" dirty="0" smtClean="0"/>
              <a:t>Clear individual accountabilities for groups of related ‘functions’</a:t>
            </a:r>
          </a:p>
          <a:p>
            <a:r>
              <a:rPr lang="en-GB" dirty="0" smtClean="0"/>
              <a:t>Larger spans of control</a:t>
            </a:r>
          </a:p>
          <a:p>
            <a:r>
              <a:rPr lang="en-GB" dirty="0" smtClean="0"/>
              <a:t>Less hierarchical – authority based on outcomes and project priorities (devolved)</a:t>
            </a:r>
          </a:p>
          <a:p>
            <a:r>
              <a:rPr lang="en-GB" dirty="0" smtClean="0"/>
              <a:t>Clarity around statutory accountabilities as part of the ‘core’ of the Council</a:t>
            </a:r>
          </a:p>
          <a:p>
            <a:r>
              <a:rPr lang="en-GB" dirty="0" smtClean="0"/>
              <a:t>Emphasis on the leadership of change, engagement of staff and entrepreneurial skills</a:t>
            </a:r>
          </a:p>
          <a:p>
            <a:pPr algn="r">
              <a:buNone/>
            </a:pPr>
            <a:endParaRPr lang="en-GB" sz="1700" i="1" dirty="0" smtClean="0"/>
          </a:p>
          <a:p>
            <a:pPr>
              <a:buNone/>
            </a:pPr>
            <a:endParaRPr lang="en-GB"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980728"/>
            <a:ext cx="8291264" cy="5174035"/>
          </a:xfrm>
        </p:spPr>
        <p:txBody>
          <a:bodyPr>
            <a:normAutofit/>
          </a:bodyPr>
          <a:lstStyle/>
          <a:p>
            <a:pPr>
              <a:spcAft>
                <a:spcPts val="600"/>
              </a:spcAft>
            </a:pPr>
            <a:r>
              <a:rPr lang="en-GB" dirty="0" smtClean="0"/>
              <a:t>Strong emphasis on agreed values and behaviours as a catalyst for change</a:t>
            </a:r>
          </a:p>
          <a:p>
            <a:pPr>
              <a:spcAft>
                <a:spcPts val="600"/>
              </a:spcAft>
            </a:pPr>
            <a:r>
              <a:rPr lang="en-GB" dirty="0" smtClean="0"/>
              <a:t>In designing new roles, clear focus on adding value to the whole organisation, from the perspective of local residents and communities</a:t>
            </a:r>
          </a:p>
          <a:p>
            <a:pPr>
              <a:spcAft>
                <a:spcPts val="600"/>
              </a:spcAft>
            </a:pPr>
            <a:r>
              <a:rPr lang="en-GB" dirty="0" smtClean="0"/>
              <a:t>Clear split between Corporate Support Services and Provider/Delivery/Commissioning roles</a:t>
            </a:r>
          </a:p>
          <a:p>
            <a:pPr>
              <a:buNone/>
            </a:pPr>
            <a:endParaRPr lang="en-GB"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GB" sz="3600" dirty="0" smtClean="0">
                <a:solidFill>
                  <a:schemeClr val="tx2">
                    <a:lumMod val="75000"/>
                  </a:schemeClr>
                </a:solidFill>
              </a:rPr>
              <a:t>Our Commissioning Plans    </a:t>
            </a:r>
          </a:p>
        </p:txBody>
      </p:sp>
      <p:sp>
        <p:nvSpPr>
          <p:cNvPr id="4" name="Content Placeholder 3"/>
          <p:cNvSpPr>
            <a:spLocks noGrp="1"/>
          </p:cNvSpPr>
          <p:nvPr>
            <p:ph idx="1"/>
          </p:nvPr>
        </p:nvSpPr>
        <p:spPr>
          <a:xfrm>
            <a:off x="539552" y="1340768"/>
            <a:ext cx="8291264" cy="5112568"/>
          </a:xfrm>
        </p:spPr>
        <p:txBody>
          <a:bodyPr>
            <a:normAutofit fontScale="92500" lnSpcReduction="10000"/>
          </a:bodyPr>
          <a:lstStyle/>
          <a:p>
            <a:pPr>
              <a:buNone/>
            </a:pPr>
            <a:r>
              <a:rPr lang="en-GB" sz="3000" b="1" dirty="0" smtClean="0"/>
              <a:t>Phase One completed </a:t>
            </a:r>
          </a:p>
          <a:p>
            <a:r>
              <a:rPr lang="en-GB" sz="2800" dirty="0" smtClean="0"/>
              <a:t>Tatton Park Enterprises </a:t>
            </a:r>
          </a:p>
          <a:p>
            <a:r>
              <a:rPr lang="en-GB" sz="2800" dirty="0" smtClean="0"/>
              <a:t>Engine of the North </a:t>
            </a:r>
          </a:p>
          <a:p>
            <a:pPr>
              <a:buNone/>
            </a:pPr>
            <a:endParaRPr lang="en-GB" sz="2800" dirty="0" smtClean="0"/>
          </a:p>
          <a:p>
            <a:pPr>
              <a:buNone/>
            </a:pPr>
            <a:r>
              <a:rPr lang="en-GB" sz="3000" b="1" dirty="0" smtClean="0"/>
              <a:t>Phase Two in progress for April 2014 </a:t>
            </a:r>
          </a:p>
          <a:p>
            <a:r>
              <a:rPr lang="en-GB" sz="2800" dirty="0" smtClean="0"/>
              <a:t>Leisure Trust </a:t>
            </a:r>
          </a:p>
          <a:p>
            <a:r>
              <a:rPr lang="en-GB" sz="2800" dirty="0" smtClean="0"/>
              <a:t>Environmental Services </a:t>
            </a:r>
          </a:p>
          <a:p>
            <a:r>
              <a:rPr lang="en-GB" sz="2800" dirty="0" smtClean="0"/>
              <a:t>Bereavement Services</a:t>
            </a:r>
          </a:p>
          <a:p>
            <a:r>
              <a:rPr lang="en-GB" sz="2800" dirty="0" smtClean="0"/>
              <a:t>Shared Services SLE  </a:t>
            </a:r>
          </a:p>
          <a:p>
            <a:endParaRPr lang="en-GB" sz="2800" dirty="0" smtClean="0"/>
          </a:p>
          <a:p>
            <a:pPr>
              <a:buNone/>
            </a:pPr>
            <a:r>
              <a:rPr lang="en-GB" sz="3000" b="1" dirty="0" smtClean="0"/>
              <a:t>Phase Three and beyond </a:t>
            </a:r>
          </a:p>
          <a:p>
            <a:endParaRPr lang="en-GB" sz="2800" dirty="0" smtClean="0"/>
          </a:p>
          <a:p>
            <a:endParaRPr lang="en-GB" sz="2800" dirty="0" smtClean="0"/>
          </a:p>
          <a:p>
            <a:endParaRPr lang="en-GB" sz="2800" dirty="0" smtClean="0"/>
          </a:p>
          <a:p>
            <a:pPr>
              <a:buNone/>
            </a:pPr>
            <a:endParaRPr lang="en-GB"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GB" sz="3600" dirty="0" smtClean="0">
                <a:solidFill>
                  <a:schemeClr val="tx2">
                    <a:lumMod val="75000"/>
                  </a:schemeClr>
                </a:solidFill>
              </a:rPr>
              <a:t>The journey so far   </a:t>
            </a:r>
          </a:p>
        </p:txBody>
      </p:sp>
      <p:sp>
        <p:nvSpPr>
          <p:cNvPr id="4" name="Content Placeholder 3"/>
          <p:cNvSpPr>
            <a:spLocks noGrp="1"/>
          </p:cNvSpPr>
          <p:nvPr>
            <p:ph idx="1"/>
          </p:nvPr>
        </p:nvSpPr>
        <p:spPr>
          <a:xfrm>
            <a:off x="395536" y="1268760"/>
            <a:ext cx="8291264" cy="4968552"/>
          </a:xfrm>
        </p:spPr>
        <p:txBody>
          <a:bodyPr>
            <a:normAutofit lnSpcReduction="10000"/>
          </a:bodyPr>
          <a:lstStyle/>
          <a:p>
            <a:pPr>
              <a:buNone/>
            </a:pPr>
            <a:r>
              <a:rPr lang="en-GB" sz="2400" dirty="0" smtClean="0"/>
              <a:t>A great start to a very ambitious </a:t>
            </a:r>
          </a:p>
          <a:p>
            <a:pPr>
              <a:buNone/>
            </a:pPr>
            <a:r>
              <a:rPr lang="en-GB" sz="2400" dirty="0" smtClean="0"/>
              <a:t>Programme CEC and our new ground  </a:t>
            </a:r>
          </a:p>
          <a:p>
            <a:pPr>
              <a:buNone/>
            </a:pPr>
            <a:endParaRPr lang="en-GB" sz="2400" dirty="0" smtClean="0"/>
          </a:p>
          <a:p>
            <a:pPr>
              <a:buNone/>
            </a:pPr>
            <a:r>
              <a:rPr lang="en-GB" sz="2400" dirty="0" smtClean="0"/>
              <a:t>For example - </a:t>
            </a:r>
            <a:r>
              <a:rPr lang="en-GB" sz="2400" b="1" dirty="0" smtClean="0"/>
              <a:t>Tatton Park Enterprises</a:t>
            </a:r>
          </a:p>
          <a:p>
            <a:r>
              <a:rPr lang="en-GB" sz="2400" dirty="0" smtClean="0"/>
              <a:t>A new catering service</a:t>
            </a:r>
          </a:p>
          <a:p>
            <a:r>
              <a:rPr lang="en-GB" sz="2400" dirty="0" smtClean="0"/>
              <a:t>Operating since November 2012 </a:t>
            </a:r>
          </a:p>
          <a:p>
            <a:r>
              <a:rPr lang="en-GB" sz="2400" dirty="0" smtClean="0"/>
              <a:t>Highly successful</a:t>
            </a:r>
          </a:p>
          <a:p>
            <a:r>
              <a:rPr lang="en-GB" sz="2400" dirty="0" smtClean="0"/>
              <a:t>Performing well beyond our plans </a:t>
            </a:r>
          </a:p>
          <a:p>
            <a:r>
              <a:rPr lang="en-GB" sz="2400" dirty="0" smtClean="0"/>
              <a:t>Turnover up £200k = 20% </a:t>
            </a:r>
          </a:p>
          <a:p>
            <a:r>
              <a:rPr lang="en-GB" sz="2400" dirty="0" smtClean="0"/>
              <a:t>Net contribution to the running of the Park up 39%</a:t>
            </a:r>
          </a:p>
          <a:p>
            <a:r>
              <a:rPr lang="en-GB" sz="2400" dirty="0" smtClean="0"/>
              <a:t>Ensuring a sustainable future for the service &amp; the historic landmark </a:t>
            </a:r>
          </a:p>
          <a:p>
            <a:endParaRPr lang="en-GB" sz="2400" dirty="0" smtClean="0"/>
          </a:p>
          <a:p>
            <a:pPr>
              <a:buNone/>
            </a:pPr>
            <a:endParaRPr lang="en-GB" sz="2400" dirty="0" smtClean="0"/>
          </a:p>
        </p:txBody>
      </p:sp>
      <p:pic>
        <p:nvPicPr>
          <p:cNvPr id="5" name="Picture 2" descr="C:\My Documents\ap277w\My Pictures\Tatton_Park_2.jpg"/>
          <p:cNvPicPr>
            <a:picLocks noChangeAspect="1" noChangeArrowheads="1"/>
          </p:cNvPicPr>
          <p:nvPr/>
        </p:nvPicPr>
        <p:blipFill>
          <a:blip r:embed="rId3" cstate="print"/>
          <a:srcRect/>
          <a:stretch>
            <a:fillRect/>
          </a:stretch>
        </p:blipFill>
        <p:spPr bwMode="auto">
          <a:xfrm>
            <a:off x="6012160" y="188640"/>
            <a:ext cx="2743200" cy="1838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404664"/>
            <a:ext cx="8291264" cy="5832648"/>
          </a:xfrm>
        </p:spPr>
        <p:txBody>
          <a:bodyPr>
            <a:normAutofit lnSpcReduction="10000"/>
          </a:bodyPr>
          <a:lstStyle/>
          <a:p>
            <a:pPr>
              <a:buNone/>
            </a:pPr>
            <a:r>
              <a:rPr lang="en-GB" sz="2400" dirty="0" smtClean="0"/>
              <a:t>Example 2 - </a:t>
            </a:r>
            <a:r>
              <a:rPr lang="en-GB" sz="2400" b="1" dirty="0" smtClean="0"/>
              <a:t>Engine of the North </a:t>
            </a:r>
          </a:p>
          <a:p>
            <a:pPr>
              <a:buNone/>
            </a:pPr>
            <a:endParaRPr lang="en-GB" sz="2400" b="1" dirty="0" smtClean="0"/>
          </a:p>
          <a:p>
            <a:pPr>
              <a:buNone/>
            </a:pPr>
            <a:r>
              <a:rPr lang="en-GB" sz="2400" dirty="0" smtClean="0"/>
              <a:t>To:</a:t>
            </a:r>
          </a:p>
          <a:p>
            <a:pPr>
              <a:buNone/>
            </a:pPr>
            <a:endParaRPr lang="en-GB" sz="2400" dirty="0" smtClean="0"/>
          </a:p>
          <a:p>
            <a:r>
              <a:rPr lang="en-GB" sz="2400" dirty="0" smtClean="0"/>
              <a:t>Develop our land assets </a:t>
            </a:r>
          </a:p>
          <a:p>
            <a:pPr>
              <a:buNone/>
            </a:pPr>
            <a:endParaRPr lang="en-GB" sz="2400" dirty="0" smtClean="0"/>
          </a:p>
          <a:p>
            <a:r>
              <a:rPr lang="en-GB" sz="2400" dirty="0" smtClean="0"/>
              <a:t>Maximise opportunities for business employment &amp; housing growth</a:t>
            </a:r>
          </a:p>
          <a:p>
            <a:pPr>
              <a:buNone/>
            </a:pPr>
            <a:endParaRPr lang="en-GB" sz="2400" dirty="0" smtClean="0"/>
          </a:p>
          <a:p>
            <a:r>
              <a:rPr lang="en-GB" sz="2400" dirty="0" smtClean="0"/>
              <a:t>Attract investment through improving connectivity &amp; infrastructure </a:t>
            </a:r>
          </a:p>
          <a:p>
            <a:pPr>
              <a:buNone/>
            </a:pPr>
            <a:endParaRPr lang="en-GB" sz="2400" dirty="0" smtClean="0"/>
          </a:p>
          <a:p>
            <a:r>
              <a:rPr lang="en-GB" sz="2400" dirty="0" smtClean="0"/>
              <a:t>Sustain growth by development works to create strong resilient local communities </a:t>
            </a:r>
          </a:p>
          <a:p>
            <a:endParaRPr lang="en-GB" sz="2400" dirty="0" smtClean="0"/>
          </a:p>
          <a:p>
            <a:pPr>
              <a:buNone/>
            </a:pPr>
            <a:endParaRPr lang="en-GB" sz="2400" dirty="0" smtClean="0"/>
          </a:p>
        </p:txBody>
      </p:sp>
      <p:pic>
        <p:nvPicPr>
          <p:cNvPr id="5" name="Picture 4"/>
          <p:cNvPicPr/>
          <p:nvPr/>
        </p:nvPicPr>
        <p:blipFill>
          <a:blip r:embed="rId3" cstate="print"/>
          <a:srcRect r="18781"/>
          <a:stretch>
            <a:fillRect/>
          </a:stretch>
        </p:blipFill>
        <p:spPr bwMode="auto">
          <a:xfrm>
            <a:off x="5652120" y="195496"/>
            <a:ext cx="3054350"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260648"/>
            <a:ext cx="7704856" cy="5832648"/>
          </a:xfrm>
        </p:spPr>
        <p:txBody>
          <a:bodyPr>
            <a:normAutofit/>
          </a:bodyPr>
          <a:lstStyle/>
          <a:p>
            <a:pPr>
              <a:buNone/>
            </a:pPr>
            <a:r>
              <a:rPr lang="en-GB" sz="2400" b="1" dirty="0" smtClean="0"/>
              <a:t>Leisure Trust (Everybody Sports &amp; Recreation Ltd)  </a:t>
            </a:r>
          </a:p>
          <a:p>
            <a:pPr>
              <a:buNone/>
            </a:pPr>
            <a:r>
              <a:rPr lang="en-GB" sz="2400" b="1" dirty="0" smtClean="0"/>
              <a:t> </a:t>
            </a:r>
          </a:p>
          <a:p>
            <a:pPr>
              <a:spcAft>
                <a:spcPts val="1200"/>
              </a:spcAft>
            </a:pPr>
            <a:r>
              <a:rPr lang="en-GB" sz="2400" dirty="0" smtClean="0"/>
              <a:t>Including leisure centres and sports </a:t>
            </a:r>
          </a:p>
          <a:p>
            <a:pPr>
              <a:spcAft>
                <a:spcPts val="1200"/>
              </a:spcAft>
              <a:buNone/>
            </a:pPr>
            <a:r>
              <a:rPr lang="en-GB" sz="2400" dirty="0" smtClean="0"/>
              <a:t>	development </a:t>
            </a:r>
          </a:p>
          <a:p>
            <a:pPr>
              <a:spcAft>
                <a:spcPts val="1200"/>
              </a:spcAft>
            </a:pPr>
            <a:r>
              <a:rPr lang="en-GB" sz="2400" dirty="0" smtClean="0"/>
              <a:t>Focusing on improving the health and </a:t>
            </a:r>
          </a:p>
          <a:p>
            <a:pPr>
              <a:spcAft>
                <a:spcPts val="1200"/>
              </a:spcAft>
              <a:buNone/>
            </a:pPr>
            <a:r>
              <a:rPr lang="en-GB" sz="2400" dirty="0" smtClean="0"/>
              <a:t>	wellbeing of local residents </a:t>
            </a:r>
          </a:p>
          <a:p>
            <a:pPr>
              <a:spcAft>
                <a:spcPts val="1200"/>
              </a:spcAft>
            </a:pPr>
            <a:r>
              <a:rPr lang="en-GB" sz="2400" dirty="0" smtClean="0"/>
              <a:t>Whilst improving the current leisure offer </a:t>
            </a:r>
          </a:p>
          <a:p>
            <a:pPr>
              <a:spcAft>
                <a:spcPts val="1200"/>
              </a:spcAft>
            </a:pPr>
            <a:r>
              <a:rPr lang="en-GB" sz="2400" dirty="0" smtClean="0"/>
              <a:t>Savings on VAT and NNDR </a:t>
            </a:r>
          </a:p>
          <a:p>
            <a:pPr>
              <a:spcAft>
                <a:spcPts val="1200"/>
              </a:spcAft>
            </a:pPr>
            <a:r>
              <a:rPr lang="en-GB" sz="2400" dirty="0" smtClean="0"/>
              <a:t>Investment in facilities – new lifestyle centre programme </a:t>
            </a:r>
          </a:p>
          <a:p>
            <a:pPr>
              <a:spcAft>
                <a:spcPts val="1200"/>
              </a:spcAft>
            </a:pPr>
            <a:r>
              <a:rPr lang="en-GB" sz="2400" dirty="0" smtClean="0"/>
              <a:t>And the refurbishment of our facilities </a:t>
            </a:r>
          </a:p>
          <a:p>
            <a:endParaRPr lang="en-GB" sz="2400" dirty="0" smtClean="0"/>
          </a:p>
          <a:p>
            <a:endParaRPr lang="en-GB" sz="2400" dirty="0" smtClean="0"/>
          </a:p>
          <a:p>
            <a:pPr>
              <a:buNone/>
            </a:pPr>
            <a:endParaRPr lang="en-GB" sz="2400" dirty="0" smtClean="0"/>
          </a:p>
        </p:txBody>
      </p:sp>
      <p:pic>
        <p:nvPicPr>
          <p:cNvPr id="5" name="Picture 4" descr="Macc lifestyle.JPG"/>
          <p:cNvPicPr/>
          <p:nvPr/>
        </p:nvPicPr>
        <p:blipFill>
          <a:blip r:embed="rId3" cstate="print"/>
          <a:srcRect r="47230" b="29217"/>
          <a:stretch>
            <a:fillRect/>
          </a:stretch>
        </p:blipFill>
        <p:spPr>
          <a:xfrm>
            <a:off x="5796136" y="795566"/>
            <a:ext cx="3028950" cy="27051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GB" sz="3600" dirty="0" smtClean="0">
                <a:solidFill>
                  <a:schemeClr val="tx2">
                    <a:lumMod val="75000"/>
                  </a:schemeClr>
                </a:solidFill>
              </a:rPr>
              <a:t>The next leg of our journey    </a:t>
            </a:r>
          </a:p>
        </p:txBody>
      </p:sp>
      <p:sp>
        <p:nvSpPr>
          <p:cNvPr id="4" name="Content Placeholder 3"/>
          <p:cNvSpPr>
            <a:spLocks noGrp="1"/>
          </p:cNvSpPr>
          <p:nvPr>
            <p:ph idx="1"/>
          </p:nvPr>
        </p:nvSpPr>
        <p:spPr>
          <a:xfrm>
            <a:off x="395536" y="1412776"/>
            <a:ext cx="8424936" cy="4896544"/>
          </a:xfrm>
        </p:spPr>
        <p:txBody>
          <a:bodyPr>
            <a:normAutofit fontScale="47500" lnSpcReduction="20000"/>
          </a:bodyPr>
          <a:lstStyle/>
          <a:p>
            <a:pPr>
              <a:buNone/>
            </a:pPr>
            <a:r>
              <a:rPr lang="en-GB" sz="5100" b="1" dirty="0" smtClean="0"/>
              <a:t>Environmental Operations (ANSA)</a:t>
            </a:r>
          </a:p>
          <a:p>
            <a:pPr>
              <a:buNone/>
            </a:pPr>
            <a:endParaRPr lang="en-GB" sz="3600" b="1" dirty="0" smtClean="0"/>
          </a:p>
          <a:p>
            <a:pPr>
              <a:buNone/>
            </a:pPr>
            <a:endParaRPr lang="en-GB" sz="3600" b="1" dirty="0" smtClean="0"/>
          </a:p>
          <a:p>
            <a:r>
              <a:rPr lang="en-GB" sz="4400" dirty="0" smtClean="0"/>
              <a:t>Including Waste Management Fleet </a:t>
            </a:r>
          </a:p>
          <a:p>
            <a:pPr>
              <a:spcAft>
                <a:spcPts val="1200"/>
              </a:spcAft>
              <a:buNone/>
            </a:pPr>
            <a:r>
              <a:rPr lang="en-GB" sz="4400" dirty="0" smtClean="0"/>
              <a:t>	and Street Cleaning </a:t>
            </a:r>
          </a:p>
          <a:p>
            <a:pPr>
              <a:spcAft>
                <a:spcPts val="1200"/>
              </a:spcAft>
            </a:pPr>
            <a:r>
              <a:rPr lang="en-GB" sz="4400" dirty="0" smtClean="0"/>
              <a:t>VFM through £2.5m of savings identified by 2016</a:t>
            </a:r>
          </a:p>
          <a:p>
            <a:pPr>
              <a:spcAft>
                <a:spcPts val="1200"/>
              </a:spcAft>
            </a:pPr>
            <a:r>
              <a:rPr lang="en-GB" sz="4400" dirty="0" smtClean="0"/>
              <a:t>Whilst delivering to the same high standards </a:t>
            </a:r>
          </a:p>
          <a:p>
            <a:pPr>
              <a:spcAft>
                <a:spcPts val="1200"/>
              </a:spcAft>
            </a:pPr>
            <a:r>
              <a:rPr lang="en-GB" sz="4400" dirty="0" smtClean="0"/>
              <a:t>An improved service with </a:t>
            </a:r>
          </a:p>
          <a:p>
            <a:pPr lvl="1">
              <a:spcAft>
                <a:spcPts val="600"/>
              </a:spcAft>
            </a:pPr>
            <a:r>
              <a:rPr lang="en-GB" sz="4400" dirty="0" smtClean="0"/>
              <a:t>Reduced landfill costs and impact </a:t>
            </a:r>
          </a:p>
          <a:p>
            <a:pPr lvl="1">
              <a:spcAft>
                <a:spcPts val="600"/>
              </a:spcAft>
            </a:pPr>
            <a:r>
              <a:rPr lang="en-GB" sz="4400" dirty="0" smtClean="0"/>
              <a:t>Increased investment in our fleet </a:t>
            </a:r>
          </a:p>
          <a:p>
            <a:pPr lvl="1">
              <a:spcAft>
                <a:spcPts val="600"/>
              </a:spcAft>
            </a:pPr>
            <a:r>
              <a:rPr lang="en-GB" sz="4400" dirty="0" smtClean="0"/>
              <a:t>Promoting a sustainable environmental future </a:t>
            </a:r>
            <a:r>
              <a:rPr lang="en-GB" sz="3800" dirty="0" smtClean="0"/>
              <a:t>for Cheshire East </a:t>
            </a:r>
          </a:p>
          <a:p>
            <a:endParaRPr lang="en-GB" sz="2400" dirty="0" smtClean="0"/>
          </a:p>
          <a:p>
            <a:pPr>
              <a:buNone/>
            </a:pPr>
            <a:r>
              <a:rPr lang="en-GB" sz="2400" dirty="0" smtClean="0"/>
              <a:t> </a:t>
            </a:r>
          </a:p>
          <a:p>
            <a:pPr>
              <a:buNone/>
            </a:pPr>
            <a:endParaRPr lang="en-GB" sz="2400" dirty="0" smtClean="0"/>
          </a:p>
        </p:txBody>
      </p:sp>
      <p:pic>
        <p:nvPicPr>
          <p:cNvPr id="5" name="Picture 4" descr="waste.JPG"/>
          <p:cNvPicPr/>
          <p:nvPr/>
        </p:nvPicPr>
        <p:blipFill>
          <a:blip r:embed="rId3" cstate="print"/>
          <a:srcRect l="44991" t="18367" r="6913" b="4073"/>
          <a:stretch>
            <a:fillRect/>
          </a:stretch>
        </p:blipFill>
        <p:spPr>
          <a:xfrm>
            <a:off x="5868144" y="332656"/>
            <a:ext cx="2978150" cy="26289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smtClean="0">
                <a:solidFill>
                  <a:schemeClr val="tx2">
                    <a:lumMod val="75000"/>
                  </a:schemeClr>
                </a:solidFill>
              </a:rPr>
              <a:t>Content</a:t>
            </a:r>
            <a:endParaRPr lang="en-US" sz="4000"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r>
              <a:rPr lang="en-GB" sz="2800" dirty="0" smtClean="0"/>
              <a:t>Local context</a:t>
            </a:r>
          </a:p>
          <a:p>
            <a:r>
              <a:rPr lang="en-GB" sz="2800" dirty="0" smtClean="0"/>
              <a:t>National context</a:t>
            </a:r>
          </a:p>
          <a:p>
            <a:r>
              <a:rPr lang="en-GB" sz="2800" dirty="0" smtClean="0"/>
              <a:t>What’s out there in terms of approaches/ models?</a:t>
            </a:r>
          </a:p>
          <a:p>
            <a:r>
              <a:rPr lang="en-GB" sz="2800" dirty="0" smtClean="0"/>
              <a:t>Cheshire East Approach</a:t>
            </a:r>
          </a:p>
          <a:p>
            <a:r>
              <a:rPr lang="en-GB" sz="2800" dirty="0" smtClean="0"/>
              <a:t>Case Studies</a:t>
            </a:r>
          </a:p>
          <a:p>
            <a:pPr lvl="1"/>
            <a:r>
              <a:rPr lang="en-GB" sz="2400" dirty="0" smtClean="0"/>
              <a:t>(ASDV) Alternative Service Delivery Vehicles</a:t>
            </a:r>
          </a:p>
          <a:p>
            <a:pPr lvl="1"/>
            <a:r>
              <a:rPr lang="en-GB" sz="2400" dirty="0" smtClean="0"/>
              <a:t>Partnerships</a:t>
            </a:r>
          </a:p>
          <a:p>
            <a:pPr lvl="1"/>
            <a:r>
              <a:rPr lang="en-GB" sz="2400" dirty="0" smtClean="0"/>
              <a:t>Outsourcing</a:t>
            </a:r>
          </a:p>
          <a:p>
            <a:pPr lvl="1"/>
            <a:r>
              <a:rPr lang="en-GB" sz="2400" dirty="0" smtClean="0"/>
              <a:t>Shared Services</a:t>
            </a:r>
          </a:p>
          <a:p>
            <a:r>
              <a:rPr lang="en-GB" sz="2800" dirty="0" smtClean="0"/>
              <a:t>Conclusions</a:t>
            </a:r>
          </a:p>
          <a:p>
            <a:pPr lvl="1"/>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412776"/>
            <a:ext cx="8424936" cy="4464496"/>
          </a:xfrm>
        </p:spPr>
        <p:txBody>
          <a:bodyPr>
            <a:normAutofit fontScale="62500" lnSpcReduction="20000"/>
          </a:bodyPr>
          <a:lstStyle/>
          <a:p>
            <a:pPr>
              <a:buNone/>
            </a:pPr>
            <a:endParaRPr lang="en-GB" sz="2800" b="1" dirty="0" smtClean="0"/>
          </a:p>
          <a:p>
            <a:pPr>
              <a:buNone/>
            </a:pPr>
            <a:endParaRPr lang="en-GB" sz="2800" b="1" dirty="0" smtClean="0"/>
          </a:p>
          <a:p>
            <a:pPr>
              <a:buNone/>
            </a:pPr>
            <a:r>
              <a:rPr lang="en-GB" sz="4400" b="1" dirty="0" smtClean="0"/>
              <a:t>Bereavement Service  (ORBITAS)</a:t>
            </a:r>
          </a:p>
          <a:p>
            <a:pPr>
              <a:buNone/>
            </a:pPr>
            <a:endParaRPr lang="en-GB" sz="2400" b="1" dirty="0" smtClean="0"/>
          </a:p>
          <a:p>
            <a:pPr>
              <a:buNone/>
            </a:pPr>
            <a:endParaRPr lang="en-GB" sz="2400" b="1" dirty="0" smtClean="0"/>
          </a:p>
          <a:p>
            <a:pPr>
              <a:buNone/>
            </a:pPr>
            <a:endParaRPr lang="en-GB" sz="2400" b="1" dirty="0" smtClean="0"/>
          </a:p>
          <a:p>
            <a:pPr>
              <a:spcAft>
                <a:spcPts val="600"/>
              </a:spcAft>
            </a:pPr>
            <a:r>
              <a:rPr lang="en-GB" sz="3800" dirty="0" smtClean="0"/>
              <a:t>Investment in new low emission burners across our crematoria </a:t>
            </a:r>
          </a:p>
          <a:p>
            <a:pPr>
              <a:spcAft>
                <a:spcPts val="600"/>
              </a:spcAft>
            </a:pPr>
            <a:r>
              <a:rPr lang="en-GB" sz="3800" dirty="0" smtClean="0"/>
              <a:t>Further investment planned in these key facilities </a:t>
            </a:r>
          </a:p>
          <a:p>
            <a:pPr>
              <a:spcAft>
                <a:spcPts val="600"/>
              </a:spcAft>
            </a:pPr>
            <a:r>
              <a:rPr lang="en-GB" sz="3800" dirty="0" smtClean="0"/>
              <a:t>Greater choice </a:t>
            </a:r>
          </a:p>
          <a:p>
            <a:pPr>
              <a:spcAft>
                <a:spcPts val="600"/>
              </a:spcAft>
            </a:pPr>
            <a:r>
              <a:rPr lang="en-GB" sz="3800" dirty="0" smtClean="0"/>
              <a:t>With a broader range of services being offered</a:t>
            </a:r>
          </a:p>
          <a:p>
            <a:pPr>
              <a:spcAft>
                <a:spcPts val="600"/>
              </a:spcAft>
            </a:pPr>
            <a:r>
              <a:rPr lang="en-GB" sz="3800" dirty="0" smtClean="0"/>
              <a:t>And delivered with a dignified and sensitive approach </a:t>
            </a:r>
          </a:p>
          <a:p>
            <a:pPr>
              <a:buNone/>
            </a:pPr>
            <a:r>
              <a:rPr lang="en-GB" sz="2800" dirty="0" smtClean="0"/>
              <a:t> </a:t>
            </a:r>
          </a:p>
          <a:p>
            <a:pPr>
              <a:buNone/>
            </a:pPr>
            <a:endParaRPr lang="en-GB" sz="2400" dirty="0" smtClean="0"/>
          </a:p>
        </p:txBody>
      </p:sp>
      <p:pic>
        <p:nvPicPr>
          <p:cNvPr id="5" name="Picture 4" descr="co-bs-c-macccremimg.jpg"/>
          <p:cNvPicPr/>
          <p:nvPr/>
        </p:nvPicPr>
        <p:blipFill>
          <a:blip r:embed="rId3" cstate="print"/>
          <a:srcRect l="2082" r="17231" b="5303"/>
          <a:stretch>
            <a:fillRect/>
          </a:stretch>
        </p:blipFill>
        <p:spPr>
          <a:xfrm>
            <a:off x="5724128" y="226358"/>
            <a:ext cx="2952750" cy="2641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600" dirty="0" smtClean="0">
                <a:solidFill>
                  <a:schemeClr val="tx2">
                    <a:lumMod val="50000"/>
                  </a:schemeClr>
                </a:solidFill>
              </a:rPr>
              <a:t>Jointly-Owned Company: </a:t>
            </a:r>
            <a:br>
              <a:rPr lang="en-GB" sz="3600" dirty="0" smtClean="0">
                <a:solidFill>
                  <a:schemeClr val="tx2">
                    <a:lumMod val="50000"/>
                  </a:schemeClr>
                </a:solidFill>
              </a:rPr>
            </a:br>
            <a:r>
              <a:rPr lang="en-GB" sz="3600" dirty="0" smtClean="0">
                <a:solidFill>
                  <a:schemeClr val="tx2">
                    <a:lumMod val="50000"/>
                  </a:schemeClr>
                </a:solidFill>
              </a:rPr>
              <a:t>Cheshire Shared Services SLE </a:t>
            </a:r>
            <a:endParaRPr lang="en-US" sz="3600" dirty="0">
              <a:solidFill>
                <a:schemeClr val="tx2">
                  <a:lumMod val="50000"/>
                </a:schemeClr>
              </a:solidFill>
            </a:endParaRPr>
          </a:p>
        </p:txBody>
      </p:sp>
      <p:sp>
        <p:nvSpPr>
          <p:cNvPr id="3" name="Content Placeholder 2"/>
          <p:cNvSpPr>
            <a:spLocks noGrp="1"/>
          </p:cNvSpPr>
          <p:nvPr>
            <p:ph idx="1"/>
          </p:nvPr>
        </p:nvSpPr>
        <p:spPr>
          <a:xfrm>
            <a:off x="395536" y="1628800"/>
            <a:ext cx="8291264" cy="4497363"/>
          </a:xfrm>
        </p:spPr>
        <p:txBody>
          <a:bodyPr>
            <a:normAutofit fontScale="70000" lnSpcReduction="20000"/>
          </a:bodyPr>
          <a:lstStyle/>
          <a:p>
            <a:pPr>
              <a:spcAft>
                <a:spcPts val="600"/>
              </a:spcAft>
            </a:pPr>
            <a:r>
              <a:rPr lang="en-GB" sz="3400" dirty="0" smtClean="0"/>
              <a:t>Shared Services delivered jointly between Cheshire East and Cheshire West &amp;Chester Councils by Joint Committee </a:t>
            </a:r>
          </a:p>
          <a:p>
            <a:pPr>
              <a:spcAft>
                <a:spcPts val="600"/>
              </a:spcAft>
            </a:pPr>
            <a:r>
              <a:rPr lang="en-GB" sz="3400" dirty="0" smtClean="0"/>
              <a:t>Covers </a:t>
            </a:r>
            <a:r>
              <a:rPr lang="en-GB" sz="3400" dirty="0" smtClean="0"/>
              <a:t>ICT, HR and Finance Shared Services</a:t>
            </a:r>
            <a:endParaRPr lang="en-US" sz="3400" dirty="0" smtClean="0"/>
          </a:p>
          <a:p>
            <a:pPr>
              <a:spcAft>
                <a:spcPts val="600"/>
              </a:spcAft>
            </a:pPr>
            <a:r>
              <a:rPr lang="en-GB" sz="3400" dirty="0" smtClean="0"/>
              <a:t>Separation between client and supplier</a:t>
            </a:r>
          </a:p>
          <a:p>
            <a:pPr>
              <a:spcAft>
                <a:spcPts val="600"/>
              </a:spcAft>
            </a:pPr>
            <a:r>
              <a:rPr lang="en-GB" sz="3400" dirty="0" smtClean="0"/>
              <a:t>Fosters a commercial culture</a:t>
            </a:r>
          </a:p>
          <a:p>
            <a:pPr>
              <a:spcAft>
                <a:spcPts val="600"/>
              </a:spcAft>
            </a:pPr>
            <a:r>
              <a:rPr lang="en-GB" sz="3400" dirty="0" smtClean="0"/>
              <a:t>Enables capacity growth</a:t>
            </a:r>
          </a:p>
          <a:p>
            <a:pPr>
              <a:spcAft>
                <a:spcPts val="600"/>
              </a:spcAft>
            </a:pPr>
            <a:r>
              <a:rPr lang="en-GB" sz="3400" dirty="0" smtClean="0"/>
              <a:t>Generates savings whilst retaining Council control</a:t>
            </a:r>
          </a:p>
          <a:p>
            <a:pPr>
              <a:spcAft>
                <a:spcPts val="600"/>
              </a:spcAft>
            </a:pPr>
            <a:r>
              <a:rPr lang="en-GB" sz="3400" dirty="0" err="1" smtClean="0"/>
              <a:t>Teckal</a:t>
            </a:r>
            <a:r>
              <a:rPr lang="en-GB" sz="3400" dirty="0" smtClean="0"/>
              <a:t> exemption permits parent Councils to commission services from the SLE without going through a competitive procurement provided the parent Councils retain ownership and strategic control of the SLE</a:t>
            </a:r>
            <a:endParaRPr lang="en-US" sz="3400"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4000" dirty="0" smtClean="0">
                <a:solidFill>
                  <a:schemeClr val="tx2">
                    <a:lumMod val="50000"/>
                  </a:schemeClr>
                </a:solidFill>
              </a:rPr>
              <a:t/>
            </a:r>
            <a:br>
              <a:rPr lang="en-GB" sz="4000" dirty="0" smtClean="0">
                <a:solidFill>
                  <a:schemeClr val="tx2">
                    <a:lumMod val="50000"/>
                  </a:schemeClr>
                </a:solidFill>
              </a:rPr>
            </a:br>
            <a:r>
              <a:rPr lang="en-GB" sz="4000" dirty="0" smtClean="0">
                <a:solidFill>
                  <a:schemeClr val="tx2">
                    <a:lumMod val="50000"/>
                  </a:schemeClr>
                </a:solidFill>
              </a:rPr>
              <a:t>Partnership: </a:t>
            </a:r>
            <a:r>
              <a:rPr lang="en-GB" sz="4000" dirty="0" err="1" smtClean="0">
                <a:solidFill>
                  <a:schemeClr val="tx2">
                    <a:lumMod val="50000"/>
                  </a:schemeClr>
                </a:solidFill>
              </a:rPr>
              <a:t>Four4Adoption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spcAft>
                <a:spcPts val="600"/>
              </a:spcAft>
            </a:pPr>
            <a:r>
              <a:rPr lang="en-GB" sz="3100" dirty="0" err="1" smtClean="0"/>
              <a:t>Four4Adoption</a:t>
            </a:r>
            <a:r>
              <a:rPr lang="en-GB" sz="3100" dirty="0" smtClean="0"/>
              <a:t> is an award-winning partnership between four local authorities</a:t>
            </a:r>
          </a:p>
          <a:p>
            <a:pPr>
              <a:spcAft>
                <a:spcPts val="600"/>
              </a:spcAft>
            </a:pPr>
            <a:r>
              <a:rPr lang="en-GB" sz="3100" dirty="0" smtClean="0"/>
              <a:t>Working together to make the adoption process as seamless and effective as possible for children and prospective parents</a:t>
            </a:r>
          </a:p>
          <a:p>
            <a:pPr>
              <a:spcAft>
                <a:spcPts val="600"/>
              </a:spcAft>
            </a:pPr>
            <a:r>
              <a:rPr lang="en-GB" sz="3100" dirty="0" smtClean="0"/>
              <a:t>Cheshire East is a member of the </a:t>
            </a:r>
            <a:r>
              <a:rPr lang="en-GB" sz="3100" dirty="0" err="1" smtClean="0"/>
              <a:t>Four4Adoption</a:t>
            </a:r>
            <a:r>
              <a:rPr lang="en-GB" sz="3100" dirty="0" smtClean="0"/>
              <a:t> partnership alongside Tameside Metropolitan Borough Council, Trafford Council, and Stockport Metropolitan Borough Council</a:t>
            </a:r>
            <a:endParaRPr lang="en-US" sz="3100" dirty="0" smtClean="0"/>
          </a:p>
          <a:p>
            <a:pPr>
              <a:spcAft>
                <a:spcPts val="600"/>
              </a:spcAft>
            </a:pPr>
            <a:r>
              <a:rPr lang="en-GB" sz="3100" dirty="0" smtClean="0"/>
              <a:t>The partnership aims primarily to encourage more adoptive parents</a:t>
            </a:r>
          </a:p>
          <a:p>
            <a:pPr>
              <a:spcAft>
                <a:spcPts val="600"/>
              </a:spcAft>
            </a:pPr>
            <a:r>
              <a:rPr lang="en-GB" sz="3100" dirty="0" smtClean="0"/>
              <a:t>Improving the suitability of the matching process by utilising a wider area pool</a:t>
            </a:r>
          </a:p>
          <a:p>
            <a:pPr>
              <a:spcAft>
                <a:spcPts val="600"/>
              </a:spcAft>
            </a:pPr>
            <a:r>
              <a:rPr lang="en-GB" sz="3100" dirty="0" smtClean="0"/>
              <a:t>The partnership triumphed in the ‘Best Local Authority’ category at the British Association of Adoption and Fostering awards in November 2013</a:t>
            </a:r>
            <a:endParaRPr lang="en-US" sz="31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dirty="0" smtClean="0">
                <a:solidFill>
                  <a:schemeClr val="tx2">
                    <a:lumMod val="50000"/>
                  </a:schemeClr>
                </a:solidFill>
              </a:rPr>
              <a:t>Outsourcing: </a:t>
            </a:r>
            <a:r>
              <a:rPr lang="en-GB" sz="3600" dirty="0" err="1" smtClean="0">
                <a:solidFill>
                  <a:schemeClr val="tx2">
                    <a:lumMod val="50000"/>
                  </a:schemeClr>
                </a:solidFill>
              </a:rPr>
              <a:t>Ringway</a:t>
            </a:r>
            <a:r>
              <a:rPr lang="en-GB" sz="3600" dirty="0" smtClean="0">
                <a:solidFill>
                  <a:schemeClr val="tx2">
                    <a:lumMod val="50000"/>
                  </a:schemeClr>
                </a:solidFill>
              </a:rPr>
              <a:t> Jacobs</a:t>
            </a:r>
            <a:endParaRPr lang="en-US" sz="3600" dirty="0">
              <a:solidFill>
                <a:schemeClr val="tx2">
                  <a:lumMod val="50000"/>
                </a:schemeClr>
              </a:solidFill>
            </a:endParaRPr>
          </a:p>
        </p:txBody>
      </p:sp>
      <p:sp>
        <p:nvSpPr>
          <p:cNvPr id="3" name="Content Placeholder 2"/>
          <p:cNvSpPr>
            <a:spLocks noGrp="1"/>
          </p:cNvSpPr>
          <p:nvPr>
            <p:ph idx="1"/>
          </p:nvPr>
        </p:nvSpPr>
        <p:spPr>
          <a:xfrm>
            <a:off x="395536" y="1556792"/>
            <a:ext cx="8291264" cy="4392489"/>
          </a:xfrm>
        </p:spPr>
        <p:txBody>
          <a:bodyPr>
            <a:normAutofit fontScale="47500" lnSpcReduction="20000"/>
          </a:bodyPr>
          <a:lstStyle/>
          <a:p>
            <a:r>
              <a:rPr lang="en-GB" sz="4400" dirty="0" smtClean="0"/>
              <a:t>In October 2011 </a:t>
            </a:r>
            <a:r>
              <a:rPr lang="en-GB" sz="4400" dirty="0" err="1" smtClean="0"/>
              <a:t>Ringway</a:t>
            </a:r>
            <a:r>
              <a:rPr lang="en-GB" sz="4400" dirty="0" smtClean="0"/>
              <a:t> Jacobs were awarded Cheshire East’s contract to deliver Highways Service for the Borough. This encompasses maintenance, construction, traffic management, and road safety. The contract is for a period of 5 years, with the possibility of it being extended for up to 7 years - dependant on performance.</a:t>
            </a:r>
          </a:p>
          <a:p>
            <a:pPr>
              <a:buNone/>
            </a:pPr>
            <a:endParaRPr lang="en-US" sz="4400" dirty="0" smtClean="0"/>
          </a:p>
          <a:p>
            <a:r>
              <a:rPr lang="en-GB" sz="4400" dirty="0" smtClean="0"/>
              <a:t>The contract is based upon the principle of integration between the public and private sector, with staff coming together to deliver a seamless customer experience that draws upon the skills and capacity of each organisation.  </a:t>
            </a:r>
          </a:p>
          <a:p>
            <a:endParaRPr lang="en-US" sz="4400" dirty="0" smtClean="0"/>
          </a:p>
          <a:p>
            <a:r>
              <a:rPr lang="en-GB" sz="4400" dirty="0" smtClean="0"/>
              <a:t>The partnership is seen as an example of national best practice in managing a public and private venture to achieve superior service outcomes, and is only the second example of such a contract nationwide.  </a:t>
            </a:r>
            <a:endParaRPr lang="en-US" sz="4400"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GB" sz="3600" dirty="0" smtClean="0">
                <a:solidFill>
                  <a:schemeClr val="tx2">
                    <a:lumMod val="75000"/>
                  </a:schemeClr>
                </a:solidFill>
              </a:rPr>
              <a:t>The Future – Phase Three and beyond    </a:t>
            </a:r>
          </a:p>
        </p:txBody>
      </p:sp>
      <p:sp>
        <p:nvSpPr>
          <p:cNvPr id="4" name="Content Placeholder 3"/>
          <p:cNvSpPr>
            <a:spLocks noGrp="1"/>
          </p:cNvSpPr>
          <p:nvPr>
            <p:ph idx="1"/>
          </p:nvPr>
        </p:nvSpPr>
        <p:spPr>
          <a:xfrm>
            <a:off x="395536" y="1556792"/>
            <a:ext cx="7704856" cy="4968552"/>
          </a:xfrm>
        </p:spPr>
        <p:txBody>
          <a:bodyPr>
            <a:normAutofit/>
          </a:bodyPr>
          <a:lstStyle/>
          <a:p>
            <a:pPr>
              <a:spcAft>
                <a:spcPts val="600"/>
              </a:spcAft>
            </a:pPr>
            <a:r>
              <a:rPr lang="en-GB" sz="2400" dirty="0" smtClean="0"/>
              <a:t>We will continue to explore new approaches to delivering services </a:t>
            </a:r>
          </a:p>
          <a:p>
            <a:pPr>
              <a:spcAft>
                <a:spcPts val="600"/>
              </a:spcAft>
            </a:pPr>
            <a:r>
              <a:rPr lang="en-GB" sz="2400" dirty="0" smtClean="0"/>
              <a:t>Wherever we can improve the customer service </a:t>
            </a:r>
          </a:p>
          <a:p>
            <a:pPr>
              <a:spcAft>
                <a:spcPts val="600"/>
              </a:spcAft>
            </a:pPr>
            <a:r>
              <a:rPr lang="en-GB" sz="2400" dirty="0" smtClean="0"/>
              <a:t>Or offer better VFM </a:t>
            </a:r>
          </a:p>
          <a:p>
            <a:pPr>
              <a:spcAft>
                <a:spcPts val="600"/>
              </a:spcAft>
            </a:pPr>
            <a:r>
              <a:rPr lang="en-GB" sz="2400" dirty="0" smtClean="0"/>
              <a:t>Potential options including a Transport Company to look at </a:t>
            </a:r>
          </a:p>
          <a:p>
            <a:pPr>
              <a:spcAft>
                <a:spcPts val="600"/>
              </a:spcAft>
            </a:pPr>
            <a:r>
              <a:rPr lang="en-GB" sz="2400" dirty="0" smtClean="0"/>
              <a:t>Grant funding for sustainable transport initiatives </a:t>
            </a:r>
          </a:p>
          <a:p>
            <a:pPr>
              <a:spcAft>
                <a:spcPts val="600"/>
              </a:spcAft>
            </a:pPr>
            <a:r>
              <a:rPr lang="en-GB" sz="2400" dirty="0" smtClean="0"/>
              <a:t>Continued investment in our walking and cycling infrastructure </a:t>
            </a:r>
          </a:p>
          <a:p>
            <a:pPr>
              <a:spcAft>
                <a:spcPts val="600"/>
              </a:spcAft>
            </a:pPr>
            <a:r>
              <a:rPr lang="en-GB" sz="2400" dirty="0" smtClean="0"/>
              <a:t>Handing transport assets to the community </a:t>
            </a:r>
          </a:p>
          <a:p>
            <a:endParaRPr lang="en-GB" sz="2400" dirty="0" smtClean="0"/>
          </a:p>
          <a:p>
            <a:endParaRPr lang="en-GB" sz="2400" dirty="0" smtClean="0"/>
          </a:p>
          <a:p>
            <a:pPr>
              <a:buNone/>
            </a:pPr>
            <a:endParaRPr lang="en-GB"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GB" sz="3600" dirty="0" smtClean="0">
                <a:solidFill>
                  <a:schemeClr val="tx2">
                    <a:lumMod val="75000"/>
                  </a:schemeClr>
                </a:solidFill>
              </a:rPr>
              <a:t>What we have learnt?    </a:t>
            </a:r>
          </a:p>
        </p:txBody>
      </p:sp>
      <p:sp>
        <p:nvSpPr>
          <p:cNvPr id="4" name="Content Placeholder 3"/>
          <p:cNvSpPr>
            <a:spLocks noGrp="1"/>
          </p:cNvSpPr>
          <p:nvPr>
            <p:ph idx="1"/>
          </p:nvPr>
        </p:nvSpPr>
        <p:spPr>
          <a:xfrm>
            <a:off x="467544" y="1340768"/>
            <a:ext cx="8291264" cy="4886003"/>
          </a:xfrm>
        </p:spPr>
        <p:txBody>
          <a:bodyPr>
            <a:normAutofit/>
          </a:bodyPr>
          <a:lstStyle/>
          <a:p>
            <a:pPr>
              <a:spcAft>
                <a:spcPts val="600"/>
              </a:spcAft>
            </a:pPr>
            <a:r>
              <a:rPr lang="en-GB" sz="2800" dirty="0" smtClean="0"/>
              <a:t>Be open minded on approach to procurement</a:t>
            </a:r>
          </a:p>
          <a:p>
            <a:pPr>
              <a:spcAft>
                <a:spcPts val="600"/>
              </a:spcAft>
            </a:pPr>
            <a:r>
              <a:rPr lang="en-GB" sz="2800" dirty="0" smtClean="0"/>
              <a:t>To invest time in being prepared  </a:t>
            </a:r>
          </a:p>
          <a:p>
            <a:pPr>
              <a:spcAft>
                <a:spcPts val="600"/>
              </a:spcAft>
            </a:pPr>
            <a:r>
              <a:rPr lang="en-GB" sz="2800" dirty="0" smtClean="0"/>
              <a:t>To develop the required capacity and capability </a:t>
            </a:r>
          </a:p>
          <a:p>
            <a:pPr>
              <a:spcAft>
                <a:spcPts val="600"/>
              </a:spcAft>
            </a:pPr>
            <a:r>
              <a:rPr lang="en-GB" sz="2800" dirty="0" smtClean="0"/>
              <a:t>To be ready for the pace and scale of change </a:t>
            </a:r>
          </a:p>
          <a:p>
            <a:pPr>
              <a:spcAft>
                <a:spcPts val="600"/>
              </a:spcAft>
            </a:pPr>
            <a:r>
              <a:rPr lang="en-GB" sz="2800" dirty="0" smtClean="0"/>
              <a:t>To implement the best solution to deliver for our residents, businesses and services users  </a:t>
            </a:r>
          </a:p>
          <a:p>
            <a:pPr>
              <a:spcAft>
                <a:spcPts val="600"/>
              </a:spcAft>
            </a:pPr>
            <a:r>
              <a:rPr lang="en-GB" sz="2800" dirty="0" smtClean="0"/>
              <a:t>To design robust and enabling decision making and governance arrangements </a:t>
            </a:r>
          </a:p>
          <a:p>
            <a:pPr algn="r">
              <a:spcAft>
                <a:spcPts val="600"/>
              </a:spcAft>
              <a:buNone/>
            </a:pPr>
            <a:endParaRPr lang="en-GB" sz="1600" i="1" dirty="0" smtClean="0"/>
          </a:p>
          <a:p>
            <a:pPr algn="r"/>
            <a:endParaRPr lang="en-GB" sz="1600" dirty="0" smtClean="0"/>
          </a:p>
          <a:p>
            <a:pPr>
              <a:buNone/>
            </a:pPr>
            <a:endParaRPr lang="en-GB"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980728"/>
            <a:ext cx="8291264" cy="4525963"/>
          </a:xfrm>
        </p:spPr>
        <p:txBody>
          <a:bodyPr>
            <a:normAutofit fontScale="92500" lnSpcReduction="10000"/>
          </a:bodyPr>
          <a:lstStyle/>
          <a:p>
            <a:pPr>
              <a:spcAft>
                <a:spcPts val="600"/>
              </a:spcAft>
            </a:pPr>
            <a:r>
              <a:rPr lang="en-GB" sz="3000" dirty="0" smtClean="0"/>
              <a:t>To manage through our Intelligent Client Function and the contracts/specifications </a:t>
            </a:r>
          </a:p>
          <a:p>
            <a:pPr>
              <a:spcAft>
                <a:spcPts val="600"/>
              </a:spcAft>
            </a:pPr>
            <a:r>
              <a:rPr lang="en-GB" sz="3000" dirty="0" smtClean="0"/>
              <a:t>To develop suitable business/financial systems </a:t>
            </a:r>
          </a:p>
          <a:p>
            <a:pPr>
              <a:spcAft>
                <a:spcPts val="600"/>
              </a:spcAft>
            </a:pPr>
            <a:r>
              <a:rPr lang="en-GB" sz="3000" dirty="0" smtClean="0"/>
              <a:t>To be clear on the ongoing provision of support services </a:t>
            </a:r>
          </a:p>
          <a:p>
            <a:pPr>
              <a:spcAft>
                <a:spcPts val="600"/>
              </a:spcAft>
            </a:pPr>
            <a:r>
              <a:rPr lang="en-GB" sz="3000" dirty="0" smtClean="0"/>
              <a:t>How to treat our Assets and their maintenance </a:t>
            </a:r>
          </a:p>
          <a:p>
            <a:pPr>
              <a:spcAft>
                <a:spcPts val="600"/>
              </a:spcAft>
            </a:pPr>
            <a:r>
              <a:rPr lang="en-GB" sz="3000" dirty="0" smtClean="0"/>
              <a:t>Clarity around the employment position </a:t>
            </a:r>
          </a:p>
          <a:p>
            <a:pPr>
              <a:spcAft>
                <a:spcPts val="600"/>
              </a:spcAft>
            </a:pPr>
            <a:r>
              <a:rPr lang="en-GB" sz="3000" dirty="0" smtClean="0"/>
              <a:t>And finally no one has all of the answers and there is no one model that will fit all circumstances  </a:t>
            </a:r>
          </a:p>
          <a:p>
            <a:pPr>
              <a:buNone/>
            </a:pPr>
            <a:endParaRPr lang="en-GB"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75656" y="1556792"/>
            <a:ext cx="7211144" cy="2160240"/>
          </a:xfrm>
        </p:spPr>
        <p:txBody>
          <a:bodyPr>
            <a:normAutofit/>
          </a:bodyPr>
          <a:lstStyle/>
          <a:p>
            <a:pPr algn="l"/>
            <a:r>
              <a:rPr lang="en-GB" sz="4800" dirty="0" smtClean="0">
                <a:solidFill>
                  <a:schemeClr val="tx2">
                    <a:lumMod val="75000"/>
                  </a:schemeClr>
                </a:solidFill>
              </a:rPr>
              <a:t>The Journey continues ...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8352928" cy="5760640"/>
          </a:xfrm>
        </p:spPr>
        <p:txBody>
          <a:bodyPr>
            <a:noAutofit/>
          </a:bodyPr>
          <a:lstStyle/>
          <a:p>
            <a:pPr>
              <a:buNone/>
            </a:pPr>
            <a:endParaRPr lang="en-GB" sz="2000" dirty="0" smtClean="0"/>
          </a:p>
          <a:p>
            <a:pPr>
              <a:buNone/>
            </a:pPr>
            <a:endParaRPr lang="en-GB" sz="2000" dirty="0" smtClean="0"/>
          </a:p>
          <a:p>
            <a:pPr>
              <a:spcAft>
                <a:spcPts val="1200"/>
              </a:spcAft>
            </a:pPr>
            <a:r>
              <a:rPr lang="en-GB" sz="2000" dirty="0" smtClean="0"/>
              <a:t>Ninth largest unitary in England</a:t>
            </a:r>
          </a:p>
          <a:p>
            <a:r>
              <a:rPr lang="en-GB" sz="2000" dirty="0" smtClean="0"/>
              <a:t>Population of </a:t>
            </a:r>
            <a:r>
              <a:rPr lang="en-GB" sz="2000" dirty="0" err="1" smtClean="0"/>
              <a:t>c372,000</a:t>
            </a:r>
            <a:r>
              <a:rPr lang="en-GB" sz="2000" dirty="0" smtClean="0"/>
              <a:t>, forecast to </a:t>
            </a:r>
          </a:p>
          <a:p>
            <a:pPr>
              <a:spcAft>
                <a:spcPts val="1200"/>
              </a:spcAft>
              <a:buNone/>
            </a:pPr>
            <a:r>
              <a:rPr lang="en-GB" sz="2000" dirty="0" smtClean="0"/>
              <a:t>	rise to 384,000 by 2029</a:t>
            </a:r>
          </a:p>
          <a:p>
            <a:r>
              <a:rPr lang="en-GB" sz="2000" dirty="0" smtClean="0"/>
              <a:t>Average household income is £</a:t>
            </a:r>
            <a:r>
              <a:rPr lang="en-GB" sz="2000" dirty="0" err="1" smtClean="0"/>
              <a:t>32,600pa</a:t>
            </a:r>
            <a:r>
              <a:rPr lang="en-GB" sz="2000" dirty="0" smtClean="0"/>
              <a:t> – </a:t>
            </a:r>
          </a:p>
          <a:p>
            <a:pPr>
              <a:spcAft>
                <a:spcPts val="1200"/>
              </a:spcAft>
              <a:buNone/>
            </a:pPr>
            <a:r>
              <a:rPr lang="en-GB" sz="2000" dirty="0" smtClean="0"/>
              <a:t>	15% above the GB average.  Wide variations from £18,000 in some parts of Crewe to about £65,000 in areas such as </a:t>
            </a:r>
            <a:r>
              <a:rPr lang="en-GB" sz="2000" dirty="0" err="1" smtClean="0"/>
              <a:t>Prestbury</a:t>
            </a:r>
            <a:r>
              <a:rPr lang="en-GB" sz="2000" dirty="0" smtClean="0"/>
              <a:t> in the north.</a:t>
            </a:r>
          </a:p>
          <a:p>
            <a:pPr>
              <a:spcAft>
                <a:spcPts val="1200"/>
              </a:spcAft>
            </a:pPr>
            <a:r>
              <a:rPr lang="en-GB" sz="2000" dirty="0" smtClean="0"/>
              <a:t>Tatton Park is the most visited attraction, delivering an annual net output to the local economy of at least £8.8 million.</a:t>
            </a:r>
          </a:p>
          <a:p>
            <a:pPr>
              <a:spcAft>
                <a:spcPts val="1200"/>
              </a:spcAft>
            </a:pPr>
            <a:r>
              <a:rPr lang="en-GB" sz="2000" dirty="0" smtClean="0"/>
              <a:t>Cheshire East contributes 6.7% of GVA to the North West regional and hosts more businesses *17,400) than any other unitary authority in the region.</a:t>
            </a:r>
            <a:endParaRPr lang="en-US" sz="2000" dirty="0"/>
          </a:p>
        </p:txBody>
      </p:sp>
      <p:pic>
        <p:nvPicPr>
          <p:cNvPr id="4" name="Content Placeholder 3" descr="http://www.audlem.org/med/logo-map-cheshire-east-council-M34513.jpg"/>
          <p:cNvPicPr>
            <a:picLocks/>
          </p:cNvPicPr>
          <p:nvPr/>
        </p:nvPicPr>
        <p:blipFill>
          <a:blip r:embed="rId2" cstate="print"/>
          <a:srcRect/>
          <a:stretch>
            <a:fillRect/>
          </a:stretch>
        </p:blipFill>
        <p:spPr bwMode="auto">
          <a:xfrm>
            <a:off x="5185410" y="102870"/>
            <a:ext cx="3810000" cy="28529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chemeClr val="tx2">
                    <a:lumMod val="75000"/>
                  </a:schemeClr>
                </a:solidFill>
              </a:rPr>
              <a:t>Cheshire East</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GB" dirty="0" smtClean="0"/>
              <a:t>Beautiful place to live</a:t>
            </a:r>
          </a:p>
          <a:p>
            <a:pPr lvl="1"/>
            <a:r>
              <a:rPr lang="en-GB" dirty="0" smtClean="0"/>
              <a:t>from Tatton to great schools</a:t>
            </a:r>
          </a:p>
          <a:p>
            <a:r>
              <a:rPr lang="en-GB" dirty="0" smtClean="0"/>
              <a:t>Great place to work</a:t>
            </a:r>
          </a:p>
          <a:p>
            <a:pPr lvl="1"/>
            <a:r>
              <a:rPr lang="en-GB" dirty="0" smtClean="0"/>
              <a:t>17,400 businesses</a:t>
            </a:r>
          </a:p>
          <a:p>
            <a:r>
              <a:rPr lang="en-GB" dirty="0" smtClean="0"/>
              <a:t>Vision: resident and business led organisation</a:t>
            </a:r>
          </a:p>
          <a:p>
            <a:r>
              <a:rPr lang="en-GB" dirty="0" smtClean="0"/>
              <a:t>Economic Prosperity Key Driver</a:t>
            </a:r>
          </a:p>
          <a:p>
            <a:r>
              <a:rPr lang="en-GB" dirty="0" smtClean="0"/>
              <a:t>Strategic Response – Commissioning Council founded on five outcomes and prepared to adopt a “best of breed” approach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91264" cy="1143000"/>
          </a:xfrm>
        </p:spPr>
        <p:txBody>
          <a:bodyPr>
            <a:noAutofit/>
          </a:bodyPr>
          <a:lstStyle/>
          <a:p>
            <a:r>
              <a:rPr lang="en-GB" sz="3200" dirty="0" smtClean="0">
                <a:solidFill>
                  <a:schemeClr val="tx2">
                    <a:lumMod val="75000"/>
                  </a:schemeClr>
                </a:solidFill>
              </a:rPr>
              <a:t>An era defining moment for Local Government!</a:t>
            </a:r>
            <a:endParaRPr lang="en-GB" sz="3200" dirty="0">
              <a:solidFill>
                <a:schemeClr val="tx2">
                  <a:lumMod val="75000"/>
                </a:schemeClr>
              </a:solidFill>
            </a:endParaRPr>
          </a:p>
        </p:txBody>
      </p:sp>
      <p:sp>
        <p:nvSpPr>
          <p:cNvPr id="3" name="Content Placeholder 2"/>
          <p:cNvSpPr>
            <a:spLocks noGrp="1"/>
          </p:cNvSpPr>
          <p:nvPr>
            <p:ph idx="1"/>
          </p:nvPr>
        </p:nvSpPr>
        <p:spPr>
          <a:xfrm>
            <a:off x="395536" y="1484784"/>
            <a:ext cx="8291264" cy="4741987"/>
          </a:xfrm>
        </p:spPr>
        <p:txBody>
          <a:bodyPr>
            <a:normAutofit fontScale="85000" lnSpcReduction="10000"/>
          </a:bodyPr>
          <a:lstStyle/>
          <a:p>
            <a:r>
              <a:rPr lang="en-GB" sz="2800" dirty="0" smtClean="0"/>
              <a:t>No real growth expected in UK public sector spending for at least 10 years</a:t>
            </a:r>
          </a:p>
          <a:p>
            <a:r>
              <a:rPr lang="en-GB" sz="2800" dirty="0" smtClean="0"/>
              <a:t>The second wave of Government austerity funding costs in 2015-17 anticipated to be as high as before</a:t>
            </a:r>
          </a:p>
          <a:p>
            <a:r>
              <a:rPr lang="en-GB" sz="2800" dirty="0" smtClean="0"/>
              <a:t>By then, the rising costs of Social Care and Waste will take 80% of many Councils’ spending</a:t>
            </a:r>
          </a:p>
          <a:p>
            <a:r>
              <a:rPr lang="en-GB" sz="2800" dirty="0" smtClean="0"/>
              <a:t>Our demographics are changing with the growing number of elderly people increasing pressures on Council provision</a:t>
            </a:r>
          </a:p>
          <a:p>
            <a:pPr>
              <a:lnSpc>
                <a:spcPct val="120000"/>
              </a:lnSpc>
              <a:spcBef>
                <a:spcPts val="600"/>
              </a:spcBef>
            </a:pPr>
            <a:r>
              <a:rPr lang="en-GB" sz="2800" dirty="0" smtClean="0"/>
              <a:t>Public expectations are high with Councils expected to do more for less and to achieve greater value-for-money</a:t>
            </a:r>
          </a:p>
          <a:p>
            <a:pPr>
              <a:lnSpc>
                <a:spcPct val="120000"/>
              </a:lnSpc>
              <a:spcBef>
                <a:spcPts val="600"/>
              </a:spcBef>
            </a:pPr>
            <a:r>
              <a:rPr lang="en-GB" sz="2800" dirty="0" smtClean="0"/>
              <a:t>Demand for services is high with some mixed expectation of uniform provision </a:t>
            </a:r>
          </a:p>
          <a:p>
            <a:endParaRPr lang="en-GB"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l" eaLnBrk="1" hangingPunct="1"/>
            <a:r>
              <a:rPr lang="en-GB" sz="3200" b="1" dirty="0" smtClean="0">
                <a:solidFill>
                  <a:schemeClr val="tx2">
                    <a:lumMod val="75000"/>
                  </a:schemeClr>
                </a:solidFill>
              </a:rPr>
              <a:t>How is Cheshire East responding? </a:t>
            </a:r>
          </a:p>
        </p:txBody>
      </p:sp>
      <p:sp>
        <p:nvSpPr>
          <p:cNvPr id="16387" name="Rectangle 3"/>
          <p:cNvSpPr>
            <a:spLocks noGrp="1" noChangeArrowheads="1"/>
          </p:cNvSpPr>
          <p:nvPr>
            <p:ph idx="1"/>
          </p:nvPr>
        </p:nvSpPr>
        <p:spPr>
          <a:xfrm>
            <a:off x="539552" y="1268760"/>
            <a:ext cx="8291264" cy="4896544"/>
          </a:xfrm>
        </p:spPr>
        <p:txBody>
          <a:bodyPr>
            <a:normAutofit fontScale="92500" lnSpcReduction="10000"/>
          </a:bodyPr>
          <a:lstStyle/>
          <a:p>
            <a:pPr marL="354013" indent="-354013">
              <a:spcBef>
                <a:spcPts val="600"/>
              </a:spcBef>
            </a:pPr>
            <a:r>
              <a:rPr lang="en-GB" sz="2400" dirty="0" smtClean="0"/>
              <a:t>Strengthening the Top Team</a:t>
            </a:r>
          </a:p>
          <a:p>
            <a:pPr marL="354013" indent="-354013">
              <a:spcBef>
                <a:spcPts val="600"/>
              </a:spcBef>
            </a:pPr>
            <a:r>
              <a:rPr lang="en-GB" sz="2400" dirty="0" smtClean="0"/>
              <a:t>Reshaping the Council, so that it works as a single organisation</a:t>
            </a:r>
          </a:p>
          <a:p>
            <a:pPr marL="354013" indent="-354013">
              <a:spcBef>
                <a:spcPts val="600"/>
              </a:spcBef>
            </a:pPr>
            <a:r>
              <a:rPr lang="en-GB" sz="2400" dirty="0" smtClean="0"/>
              <a:t>Better defining the role of the organisational centre</a:t>
            </a:r>
          </a:p>
          <a:p>
            <a:pPr marL="354013" indent="-354013">
              <a:spcBef>
                <a:spcPts val="600"/>
              </a:spcBef>
            </a:pPr>
            <a:r>
              <a:rPr lang="en-GB" sz="2400" dirty="0" smtClean="0"/>
              <a:t>Helping people reduce or break their dependency on public services – through prevention and early intervention, </a:t>
            </a:r>
            <a:r>
              <a:rPr lang="en-GB" sz="2400" dirty="0" err="1" smtClean="0"/>
              <a:t>reablement</a:t>
            </a:r>
            <a:r>
              <a:rPr lang="en-GB" sz="2400" dirty="0" smtClean="0"/>
              <a:t> and support to live independently, and enhancing their ability to do more for themselves</a:t>
            </a:r>
          </a:p>
          <a:p>
            <a:pPr marL="354013" indent="-354013">
              <a:spcBef>
                <a:spcPts val="600"/>
              </a:spcBef>
            </a:pPr>
            <a:r>
              <a:rPr lang="en-GB" sz="2400" dirty="0" smtClean="0"/>
              <a:t>Separating the design of services from their provision and using new ‘vehicles’ to deliver services differently</a:t>
            </a:r>
          </a:p>
          <a:p>
            <a:pPr marL="354013" indent="-354013">
              <a:spcBef>
                <a:spcPts val="600"/>
              </a:spcBef>
            </a:pPr>
            <a:r>
              <a:rPr lang="en-GB" sz="2400" dirty="0" smtClean="0"/>
              <a:t>Learning new skills, using new tools, and changing how people work, to improve productivity</a:t>
            </a:r>
          </a:p>
          <a:p>
            <a:pPr marL="354013" indent="-354013">
              <a:spcBef>
                <a:spcPts val="600"/>
              </a:spcBef>
            </a:pPr>
            <a:r>
              <a:rPr lang="en-GB" sz="2400" dirty="0" smtClean="0"/>
              <a:t>Better purchasing of goods and services, and better use of land and property, to reduce costs</a:t>
            </a:r>
          </a:p>
          <a:p>
            <a:pPr marL="354013" indent="-354013">
              <a:spcBef>
                <a:spcPts val="600"/>
              </a:spcBef>
            </a:pPr>
            <a:r>
              <a:rPr lang="en-GB" sz="2400" dirty="0" smtClean="0"/>
              <a:t>Reducing wasted effort and duplication</a:t>
            </a:r>
          </a:p>
          <a:p>
            <a:pPr marL="354013" indent="-354013" algn="r">
              <a:spcBef>
                <a:spcPts val="600"/>
              </a:spcBef>
              <a:buNone/>
            </a:pPr>
            <a:endParaRPr lang="en-GB" sz="1600"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GB" sz="3600" dirty="0" smtClean="0">
                <a:solidFill>
                  <a:schemeClr val="tx2">
                    <a:lumMod val="75000"/>
                  </a:schemeClr>
                </a:solidFill>
              </a:rPr>
              <a:t>Delivery Models  </a:t>
            </a:r>
          </a:p>
        </p:txBody>
      </p:sp>
      <p:sp>
        <p:nvSpPr>
          <p:cNvPr id="4" name="Content Placeholder 3"/>
          <p:cNvSpPr>
            <a:spLocks noGrp="1"/>
          </p:cNvSpPr>
          <p:nvPr>
            <p:ph idx="1"/>
          </p:nvPr>
        </p:nvSpPr>
        <p:spPr>
          <a:xfrm>
            <a:off x="683568" y="2332037"/>
            <a:ext cx="8291264" cy="3329211"/>
          </a:xfrm>
        </p:spPr>
        <p:txBody>
          <a:bodyPr/>
          <a:lstStyle/>
          <a:p>
            <a:pPr>
              <a:spcAft>
                <a:spcPts val="600"/>
              </a:spcAft>
            </a:pPr>
            <a:r>
              <a:rPr lang="en-GB" dirty="0" smtClean="0"/>
              <a:t>The Easy Council </a:t>
            </a:r>
          </a:p>
          <a:p>
            <a:pPr>
              <a:spcAft>
                <a:spcPts val="600"/>
              </a:spcAft>
            </a:pPr>
            <a:r>
              <a:rPr lang="en-GB" dirty="0" smtClean="0"/>
              <a:t>The Co-operative Council </a:t>
            </a:r>
          </a:p>
          <a:p>
            <a:pPr>
              <a:spcAft>
                <a:spcPts val="600"/>
              </a:spcAft>
            </a:pPr>
            <a:r>
              <a:rPr lang="en-GB" dirty="0" smtClean="0"/>
              <a:t>The Strategic Commissioning Council </a:t>
            </a:r>
          </a:p>
          <a:p>
            <a:pPr>
              <a:spcAft>
                <a:spcPts val="600"/>
              </a:spcAft>
            </a:pPr>
            <a:r>
              <a:rPr lang="en-GB" dirty="0" smtClean="0"/>
              <a:t>Wide-scale outsourcing </a:t>
            </a:r>
          </a:p>
        </p:txBody>
      </p:sp>
      <p:sp>
        <p:nvSpPr>
          <p:cNvPr id="5" name="TextBox 4"/>
          <p:cNvSpPr txBox="1"/>
          <p:nvPr/>
        </p:nvSpPr>
        <p:spPr>
          <a:xfrm>
            <a:off x="323528" y="1340768"/>
            <a:ext cx="8712968" cy="584775"/>
          </a:xfrm>
          <a:prstGeom prst="rect">
            <a:avLst/>
          </a:prstGeom>
          <a:noFill/>
        </p:spPr>
        <p:txBody>
          <a:bodyPr wrap="square" rtlCol="0">
            <a:spAutoFit/>
          </a:bodyPr>
          <a:lstStyle/>
          <a:p>
            <a:r>
              <a:rPr lang="en-GB" sz="3200" dirty="0" smtClean="0"/>
              <a:t>New models are emerging - examples include: </a:t>
            </a:r>
            <a:endParaRPr lang="en-GB"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l"/>
            <a:r>
              <a:rPr lang="en-GB" sz="3600" dirty="0" smtClean="0">
                <a:solidFill>
                  <a:schemeClr val="tx2">
                    <a:lumMod val="75000"/>
                  </a:schemeClr>
                </a:solidFill>
              </a:rPr>
              <a:t>With similarities within each model  </a:t>
            </a:r>
          </a:p>
        </p:txBody>
      </p:sp>
      <p:sp>
        <p:nvSpPr>
          <p:cNvPr id="4" name="Content Placeholder 3"/>
          <p:cNvSpPr>
            <a:spLocks noGrp="1"/>
          </p:cNvSpPr>
          <p:nvPr>
            <p:ph idx="1"/>
          </p:nvPr>
        </p:nvSpPr>
        <p:spPr>
          <a:xfrm>
            <a:off x="539552" y="1628800"/>
            <a:ext cx="8291264" cy="4525963"/>
          </a:xfrm>
        </p:spPr>
        <p:txBody>
          <a:bodyPr>
            <a:normAutofit fontScale="92500" lnSpcReduction="10000"/>
          </a:bodyPr>
          <a:lstStyle/>
          <a:p>
            <a:r>
              <a:rPr lang="en-GB" dirty="0" smtClean="0"/>
              <a:t>Outcome focus</a:t>
            </a:r>
          </a:p>
          <a:p>
            <a:r>
              <a:rPr lang="en-GB" dirty="0" smtClean="0"/>
              <a:t>Working with citizens, users and residents to co-design services</a:t>
            </a:r>
          </a:p>
          <a:p>
            <a:r>
              <a:rPr lang="en-GB" dirty="0" smtClean="0"/>
              <a:t>A harder split between service commissioning and service provider functions </a:t>
            </a:r>
          </a:p>
          <a:p>
            <a:r>
              <a:rPr lang="en-GB" dirty="0" smtClean="0"/>
              <a:t>Smaller corporate centres </a:t>
            </a:r>
          </a:p>
          <a:p>
            <a:r>
              <a:rPr lang="en-GB" dirty="0" smtClean="0"/>
              <a:t>Leaner structures </a:t>
            </a:r>
          </a:p>
          <a:p>
            <a:r>
              <a:rPr lang="en-GB" dirty="0" smtClean="0"/>
              <a:t>The emergence of matrix management</a:t>
            </a:r>
          </a:p>
          <a:p>
            <a:r>
              <a:rPr lang="en-GB" dirty="0" smtClean="0"/>
              <a:t>Relationship management to the fore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714202"/>
          </a:xfrm>
        </p:spPr>
        <p:txBody>
          <a:bodyPr>
            <a:noAutofit/>
          </a:bodyPr>
          <a:lstStyle/>
          <a:p>
            <a:pPr algn="l"/>
            <a:r>
              <a:rPr lang="en-GB" sz="3600" dirty="0" smtClean="0">
                <a:solidFill>
                  <a:schemeClr val="tx2">
                    <a:lumMod val="75000"/>
                  </a:schemeClr>
                </a:solidFill>
              </a:rPr>
              <a:t>Cheshire East Council: “Working Together” to meet the needs of residents and businesses with our staff and partners</a:t>
            </a:r>
            <a:endParaRPr lang="en-US" sz="3600" dirty="0">
              <a:solidFill>
                <a:schemeClr val="tx2">
                  <a:lumMod val="75000"/>
                </a:schemeClr>
              </a:solidFill>
            </a:endParaRPr>
          </a:p>
        </p:txBody>
      </p:sp>
      <p:sp>
        <p:nvSpPr>
          <p:cNvPr id="3" name="Content Placeholder 2"/>
          <p:cNvSpPr>
            <a:spLocks noGrp="1"/>
          </p:cNvSpPr>
          <p:nvPr>
            <p:ph idx="1"/>
          </p:nvPr>
        </p:nvSpPr>
        <p:spPr>
          <a:xfrm>
            <a:off x="395536" y="2276872"/>
            <a:ext cx="8291264" cy="3993307"/>
          </a:xfrm>
        </p:spPr>
        <p:txBody>
          <a:bodyPr>
            <a:normAutofit lnSpcReduction="10000"/>
          </a:bodyPr>
          <a:lstStyle/>
          <a:p>
            <a:r>
              <a:rPr lang="en-GB" dirty="0" smtClean="0"/>
              <a:t>Identified eight approaches to commissioning, eg from </a:t>
            </a:r>
            <a:r>
              <a:rPr lang="en-GB" dirty="0" err="1" smtClean="0"/>
              <a:t>mutuals</a:t>
            </a:r>
            <a:r>
              <a:rPr lang="en-GB" dirty="0" smtClean="0"/>
              <a:t> to outsourcing</a:t>
            </a:r>
          </a:p>
          <a:p>
            <a:r>
              <a:rPr lang="en-GB" dirty="0" smtClean="0"/>
              <a:t>Going to cover five areas</a:t>
            </a:r>
          </a:p>
          <a:p>
            <a:pPr lvl="1"/>
            <a:r>
              <a:rPr lang="en-GB" dirty="0" smtClean="0"/>
              <a:t>Wholly owned companies</a:t>
            </a:r>
          </a:p>
          <a:p>
            <a:pPr lvl="1"/>
            <a:r>
              <a:rPr lang="en-GB" dirty="0" smtClean="0"/>
              <a:t>Trusts</a:t>
            </a:r>
          </a:p>
          <a:p>
            <a:pPr lvl="1"/>
            <a:r>
              <a:rPr lang="en-GB" dirty="0" smtClean="0"/>
              <a:t>Partnerships</a:t>
            </a:r>
          </a:p>
          <a:p>
            <a:pPr lvl="1"/>
            <a:r>
              <a:rPr lang="en-GB" dirty="0" smtClean="0"/>
              <a:t>Joint Ventures</a:t>
            </a:r>
          </a:p>
          <a:p>
            <a:pPr lvl="1"/>
            <a:r>
              <a:rPr lang="en-GB" dirty="0" smtClean="0"/>
              <a:t>Outsourcing</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8998</TotalTime>
  <Words>2099</Words>
  <Application>Microsoft Office PowerPoint</Application>
  <PresentationFormat>On-screen Show (4:3)</PresentationFormat>
  <Paragraphs>278</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Service Delivery Models </vt:lpstr>
      <vt:lpstr>Content</vt:lpstr>
      <vt:lpstr>Slide 3</vt:lpstr>
      <vt:lpstr>Cheshire East</vt:lpstr>
      <vt:lpstr>An era defining moment for Local Government!</vt:lpstr>
      <vt:lpstr>How is Cheshire East responding? </vt:lpstr>
      <vt:lpstr>Delivery Models  </vt:lpstr>
      <vt:lpstr>With similarities within each model  </vt:lpstr>
      <vt:lpstr>Cheshire East Council: “Working Together” to meet the needs of residents and businesses with our staff and partners</vt:lpstr>
      <vt:lpstr>Bringing the model to life – shaping the Council </vt:lpstr>
      <vt:lpstr>What does this mean for Residents?   </vt:lpstr>
      <vt:lpstr>What does this mean for Staff?   </vt:lpstr>
      <vt:lpstr>Guiding principles for our new operating model </vt:lpstr>
      <vt:lpstr>Slide 14</vt:lpstr>
      <vt:lpstr>Our Commissioning Plans    </vt:lpstr>
      <vt:lpstr>The journey so far   </vt:lpstr>
      <vt:lpstr>Slide 17</vt:lpstr>
      <vt:lpstr>Slide 18</vt:lpstr>
      <vt:lpstr>The next leg of our journey    </vt:lpstr>
      <vt:lpstr>Slide 20</vt:lpstr>
      <vt:lpstr>Jointly-Owned Company:  Cheshire Shared Services SLE </vt:lpstr>
      <vt:lpstr> Partnership: Four4Adoption </vt:lpstr>
      <vt:lpstr>Outsourcing: Ringway Jacobs</vt:lpstr>
      <vt:lpstr>The Future – Phase Three and beyond    </vt:lpstr>
      <vt:lpstr>What we have learnt?    </vt:lpstr>
      <vt:lpstr>Slide 26</vt:lpstr>
      <vt:lpstr>The Journey continues ...  </vt:lpstr>
    </vt:vector>
  </TitlesOfParts>
  <Company>Cheshire Shared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Localism and the New Agenda</dc:title>
  <dc:creator>1810395</dc:creator>
  <cp:lastModifiedBy>ay513y</cp:lastModifiedBy>
  <cp:revision>863</cp:revision>
  <dcterms:created xsi:type="dcterms:W3CDTF">2011-03-21T12:04:44Z</dcterms:created>
  <dcterms:modified xsi:type="dcterms:W3CDTF">2013-12-04T17:10:58Z</dcterms:modified>
</cp:coreProperties>
</file>