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2" r:id="rId3"/>
    <p:sldId id="260" r:id="rId4"/>
    <p:sldId id="275" r:id="rId5"/>
    <p:sldId id="258" r:id="rId6"/>
    <p:sldId id="261" r:id="rId7"/>
    <p:sldId id="259" r:id="rId8"/>
    <p:sldId id="271" r:id="rId9"/>
    <p:sldId id="274" r:id="rId10"/>
    <p:sldId id="272" r:id="rId11"/>
    <p:sldId id="270" r:id="rId12"/>
    <p:sldId id="273" r:id="rId13"/>
    <p:sldId id="276" r:id="rId14"/>
    <p:sldId id="277" r:id="rId15"/>
    <p:sldId id="281" r:id="rId16"/>
    <p:sldId id="282" r:id="rId17"/>
    <p:sldId id="279" r:id="rId18"/>
    <p:sldId id="280" r:id="rId19"/>
    <p:sldId id="283" r:id="rId20"/>
    <p:sldId id="284" r:id="rId21"/>
    <p:sldId id="285" r:id="rId22"/>
    <p:sldId id="286" r:id="rId23"/>
    <p:sldId id="266" r:id="rId24"/>
    <p:sldId id="269" r:id="rId25"/>
    <p:sldId id="267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196"/>
    <a:srgbClr val="E0462C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3CD8-3885-4344-9547-7C1E8C4914F5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720E-D3F1-43F9-8B46-9519D956A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7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5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5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D720E-D3F1-43F9-8B46-9519D956AB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ge 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ge UK ILL Logo CMYK 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98425"/>
            <a:ext cx="16827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1520825"/>
            <a:ext cx="5618163" cy="755650"/>
          </a:xfrm>
        </p:spPr>
        <p:txBody>
          <a:bodyPr wrap="square" lIns="91440" tIns="45720" rIns="91440" bIns="45720"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2060575"/>
            <a:ext cx="5618162" cy="1130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6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9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1838" y="379413"/>
            <a:ext cx="1784350" cy="477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9413"/>
            <a:ext cx="5202238" cy="477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492500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2100" y="1536700"/>
            <a:ext cx="3494088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4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9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79413"/>
            <a:ext cx="61039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66825"/>
            <a:ext cx="8229600" cy="1588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13" descr="Strip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86513"/>
            <a:ext cx="8229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1275" y="6565900"/>
            <a:ext cx="1025525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100">
                <a:solidFill>
                  <a:srgbClr val="2D2F93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fld id="{01275A67-71F5-465C-8189-6BEC4D99AD1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658813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2D2F93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fld id="{2C7C5A65-3FCA-4654-8C39-26B9300279E9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23950" y="6565900"/>
            <a:ext cx="3308350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2D2F93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6700"/>
            <a:ext cx="7138988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pic>
        <p:nvPicPr>
          <p:cNvPr id="1033" name="Picture 22" descr="Age UK ILL Logo CMYK C RGB 900dpi 50m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36538"/>
            <a:ext cx="14112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  <a:ea typeface="+mn-ea"/>
          <a:cs typeface="+mn-cs"/>
        </a:defRPr>
      </a:lvl1pPr>
      <a:lvl2pPr marL="828675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uzannehilton@ageukbolton.org.u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51520" y="2204865"/>
            <a:ext cx="7772400" cy="129688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 of Austerity on the</a:t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Voluntary Sector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8148" y="3501008"/>
            <a:ext cx="5618162" cy="1562348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GB" sz="2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chemeClr val="accent6"/>
                </a:solidFill>
                <a:latin typeface="Comic Sans MS" pitchFamily="66" charset="0"/>
              </a:rPr>
              <a:t>Suzanne Hilton</a:t>
            </a:r>
            <a:br>
              <a:rPr lang="en-GB" sz="2400" dirty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en-GB" sz="2400" dirty="0">
                <a:solidFill>
                  <a:schemeClr val="accent6"/>
                </a:solidFill>
                <a:latin typeface="Comic Sans MS" pitchFamily="66" charset="0"/>
              </a:rPr>
              <a:t>Chief Executive</a:t>
            </a:r>
          </a:p>
          <a:p>
            <a:pPr algn="ctr"/>
            <a:r>
              <a:rPr lang="en-GB" sz="2400" dirty="0" smtClean="0">
                <a:solidFill>
                  <a:schemeClr val="accent6"/>
                </a:solidFill>
                <a:latin typeface="Comic Sans MS" pitchFamily="66" charset="0"/>
              </a:rPr>
              <a:t>North West CIPFA </a:t>
            </a:r>
          </a:p>
          <a:p>
            <a:pPr algn="ctr"/>
            <a:r>
              <a:rPr lang="en-GB" sz="2400" dirty="0" smtClean="0">
                <a:solidFill>
                  <a:schemeClr val="accent6"/>
                </a:solidFill>
                <a:latin typeface="Comic Sans MS" pitchFamily="66" charset="0"/>
              </a:rPr>
              <a:t>11</a:t>
            </a:r>
            <a:r>
              <a:rPr lang="en-GB" sz="2400" baseline="30000" dirty="0" smtClean="0">
                <a:solidFill>
                  <a:schemeClr val="accent6"/>
                </a:solidFill>
                <a:latin typeface="Comic Sans MS" pitchFamily="66" charset="0"/>
              </a:rPr>
              <a:t>th</a:t>
            </a:r>
            <a:r>
              <a:rPr lang="en-GB" sz="2400" dirty="0" smtClean="0">
                <a:solidFill>
                  <a:schemeClr val="accent6"/>
                </a:solidFill>
                <a:latin typeface="Comic Sans MS" pitchFamily="66" charset="0"/>
              </a:rPr>
              <a:t> April 2014</a:t>
            </a:r>
          </a:p>
          <a:p>
            <a:pPr algn="ctr"/>
            <a:endParaRPr lang="en-GB" sz="24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29" y="1"/>
            <a:ext cx="615749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Increasing Demand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6286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Birth rate highest since </a:t>
            </a:r>
            <a:r>
              <a:rPr lang="en-GB" sz="2000" b="1" dirty="0" smtClean="0"/>
              <a:t>1970s (double 90s, triple 80s)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Mortality rate the lowest ever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10.3m </a:t>
            </a:r>
            <a:r>
              <a:rPr lang="en-GB" sz="2000" b="1" dirty="0"/>
              <a:t>65+s now and set to double by 2041 </a:t>
            </a:r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Fastest growing group 85+ -the most frail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1 in 3 of 65+s will develop dementia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NHS spending on retired households is double that on </a:t>
            </a:r>
            <a:r>
              <a:rPr lang="en-GB" sz="2000" b="1" dirty="0" smtClean="0"/>
              <a:t>non-retired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Forecast additional 10-15% disabled people needing personal </a:t>
            </a:r>
            <a:r>
              <a:rPr lang="en-GB" sz="2000" b="1" dirty="0"/>
              <a:t>care </a:t>
            </a:r>
            <a:r>
              <a:rPr lang="en-GB" sz="2000" b="1" dirty="0" smtClean="0"/>
              <a:t>by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170% increase in use of food banks in last 12 months- 350,000 people received help from the </a:t>
            </a:r>
            <a:r>
              <a:rPr lang="en-GB" sz="2000" b="1" dirty="0" err="1" smtClean="0"/>
              <a:t>Trussell</a:t>
            </a:r>
            <a:r>
              <a:rPr lang="en-GB" sz="2000" b="1" dirty="0" smtClean="0"/>
              <a:t> Trust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Year on year increase in calls to </a:t>
            </a:r>
            <a:r>
              <a:rPr lang="en-GB" sz="2000" b="1" dirty="0" err="1" smtClean="0"/>
              <a:t>Childline</a:t>
            </a:r>
            <a:r>
              <a:rPr lang="en-GB" sz="2000" b="1" dirty="0" smtClean="0"/>
              <a:t> from 2008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9 out of 10 charities experiencing a rise in demand.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03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608512" cy="371915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6103938" cy="67332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GM Financial Impact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Income falling year on year since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47% expenditure increased but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only 34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% could increase income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39% suffered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decrease in income but only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25% could reduce  corresponding expenditure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33% eating into their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15% reserve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levels of less than one month's 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41% reserve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levels of less than three month's expenditure </a:t>
            </a:r>
          </a:p>
        </p:txBody>
      </p:sp>
    </p:spTree>
    <p:extLst>
      <p:ext uri="{BB962C8B-B14F-4D97-AF65-F5344CB8AC3E}">
        <p14:creationId xmlns:p14="http://schemas.microsoft.com/office/powerpoint/2010/main" val="10192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Governance &amp; </a:t>
            </a:r>
            <a:r>
              <a:rPr lang="en-GB" b="1" dirty="0"/>
              <a:t>D</a:t>
            </a:r>
            <a:r>
              <a:rPr lang="en-GB" b="1" dirty="0" smtClean="0"/>
              <a:t>elivery Impact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700612"/>
          </a:xfrm>
        </p:spPr>
        <p:txBody>
          <a:bodyPr/>
          <a:lstStyle/>
          <a:p>
            <a:pPr marL="0" indent="0"/>
            <a:r>
              <a:rPr lang="en-GB" sz="2000" b="1" dirty="0"/>
              <a:t>I</a:t>
            </a:r>
            <a:r>
              <a:rPr lang="en-GB" sz="2000" b="1" dirty="0" smtClean="0"/>
              <a:t>ndependence under threat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Charity Commissioner- significant cuts </a:t>
            </a:r>
          </a:p>
          <a:p>
            <a:pPr marL="0" indent="0"/>
            <a:r>
              <a:rPr lang="en-GB" sz="2000" b="1" dirty="0"/>
              <a:t>	</a:t>
            </a:r>
            <a:r>
              <a:rPr lang="en-GB" sz="2000" b="1" dirty="0" smtClean="0"/>
              <a:t>£29m in 2010/11</a:t>
            </a:r>
          </a:p>
          <a:p>
            <a:pPr marL="0" indent="0"/>
            <a:r>
              <a:rPr lang="en-GB" sz="2000" b="1" dirty="0"/>
              <a:t>	</a:t>
            </a:r>
            <a:r>
              <a:rPr lang="en-GB" sz="2000" b="1" dirty="0" smtClean="0"/>
              <a:t>£26m in 2012/13</a:t>
            </a:r>
          </a:p>
          <a:p>
            <a:pPr marL="0" indent="0"/>
            <a:r>
              <a:rPr lang="en-GB" sz="2000" b="1" dirty="0"/>
              <a:t>	</a:t>
            </a:r>
            <a:r>
              <a:rPr lang="en-GB" sz="2000" b="1" dirty="0" smtClean="0"/>
              <a:t>£21m in 2014/15</a:t>
            </a:r>
          </a:p>
          <a:p>
            <a:pPr marL="0" indent="0"/>
            <a:r>
              <a:rPr lang="en-GB" sz="2000" b="1" dirty="0" smtClean="0"/>
              <a:t>	Focus on compliance moving out of development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Loss of distinctive identity- “arm of the state” or a private sector competitor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Funder as regulator e.g. DCMS, HCA- stipulating representation on governance 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Easy target- many LAs no longer complying with the Compact- disproportionate cuts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602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Governance &amp; </a:t>
            </a:r>
            <a:r>
              <a:rPr lang="en-GB" b="1" dirty="0"/>
              <a:t>D</a:t>
            </a:r>
            <a:r>
              <a:rPr lang="en-GB" b="1" dirty="0" smtClean="0"/>
              <a:t>elivery Impact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916636"/>
          </a:xfrm>
        </p:spPr>
        <p:txBody>
          <a:bodyPr/>
          <a:lstStyle/>
          <a:p>
            <a:pPr marL="0" indent="0"/>
            <a:r>
              <a:rPr lang="en-GB" sz="2000" b="1" dirty="0" smtClean="0"/>
              <a:t>“So much for Localism - </a:t>
            </a:r>
            <a:r>
              <a:rPr lang="en-GB" sz="2000" b="1" dirty="0" smtClean="0"/>
              <a:t>Muscled Out “</a:t>
            </a:r>
          </a:p>
          <a:p>
            <a:pPr marL="0" indent="0"/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Public Procurement Practices- Payment by Results</a:t>
            </a:r>
          </a:p>
          <a:p>
            <a:pPr marL="0" indent="0"/>
            <a:r>
              <a:rPr lang="en-GB" sz="2000" b="1" dirty="0" smtClean="0"/>
              <a:t>favour the large national corporates some 	national charities but increasingly G4S, A4E</a:t>
            </a:r>
          </a:p>
          <a:p>
            <a:pPr marL="0" indent="0"/>
            <a:r>
              <a:rPr lang="en-GB" sz="2000" b="1" dirty="0" smtClean="0"/>
              <a:t>	Less competition – impact on quality</a:t>
            </a:r>
          </a:p>
          <a:p>
            <a:pPr marL="0" indent="0"/>
            <a:r>
              <a:rPr lang="en-GB" sz="2000" b="1" dirty="0"/>
              <a:t>	</a:t>
            </a:r>
            <a:r>
              <a:rPr lang="en-GB" sz="2000" b="1" dirty="0" smtClean="0"/>
              <a:t>Further away from the client </a:t>
            </a:r>
          </a:p>
          <a:p>
            <a:pPr marL="0" indent="0"/>
            <a:r>
              <a:rPr lang="en-GB" sz="2000" b="1" dirty="0"/>
              <a:t>	L</a:t>
            </a:r>
            <a:r>
              <a:rPr lang="en-GB" sz="2000" b="1" dirty="0" smtClean="0"/>
              <a:t>ocal partnerships weakened</a:t>
            </a:r>
          </a:p>
          <a:p>
            <a:pPr marL="0" indent="0"/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Voice Silenced- Self censorship- Gagging clauses in Work Programme rolled out to other areas, prevents criticism and restricts publication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Rowed back on consultation – not reaching hardest to hear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037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Contract Terms </a:t>
            </a:r>
            <a:r>
              <a:rPr lang="en-GB" b="1" dirty="0"/>
              <a:t>B</a:t>
            </a:r>
            <a:r>
              <a:rPr lang="en-GB" b="1" dirty="0" smtClean="0"/>
              <a:t>efore Values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700612"/>
          </a:xfrm>
        </p:spPr>
        <p:txBody>
          <a:bodyPr/>
          <a:lstStyle/>
          <a:p>
            <a:pPr marL="0" indent="0"/>
            <a:r>
              <a:rPr lang="en-GB" sz="2000" b="1" i="1" dirty="0" smtClean="0"/>
              <a:t> </a:t>
            </a:r>
            <a:endParaRPr lang="en-GB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3627"/>
            <a:ext cx="5832648" cy="398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Governance &amp; Delivery Impact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Diminished trust among agencies</a:t>
            </a:r>
          </a:p>
          <a:p>
            <a:pPr marL="0" indent="0"/>
            <a:endParaRPr lang="en-GB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Eroded local capacity to problem solve and innovate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Ignored social capital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Introduced transactional relationships between service users and providers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796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Survival Tactics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5565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80% charities consider themselves in </a:t>
            </a:r>
            <a:r>
              <a:rPr lang="en-GB" sz="2000" b="1" dirty="0" smtClean="0"/>
              <a:t>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1 in 6 considering closure in next 12months</a:t>
            </a:r>
            <a:endParaRPr lang="en-GB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20% actively considering </a:t>
            </a:r>
            <a:r>
              <a:rPr lang="en-GB" sz="2000" b="1" dirty="0" smtClean="0"/>
              <a:t>merger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Reducing costs- scaling back 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Merging back office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Diversifying income streams/ moving into new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Consortia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Social enterprise and expanding trading activity</a:t>
            </a:r>
          </a:p>
          <a:p>
            <a:pPr marL="0" indent="0"/>
            <a:endParaRPr lang="en-GB" sz="2000" b="1" dirty="0"/>
          </a:p>
          <a:p>
            <a:pPr marL="0" indent="0"/>
            <a:r>
              <a:rPr lang="en-GB" sz="2000" b="1" dirty="0" smtClean="0"/>
              <a:t>How do we ensure the right things survive?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398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Where are we now?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No return to pre 2008 settlement</a:t>
            </a:r>
          </a:p>
          <a:p>
            <a:r>
              <a:rPr lang="en-GB" sz="2400" b="1" dirty="0" smtClean="0"/>
              <a:t>Survival is not enough- a decade is too long to “cling on”</a:t>
            </a:r>
          </a:p>
          <a:p>
            <a:endParaRPr lang="en-GB" sz="2000" dirty="0" smtClean="0"/>
          </a:p>
          <a:p>
            <a:pPr algn="ctr"/>
            <a:endParaRPr lang="en-GB" sz="2000" dirty="0"/>
          </a:p>
          <a:p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1276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3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 Pain Without Some Gain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6286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Austerity </a:t>
            </a:r>
            <a:r>
              <a:rPr lang="en-GB" sz="2400" b="1" dirty="0"/>
              <a:t>will radically reshape our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Waving goodbye to SLAs, PSAs, LAAs and Death by targets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Opportunity to use austerity to refocus on core values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Not funding but investment – the outcomes may be financial, social or both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Opportunities for collaboration- cross sector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693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New Mind Set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628604"/>
          </a:xfrm>
        </p:spPr>
        <p:txBody>
          <a:bodyPr/>
          <a:lstStyle/>
          <a:p>
            <a:r>
              <a:rPr lang="en-GB" sz="2000" dirty="0" smtClean="0"/>
              <a:t>Be commercially aware but driven by values with the vision and clarity of purpose as the touchstone </a:t>
            </a:r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age of the Volunteer is back – no longer a dirty word- volunteer professionals not </a:t>
            </a:r>
            <a:r>
              <a:rPr lang="en-GB" sz="2000" dirty="0" smtClean="0"/>
              <a:t>amateurs</a:t>
            </a:r>
          </a:p>
          <a:p>
            <a:endParaRPr lang="en-GB" sz="2000" dirty="0"/>
          </a:p>
          <a:p>
            <a:r>
              <a:rPr lang="en-GB" sz="2000" dirty="0"/>
              <a:t>Voluntary sector to show leadership in redefining public service with the public sector as </a:t>
            </a:r>
            <a:r>
              <a:rPr lang="en-GB" sz="2000" dirty="0" smtClean="0"/>
              <a:t>allies</a:t>
            </a:r>
          </a:p>
          <a:p>
            <a:endParaRPr lang="en-GB" sz="2000" dirty="0"/>
          </a:p>
          <a:p>
            <a:r>
              <a:rPr lang="en-GB" sz="2000" dirty="0"/>
              <a:t>“ Courageous, hardworking people who dedicate their lives to the public good choosing to work without the culture of stratospheric bonuses but recognising outcomes as part of the reward system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1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" y="4900414"/>
            <a:ext cx="5486400" cy="1580728"/>
          </a:xfrm>
        </p:spPr>
        <p:txBody>
          <a:bodyPr/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275656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8352928" cy="80486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Baskerville Old Face" panose="02020602080505020303" pitchFamily="18" charset="0"/>
              </a:rPr>
              <a:t>Hard Times &amp; Great Expectations</a:t>
            </a:r>
            <a:endParaRPr lang="en-GB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C:\Users\User\Desktop\DeskTopData\imagesUILKO28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0"/>
            <a:ext cx="4716016" cy="49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DeskTopData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84" y="0"/>
            <a:ext cx="4524307" cy="49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Voluntary sector CEOs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7138988" cy="462860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Oval Callout 3"/>
          <p:cNvSpPr/>
          <p:nvPr/>
        </p:nvSpPr>
        <p:spPr>
          <a:xfrm>
            <a:off x="1115616" y="1484784"/>
            <a:ext cx="6768752" cy="1512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Austerity is both an existential threat and a powerful driver for change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1377356" y="3356992"/>
            <a:ext cx="5930947" cy="28083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The Voluntary sector is innovative, flexible , responsive &amp; takes risks </a:t>
            </a:r>
            <a:r>
              <a:rPr lang="en-GB" dirty="0" smtClean="0"/>
              <a:t>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but it is not indestructible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can you do to help?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089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can you do to help?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Design of commissioning specifications to value local delivery and voluntary sector expertise </a:t>
            </a:r>
            <a:r>
              <a:rPr lang="en-GB" sz="2400" b="1" dirty="0" smtClean="0"/>
              <a:t>within</a:t>
            </a:r>
            <a:r>
              <a:rPr lang="en-GB" sz="2400" dirty="0" smtClean="0"/>
              <a:t> procurement guidelines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Buy from social enterprises and charities- e.g. Age UK Insurance products and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Donate time and expertise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5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103938" cy="529307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cs typeface="Arial" panose="020B0604020202020204" pitchFamily="34" charset="0"/>
              </a:rPr>
              <a:t>Donate </a:t>
            </a:r>
            <a:r>
              <a:rPr lang="en-GB" b="1" dirty="0" smtClean="0">
                <a:cs typeface="Arial" panose="020B0604020202020204" pitchFamily="34" charset="0"/>
              </a:rPr>
              <a:t>Time &amp; Expertise</a:t>
            </a:r>
            <a:r>
              <a:rPr lang="en-GB" sz="3600" b="1" dirty="0" smtClean="0"/>
              <a:t>: </a:t>
            </a:r>
            <a:r>
              <a:rPr lang="en-GB" sz="3600" b="1" dirty="0" smtClean="0"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112568"/>
          </a:xfrm>
        </p:spPr>
        <p:txBody>
          <a:bodyPr/>
          <a:lstStyle/>
          <a:p>
            <a:pPr marL="0" indent="0" algn="ctr"/>
            <a:r>
              <a:rPr lang="en-GB" sz="2400" dirty="0" smtClean="0"/>
              <a:t>Volunteering Helps You: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Live longer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Protect your mental, physical &amp; emotional health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Lessen chronic pain and heart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Develop solid support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Protect against stress &amp; depression in challenging times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Make friends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Learn new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Advance your career or start a new one</a:t>
            </a:r>
          </a:p>
          <a:p>
            <a:pPr marL="0" indent="0"/>
            <a:r>
              <a:rPr lang="en-GB" sz="2400" dirty="0" smtClean="0"/>
              <a:t>Socially, mentally &amp; physically active people live longer, healthier more rewarding lives!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Donate Time &amp; Expertise: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579296" cy="4844628"/>
          </a:xfrm>
        </p:spPr>
        <p:txBody>
          <a:bodyPr/>
          <a:lstStyle/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Trustee- bi-monthly evening meetings</a:t>
            </a: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and PR –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a&amp;w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Fundraising- events –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a&amp;w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Tendering –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a&amp;w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Befriend a lonely older person- weekly times to suit</a:t>
            </a: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&amp; advice- office hours</a:t>
            </a: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&amp; product arrangers –office hours weekdays</a:t>
            </a: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Receptionists – office hours weekdays</a:t>
            </a: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leaders- weekdays term time</a:t>
            </a:r>
          </a:p>
          <a:p>
            <a:pPr marL="0" indent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Lunch club cooks and organisers</a:t>
            </a:r>
          </a:p>
          <a:p>
            <a:pPr marL="0" indent="0"/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579296" cy="4844628"/>
          </a:xfrm>
        </p:spPr>
        <p:txBody>
          <a:bodyPr/>
          <a:lstStyle/>
          <a:p>
            <a:pPr marL="0" indent="0"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User\Desktop\DeskTopData\Thankyou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91" y="1124744"/>
            <a:ext cx="9169927" cy="33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sz="4000" b="1" dirty="0" smtClean="0"/>
              <a:t>Any Questions?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39552" y="2204864"/>
            <a:ext cx="5618162" cy="1130300"/>
          </a:xfrm>
        </p:spPr>
        <p:txBody>
          <a:bodyPr/>
          <a:lstStyle/>
          <a:p>
            <a:endParaRPr lang="en-GB" dirty="0" smtClean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suzannehilton@ageukbolton.org.uk</a:t>
            </a:r>
            <a:endParaRPr lang="en-GB" sz="2400" dirty="0" smtClean="0"/>
          </a:p>
          <a:p>
            <a:r>
              <a:rPr lang="en-GB" sz="2800" dirty="0" smtClean="0"/>
              <a:t>01204 701525 or 07790 817454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Hard Times &amp; Great Expectations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968552"/>
          </a:xfrm>
        </p:spPr>
        <p:txBody>
          <a:bodyPr/>
          <a:lstStyle/>
          <a:p>
            <a:pPr marL="0" indent="0"/>
            <a:r>
              <a:rPr lang="en-GB" sz="2800" b="1" dirty="0" smtClean="0">
                <a:latin typeface="+mj-lt"/>
              </a:rPr>
              <a:t>Challenges </a:t>
            </a:r>
            <a:r>
              <a:rPr lang="en-GB" sz="2800" b="1" dirty="0">
                <a:latin typeface="+mj-lt"/>
              </a:rPr>
              <a:t>arise from a cocktail of  an adverse economic climate, a change in political </a:t>
            </a:r>
            <a:r>
              <a:rPr lang="en-GB" sz="2800" b="1" dirty="0" smtClean="0">
                <a:latin typeface="+mj-lt"/>
              </a:rPr>
              <a:t>ideology and </a:t>
            </a:r>
            <a:r>
              <a:rPr lang="en-GB" sz="2800" b="1" dirty="0">
                <a:latin typeface="+mj-lt"/>
              </a:rPr>
              <a:t>a shifting policy context</a:t>
            </a:r>
            <a:r>
              <a:rPr lang="en-GB" sz="2200" b="1" dirty="0" smtClean="0">
                <a:latin typeface="+mj-lt"/>
              </a:rPr>
              <a:t>:</a:t>
            </a:r>
          </a:p>
          <a:p>
            <a:pPr marL="0" indent="0"/>
            <a:endParaRPr lang="en-GB" sz="22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Increasing </a:t>
            </a:r>
            <a:r>
              <a:rPr lang="en-GB" sz="2800" b="1" dirty="0">
                <a:solidFill>
                  <a:srgbClr val="0070C0"/>
                </a:solidFill>
              </a:rPr>
              <a:t>demand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Decreasing funds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Rising expectations</a:t>
            </a:r>
          </a:p>
          <a:p>
            <a:pPr marL="0" indent="0"/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Voluntary Sector CEOs</a:t>
            </a:r>
            <a:endParaRPr lang="en-GB" b="1" dirty="0"/>
          </a:p>
        </p:txBody>
      </p:sp>
      <p:sp>
        <p:nvSpPr>
          <p:cNvPr id="4" name="Oval Callout 3"/>
          <p:cNvSpPr/>
          <p:nvPr/>
        </p:nvSpPr>
        <p:spPr>
          <a:xfrm>
            <a:off x="827584" y="1772816"/>
            <a:ext cx="45719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Birth </a:t>
            </a:r>
            <a:r>
              <a:rPr lang="en-GB" dirty="0" err="1" smtClean="0"/>
              <a:t>ratehest</a:t>
            </a:r>
            <a:r>
              <a:rPr lang="en-GB" dirty="0" smtClean="0"/>
              <a:t> </a:t>
            </a:r>
            <a:r>
              <a:rPr lang="en-GB" dirty="0"/>
              <a:t>since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0" y="2054101"/>
            <a:ext cx="4994841" cy="117841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 financial cliff edge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5035732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84" y="3263002"/>
            <a:ext cx="50355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8575" y="356586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 perfect storm</a:t>
            </a:r>
          </a:p>
          <a:p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437" y="5001490"/>
            <a:ext cx="240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Triple whammy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949687" y="1196753"/>
            <a:ext cx="4320480" cy="17512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Harder to speak truth to power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9413"/>
            <a:ext cx="6093594" cy="8890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Sector Contribution 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7006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 billion pa (NCVO &amp; 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£21.4 billion income from goods and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£14.4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 costs &amp; £18.1bn goods &amp; services </a:t>
            </a: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0.8% of UK GVA and more than Agriculture at £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8.3bn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charities buy &amp; sell locally- local purchasing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go on to offer volunteers paid work (ACEVO)</a:t>
            </a:r>
            <a:endParaRPr lang="en-GB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vulnerable in society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provides a voice for the voiceless and hardest to hear</a:t>
            </a:r>
            <a:endParaRPr lang="en-GB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Source &amp; Influence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579296" cy="48446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608512" cy="371915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6103938" cy="67332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Greater Manchester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344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£1.7bn GVA- 3.5% of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GM</a:t>
            </a:r>
          </a:p>
          <a:p>
            <a:endParaRPr lang="en-GB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4,592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organisations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23,600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f.t.e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£1.2bn income each year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330,000 volunteers logging 1.1million hours p.a.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Work worth £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947m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21.2m interventions of support &amp; advice p.a.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62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% income received by only 2% of organisations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4608512" cy="371915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6103938" cy="673323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Greater Manchester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93" y="1844824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Over half received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funding from public sector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bodies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71 % from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local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15 % from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local NHS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9 % from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national Government Departments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Highlights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the importance of relationships with the public sector, particularly local authorities to the sector's work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39% feel Councils are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 positive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influence on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their organisation's success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Only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19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% felt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that the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business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community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to be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positive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influence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" y="4900414"/>
            <a:ext cx="5486400" cy="1580728"/>
          </a:xfrm>
        </p:spPr>
        <p:txBody>
          <a:bodyPr/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275656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8352928" cy="80486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Baskerville Old Face" panose="02020602080505020303" pitchFamily="18" charset="0"/>
              </a:rPr>
              <a:t>Hard Times &amp; Great Expectations</a:t>
            </a:r>
            <a:endParaRPr lang="en-GB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C:\Users\User\Desktop\DeskTopData\imagesUILKO28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0"/>
            <a:ext cx="4716016" cy="49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DeskTopData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84" y="0"/>
            <a:ext cx="4524307" cy="49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nine KPI's -18March 2014 D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Pennine KPI's -18March 2014 D1</Template>
  <TotalTime>1188</TotalTime>
  <Words>942</Words>
  <Application>Microsoft Office PowerPoint</Application>
  <PresentationFormat>On-screen Show (4:3)</PresentationFormat>
  <Paragraphs>192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Pennine KPI's -18March 2014 D1</vt:lpstr>
      <vt:lpstr>Impact of Austerity on the  Voluntary Sector</vt:lpstr>
      <vt:lpstr>PowerPoint Presentation</vt:lpstr>
      <vt:lpstr>Hard Times &amp; Great Expectations</vt:lpstr>
      <vt:lpstr>Voluntary Sector CEOs</vt:lpstr>
      <vt:lpstr>Voluntary Sector Contribution  </vt:lpstr>
      <vt:lpstr>Funding Source &amp; Influence</vt:lpstr>
      <vt:lpstr>Greater Manchester</vt:lpstr>
      <vt:lpstr>Greater Manchester</vt:lpstr>
      <vt:lpstr>PowerPoint Presentation</vt:lpstr>
      <vt:lpstr>Increasing Demand</vt:lpstr>
      <vt:lpstr>GM Financial Impact</vt:lpstr>
      <vt:lpstr>Governance &amp; Delivery Impact</vt:lpstr>
      <vt:lpstr>Governance &amp; Delivery Impact</vt:lpstr>
      <vt:lpstr>Contract Terms Before Values</vt:lpstr>
      <vt:lpstr>Governance &amp; Delivery Impact</vt:lpstr>
      <vt:lpstr>Survival Tactics</vt:lpstr>
      <vt:lpstr>Where are we now?</vt:lpstr>
      <vt:lpstr>No Pain Without Some Gain</vt:lpstr>
      <vt:lpstr>A New Mind Set</vt:lpstr>
      <vt:lpstr>Voluntary sector CEOs</vt:lpstr>
      <vt:lpstr>What can you do to help?</vt:lpstr>
      <vt:lpstr>What can you do to help?</vt:lpstr>
      <vt:lpstr>  Donate Time &amp; Expertise:  </vt:lpstr>
      <vt:lpstr> Donate Time &amp; Expertise:  Volunteer</vt:lpstr>
      <vt:lpstr> 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Reflections</dc:title>
  <dc:creator>User</dc:creator>
  <cp:lastModifiedBy>User</cp:lastModifiedBy>
  <cp:revision>130</cp:revision>
  <dcterms:created xsi:type="dcterms:W3CDTF">2014-03-14T18:15:42Z</dcterms:created>
  <dcterms:modified xsi:type="dcterms:W3CDTF">2014-04-07T16:40:10Z</dcterms:modified>
</cp:coreProperties>
</file>