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4"/>
  </p:sldMasterIdLst>
  <p:notesMasterIdLst>
    <p:notesMasterId r:id="rId19"/>
  </p:notesMasterIdLst>
  <p:sldIdLst>
    <p:sldId id="257" r:id="rId5"/>
    <p:sldId id="278" r:id="rId6"/>
    <p:sldId id="279" r:id="rId7"/>
    <p:sldId id="259" r:id="rId8"/>
    <p:sldId id="281" r:id="rId9"/>
    <p:sldId id="280" r:id="rId10"/>
    <p:sldId id="256" r:id="rId11"/>
    <p:sldId id="267" r:id="rId12"/>
    <p:sldId id="283" r:id="rId13"/>
    <p:sldId id="284" r:id="rId14"/>
    <p:sldId id="265" r:id="rId15"/>
    <p:sldId id="277" r:id="rId16"/>
    <p:sldId id="287" r:id="rId17"/>
    <p:sldId id="286" r:id="rId18"/>
  </p:sldIdLst>
  <p:sldSz cx="9144000" cy="6858000" type="screen4x3"/>
  <p:notesSz cx="6669088" cy="98726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00"/>
    <a:srgbClr val="FFBB07"/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173" autoAdjust="0"/>
    <p:restoredTop sz="86652" autoAdjust="0"/>
  </p:normalViewPr>
  <p:slideViewPr>
    <p:cSldViewPr>
      <p:cViewPr>
        <p:scale>
          <a:sx n="40" d="100"/>
          <a:sy n="40" d="100"/>
        </p:scale>
        <p:origin x="-2022" y="-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98596A-7708-40A1-8AFB-9DB3C0121BCD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EFD6935-EDB3-4CE6-8C88-3D779F2CDB9A}">
      <dgm:prSet phldrT="[Text]" custT="1"/>
      <dgm:spPr/>
      <dgm:t>
        <a:bodyPr/>
        <a:lstStyle/>
        <a:p>
          <a:r>
            <a:rPr lang="en-GB" sz="1000" dirty="0" smtClean="0"/>
            <a:t>Purchase of Market Walk – Nov 13</a:t>
          </a:r>
          <a:endParaRPr lang="en-GB" sz="1000" dirty="0"/>
        </a:p>
      </dgm:t>
    </dgm:pt>
    <dgm:pt modelId="{89BE261B-5F27-4207-8D48-C6B62CE268B5}" type="parTrans" cxnId="{7645F4F0-68B6-4307-A132-3C5AE94E2563}">
      <dgm:prSet/>
      <dgm:spPr/>
      <dgm:t>
        <a:bodyPr/>
        <a:lstStyle/>
        <a:p>
          <a:endParaRPr lang="en-GB"/>
        </a:p>
      </dgm:t>
    </dgm:pt>
    <dgm:pt modelId="{A0215276-349D-45A7-9B9A-F16A8562B322}" type="sibTrans" cxnId="{7645F4F0-68B6-4307-A132-3C5AE94E2563}">
      <dgm:prSet/>
      <dgm:spPr/>
      <dgm:t>
        <a:bodyPr/>
        <a:lstStyle/>
        <a:p>
          <a:endParaRPr lang="en-GB"/>
        </a:p>
      </dgm:t>
    </dgm:pt>
    <dgm:pt modelId="{963D0372-DDE9-40A6-9D57-46C4E529E95B}">
      <dgm:prSet phldrT="[Text]" custT="1"/>
      <dgm:spPr/>
      <dgm:t>
        <a:bodyPr/>
        <a:lstStyle/>
        <a:p>
          <a:r>
            <a:rPr lang="en-GB" sz="1000" dirty="0" smtClean="0"/>
            <a:t>Feasibility study approved – May 14</a:t>
          </a:r>
          <a:endParaRPr lang="en-GB" sz="1000" dirty="0"/>
        </a:p>
      </dgm:t>
    </dgm:pt>
    <dgm:pt modelId="{BD7C4344-899B-4BEB-9CAA-6D63D64558D1}" type="parTrans" cxnId="{A248F7DE-86B6-463F-A961-0B23901C02DD}">
      <dgm:prSet/>
      <dgm:spPr/>
      <dgm:t>
        <a:bodyPr/>
        <a:lstStyle/>
        <a:p>
          <a:endParaRPr lang="en-GB"/>
        </a:p>
      </dgm:t>
    </dgm:pt>
    <dgm:pt modelId="{8484CEDB-2CDA-4B84-88DD-5696C6F4385E}" type="sibTrans" cxnId="{A248F7DE-86B6-463F-A961-0B23901C02DD}">
      <dgm:prSet/>
      <dgm:spPr/>
      <dgm:t>
        <a:bodyPr/>
        <a:lstStyle/>
        <a:p>
          <a:endParaRPr lang="en-GB"/>
        </a:p>
      </dgm:t>
    </dgm:pt>
    <dgm:pt modelId="{E3B7497B-E0A8-4EB0-8643-67755E8C7599}">
      <dgm:prSet phldrT="[Text]" custT="1"/>
      <dgm:spPr/>
      <dgm:t>
        <a:bodyPr/>
        <a:lstStyle/>
        <a:p>
          <a:r>
            <a:rPr lang="en-GB" sz="1000" dirty="0" smtClean="0"/>
            <a:t>Full planning application submitted – April 15</a:t>
          </a:r>
          <a:endParaRPr lang="en-GB" sz="1000" dirty="0"/>
        </a:p>
      </dgm:t>
    </dgm:pt>
    <dgm:pt modelId="{D094EED7-0D4C-47DD-B989-4C7573FDC4B2}" type="parTrans" cxnId="{A5CA2DA2-33D7-4A58-BED8-813CF177313E}">
      <dgm:prSet/>
      <dgm:spPr/>
      <dgm:t>
        <a:bodyPr/>
        <a:lstStyle/>
        <a:p>
          <a:endParaRPr lang="en-GB"/>
        </a:p>
      </dgm:t>
    </dgm:pt>
    <dgm:pt modelId="{676BBBD0-5CED-4C67-A638-276D38BE59C7}" type="sibTrans" cxnId="{A5CA2DA2-33D7-4A58-BED8-813CF177313E}">
      <dgm:prSet/>
      <dgm:spPr/>
      <dgm:t>
        <a:bodyPr/>
        <a:lstStyle/>
        <a:p>
          <a:endParaRPr lang="en-GB"/>
        </a:p>
      </dgm:t>
    </dgm:pt>
    <dgm:pt modelId="{50FD0075-2C2D-4E36-AF35-C2A62EEF0788}">
      <dgm:prSet phldrT="[Text]" custT="1"/>
      <dgm:spPr/>
      <dgm:t>
        <a:bodyPr/>
        <a:lstStyle/>
        <a:p>
          <a:r>
            <a:rPr lang="en-GB" sz="1000" dirty="0" smtClean="0"/>
            <a:t>Full planning application approved – Sept 15</a:t>
          </a:r>
          <a:endParaRPr lang="en-GB" sz="1000" dirty="0"/>
        </a:p>
      </dgm:t>
    </dgm:pt>
    <dgm:pt modelId="{3CC03E20-2C7A-4426-903E-245E762F57F4}" type="parTrans" cxnId="{DF664C23-221A-4636-BDEC-409E6791FB18}">
      <dgm:prSet/>
      <dgm:spPr/>
      <dgm:t>
        <a:bodyPr/>
        <a:lstStyle/>
        <a:p>
          <a:endParaRPr lang="en-GB"/>
        </a:p>
      </dgm:t>
    </dgm:pt>
    <dgm:pt modelId="{C056AA98-4044-40D2-8FC5-283876EFFBBC}" type="sibTrans" cxnId="{DF664C23-221A-4636-BDEC-409E6791FB18}">
      <dgm:prSet/>
      <dgm:spPr/>
      <dgm:t>
        <a:bodyPr/>
        <a:lstStyle/>
        <a:p>
          <a:endParaRPr lang="en-GB"/>
        </a:p>
      </dgm:t>
    </dgm:pt>
    <dgm:pt modelId="{F732A01F-00FD-4082-BA5A-4B1B8E206305}">
      <dgm:prSet phldrT="[Text]" custT="1"/>
      <dgm:spPr/>
      <dgm:t>
        <a:bodyPr/>
        <a:lstStyle/>
        <a:p>
          <a:r>
            <a:rPr lang="en-GB" sz="1000" dirty="0" smtClean="0"/>
            <a:t>S73 application submitted  - Jan 17Pre construction services agreement signed – Jan 17</a:t>
          </a:r>
          <a:endParaRPr lang="en-GB" sz="1000" dirty="0"/>
        </a:p>
      </dgm:t>
    </dgm:pt>
    <dgm:pt modelId="{8CC59221-CEBF-41F1-AA3C-78AF629EEBE7}" type="parTrans" cxnId="{B66571F3-5BFE-4A4E-BDB8-E17B5C880012}">
      <dgm:prSet/>
      <dgm:spPr/>
      <dgm:t>
        <a:bodyPr/>
        <a:lstStyle/>
        <a:p>
          <a:endParaRPr lang="en-GB"/>
        </a:p>
      </dgm:t>
    </dgm:pt>
    <dgm:pt modelId="{1E70C70D-504A-44DC-BB3D-71BD9DABFA0A}" type="sibTrans" cxnId="{B66571F3-5BFE-4A4E-BDB8-E17B5C880012}">
      <dgm:prSet/>
      <dgm:spPr/>
      <dgm:t>
        <a:bodyPr/>
        <a:lstStyle/>
        <a:p>
          <a:endParaRPr lang="en-GB"/>
        </a:p>
      </dgm:t>
    </dgm:pt>
    <dgm:pt modelId="{AB1775E7-CBFF-44C5-B953-98C706678043}">
      <dgm:prSet phldrT="[Text]"/>
      <dgm:spPr/>
      <dgm:t>
        <a:bodyPr/>
        <a:lstStyle/>
        <a:p>
          <a:r>
            <a:rPr lang="en-GB" dirty="0" smtClean="0"/>
            <a:t>Flat Iron Market relocated – July 17</a:t>
          </a:r>
          <a:endParaRPr lang="en-GB" dirty="0"/>
        </a:p>
      </dgm:t>
    </dgm:pt>
    <dgm:pt modelId="{95DE4D06-8F2F-4CFC-A227-E98CD66AA085}" type="parTrans" cxnId="{E462736F-C2DD-4AFB-9BB1-0184EF38079A}">
      <dgm:prSet/>
      <dgm:spPr/>
      <dgm:t>
        <a:bodyPr/>
        <a:lstStyle/>
        <a:p>
          <a:endParaRPr lang="en-GB"/>
        </a:p>
      </dgm:t>
    </dgm:pt>
    <dgm:pt modelId="{19EED87A-9F49-4ECF-850B-523BBEC199D5}" type="sibTrans" cxnId="{E462736F-C2DD-4AFB-9BB1-0184EF38079A}">
      <dgm:prSet/>
      <dgm:spPr/>
      <dgm:t>
        <a:bodyPr/>
        <a:lstStyle/>
        <a:p>
          <a:endParaRPr lang="en-GB"/>
        </a:p>
      </dgm:t>
    </dgm:pt>
    <dgm:pt modelId="{EFB1596C-46C0-40B9-8430-776E3A5C1B8C}">
      <dgm:prSet phldrT="[Text]"/>
      <dgm:spPr/>
      <dgm:t>
        <a:bodyPr/>
        <a:lstStyle/>
        <a:p>
          <a:r>
            <a:rPr lang="en-GB" dirty="0" smtClean="0"/>
            <a:t>Main build due to start – Oct 17</a:t>
          </a:r>
          <a:endParaRPr lang="en-GB" dirty="0"/>
        </a:p>
      </dgm:t>
    </dgm:pt>
    <dgm:pt modelId="{BBDB583C-DB56-4FF5-8306-E0FBA44A329C}" type="parTrans" cxnId="{FEA33AA3-1F12-4F41-AFB8-D6F344E8A19A}">
      <dgm:prSet/>
      <dgm:spPr/>
      <dgm:t>
        <a:bodyPr/>
        <a:lstStyle/>
        <a:p>
          <a:endParaRPr lang="en-GB"/>
        </a:p>
      </dgm:t>
    </dgm:pt>
    <dgm:pt modelId="{DC9290C5-36B0-4D32-80AA-BD01CDCF4C5E}" type="sibTrans" cxnId="{FEA33AA3-1F12-4F41-AFB8-D6F344E8A19A}">
      <dgm:prSet/>
      <dgm:spPr/>
      <dgm:t>
        <a:bodyPr/>
        <a:lstStyle/>
        <a:p>
          <a:endParaRPr lang="en-GB"/>
        </a:p>
      </dgm:t>
    </dgm:pt>
    <dgm:pt modelId="{4B05B06A-6DD8-410B-9300-4268A03E3DBE}">
      <dgm:prSet phldrT="[Text]" custT="1"/>
      <dgm:spPr/>
      <dgm:t>
        <a:bodyPr/>
        <a:lstStyle/>
        <a:p>
          <a:r>
            <a:rPr lang="en-GB" sz="1000" dirty="0" smtClean="0"/>
            <a:t>Reconfiguration of the Flat Iron car park – May 17</a:t>
          </a:r>
          <a:endParaRPr lang="en-GB" sz="1000" dirty="0"/>
        </a:p>
      </dgm:t>
    </dgm:pt>
    <dgm:pt modelId="{CE2E44F2-7ADC-415F-AF25-34598465A5A8}" type="parTrans" cxnId="{A0FFC8BE-CDC4-4B65-BD7C-FC908543CD7D}">
      <dgm:prSet/>
      <dgm:spPr/>
      <dgm:t>
        <a:bodyPr/>
        <a:lstStyle/>
        <a:p>
          <a:endParaRPr lang="en-GB"/>
        </a:p>
      </dgm:t>
    </dgm:pt>
    <dgm:pt modelId="{352E303C-45B4-4248-AE2E-22997FB06317}" type="sibTrans" cxnId="{A0FFC8BE-CDC4-4B65-BD7C-FC908543CD7D}">
      <dgm:prSet/>
      <dgm:spPr/>
      <dgm:t>
        <a:bodyPr/>
        <a:lstStyle/>
        <a:p>
          <a:endParaRPr lang="en-GB"/>
        </a:p>
      </dgm:t>
    </dgm:pt>
    <dgm:pt modelId="{4B034DE6-EFF1-4048-B9A3-BAF50BC03665}">
      <dgm:prSet phldrT="[Text]"/>
      <dgm:spPr/>
      <dgm:t>
        <a:bodyPr/>
        <a:lstStyle/>
        <a:p>
          <a:r>
            <a:rPr lang="en-GB" dirty="0" smtClean="0"/>
            <a:t>Opening  Christmas 2018</a:t>
          </a:r>
          <a:endParaRPr lang="en-GB" dirty="0"/>
        </a:p>
      </dgm:t>
    </dgm:pt>
    <dgm:pt modelId="{18F3BCB4-219B-45A8-AE18-3F6A8C9AD1CA}" type="parTrans" cxnId="{2F0D4729-F8C2-41DE-993D-A7BC8772EB54}">
      <dgm:prSet/>
      <dgm:spPr/>
      <dgm:t>
        <a:bodyPr/>
        <a:lstStyle/>
        <a:p>
          <a:endParaRPr lang="en-GB"/>
        </a:p>
      </dgm:t>
    </dgm:pt>
    <dgm:pt modelId="{C0B345C5-D3F9-4B52-B16B-0F785362DEFF}" type="sibTrans" cxnId="{2F0D4729-F8C2-41DE-993D-A7BC8772EB54}">
      <dgm:prSet/>
      <dgm:spPr/>
      <dgm:t>
        <a:bodyPr/>
        <a:lstStyle/>
        <a:p>
          <a:endParaRPr lang="en-GB"/>
        </a:p>
      </dgm:t>
    </dgm:pt>
    <dgm:pt modelId="{AB1D3E7D-A724-4C96-A87C-7DEA74952EDA}" type="pres">
      <dgm:prSet presAssocID="{8498596A-7708-40A1-8AFB-9DB3C0121BC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4A053BF-AB92-427D-A9F0-389FCA79D2F5}" type="pres">
      <dgm:prSet presAssocID="{8498596A-7708-40A1-8AFB-9DB3C0121BCD}" presName="arrow" presStyleLbl="bgShp" presStyleIdx="0" presStyleCnt="1"/>
      <dgm:spPr/>
    </dgm:pt>
    <dgm:pt modelId="{494AD114-10E2-4735-A6C3-D130FFBBD8B2}" type="pres">
      <dgm:prSet presAssocID="{8498596A-7708-40A1-8AFB-9DB3C0121BCD}" presName="points" presStyleCnt="0"/>
      <dgm:spPr/>
    </dgm:pt>
    <dgm:pt modelId="{DD4CD194-36D3-4340-BE01-71FA764B54E2}" type="pres">
      <dgm:prSet presAssocID="{4EFD6935-EDB3-4CE6-8C88-3D779F2CDB9A}" presName="compositeA" presStyleCnt="0"/>
      <dgm:spPr/>
    </dgm:pt>
    <dgm:pt modelId="{2245D676-BBAB-4087-B3B6-EC194D8DA409}" type="pres">
      <dgm:prSet presAssocID="{4EFD6935-EDB3-4CE6-8C88-3D779F2CDB9A}" presName="textA" presStyleLbl="revTx" presStyleIdx="0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C06CB68-C073-4DBF-8F22-B740E30CE716}" type="pres">
      <dgm:prSet presAssocID="{4EFD6935-EDB3-4CE6-8C88-3D779F2CDB9A}" presName="circleA" presStyleLbl="node1" presStyleIdx="0" presStyleCnt="9"/>
      <dgm:spPr/>
    </dgm:pt>
    <dgm:pt modelId="{276647A8-013A-43F4-AE80-FDAD1B1840A9}" type="pres">
      <dgm:prSet presAssocID="{4EFD6935-EDB3-4CE6-8C88-3D779F2CDB9A}" presName="spaceA" presStyleCnt="0"/>
      <dgm:spPr/>
    </dgm:pt>
    <dgm:pt modelId="{64C03C9F-C569-4FD4-AFE8-09646A21281D}" type="pres">
      <dgm:prSet presAssocID="{A0215276-349D-45A7-9B9A-F16A8562B322}" presName="space" presStyleCnt="0"/>
      <dgm:spPr/>
    </dgm:pt>
    <dgm:pt modelId="{510BCB42-A571-455C-8B0D-7F89E2820D88}" type="pres">
      <dgm:prSet presAssocID="{963D0372-DDE9-40A6-9D57-46C4E529E95B}" presName="compositeB" presStyleCnt="0"/>
      <dgm:spPr/>
    </dgm:pt>
    <dgm:pt modelId="{E80A868E-9DC8-4A33-AEC8-086CBA92831A}" type="pres">
      <dgm:prSet presAssocID="{963D0372-DDE9-40A6-9D57-46C4E529E95B}" presName="textB" presStyleLbl="revTx" presStyleIdx="1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2F11BB6-63EB-467C-B10C-BB73087B2D22}" type="pres">
      <dgm:prSet presAssocID="{963D0372-DDE9-40A6-9D57-46C4E529E95B}" presName="circleB" presStyleLbl="node1" presStyleIdx="1" presStyleCnt="9"/>
      <dgm:spPr/>
    </dgm:pt>
    <dgm:pt modelId="{B6BD3D2C-7716-4A3C-8AE4-F02A06244BDD}" type="pres">
      <dgm:prSet presAssocID="{963D0372-DDE9-40A6-9D57-46C4E529E95B}" presName="spaceB" presStyleCnt="0"/>
      <dgm:spPr/>
    </dgm:pt>
    <dgm:pt modelId="{AD794C11-5D0D-415F-97F9-96525AFBA967}" type="pres">
      <dgm:prSet presAssocID="{8484CEDB-2CDA-4B84-88DD-5696C6F4385E}" presName="space" presStyleCnt="0"/>
      <dgm:spPr/>
    </dgm:pt>
    <dgm:pt modelId="{DB4CFA9D-F0F4-41D7-A91A-2DC4987C18C7}" type="pres">
      <dgm:prSet presAssocID="{E3B7497B-E0A8-4EB0-8643-67755E8C7599}" presName="compositeA" presStyleCnt="0"/>
      <dgm:spPr/>
    </dgm:pt>
    <dgm:pt modelId="{FF7FEDAB-CFCE-417A-AF9C-057B03BC78C4}" type="pres">
      <dgm:prSet presAssocID="{E3B7497B-E0A8-4EB0-8643-67755E8C7599}" presName="textA" presStyleLbl="revTx" presStyleIdx="2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5E7DF0F-2110-407E-8FF1-1B344C0175D8}" type="pres">
      <dgm:prSet presAssocID="{E3B7497B-E0A8-4EB0-8643-67755E8C7599}" presName="circleA" presStyleLbl="node1" presStyleIdx="2" presStyleCnt="9"/>
      <dgm:spPr/>
    </dgm:pt>
    <dgm:pt modelId="{7EF571C2-F3BC-4940-B470-866647D3530D}" type="pres">
      <dgm:prSet presAssocID="{E3B7497B-E0A8-4EB0-8643-67755E8C7599}" presName="spaceA" presStyleCnt="0"/>
      <dgm:spPr/>
    </dgm:pt>
    <dgm:pt modelId="{FE39343E-7AE7-4BF7-A96D-794B16DA7B8F}" type="pres">
      <dgm:prSet presAssocID="{676BBBD0-5CED-4C67-A638-276D38BE59C7}" presName="space" presStyleCnt="0"/>
      <dgm:spPr/>
    </dgm:pt>
    <dgm:pt modelId="{B4DDE866-876A-4BB3-816F-528AFB24FE3C}" type="pres">
      <dgm:prSet presAssocID="{50FD0075-2C2D-4E36-AF35-C2A62EEF0788}" presName="compositeB" presStyleCnt="0"/>
      <dgm:spPr/>
    </dgm:pt>
    <dgm:pt modelId="{84AF0BDA-5AEB-440E-884C-9EEC94105980}" type="pres">
      <dgm:prSet presAssocID="{50FD0075-2C2D-4E36-AF35-C2A62EEF0788}" presName="textB" presStyleLbl="revTx" presStyleIdx="3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ECFADDA-3BC9-4E55-A546-C5B00691BF96}" type="pres">
      <dgm:prSet presAssocID="{50FD0075-2C2D-4E36-AF35-C2A62EEF0788}" presName="circleB" presStyleLbl="node1" presStyleIdx="3" presStyleCnt="9"/>
      <dgm:spPr/>
    </dgm:pt>
    <dgm:pt modelId="{66CAD46A-08AD-4DEF-B3CB-0CFCBF4D1D30}" type="pres">
      <dgm:prSet presAssocID="{50FD0075-2C2D-4E36-AF35-C2A62EEF0788}" presName="spaceB" presStyleCnt="0"/>
      <dgm:spPr/>
    </dgm:pt>
    <dgm:pt modelId="{25B64D68-63BF-4A82-AC08-896A27CB78C2}" type="pres">
      <dgm:prSet presAssocID="{C056AA98-4044-40D2-8FC5-283876EFFBBC}" presName="space" presStyleCnt="0"/>
      <dgm:spPr/>
    </dgm:pt>
    <dgm:pt modelId="{F5374628-9FFF-4193-85BE-C37DAF9255D7}" type="pres">
      <dgm:prSet presAssocID="{F732A01F-00FD-4082-BA5A-4B1B8E206305}" presName="compositeA" presStyleCnt="0"/>
      <dgm:spPr/>
    </dgm:pt>
    <dgm:pt modelId="{D5C62D1C-F808-49C1-A11C-3FA0862C83A5}" type="pres">
      <dgm:prSet presAssocID="{F732A01F-00FD-4082-BA5A-4B1B8E206305}" presName="textA" presStyleLbl="revTx" presStyleIdx="4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2B61E59-8C66-4A88-90B6-D75623520C50}" type="pres">
      <dgm:prSet presAssocID="{F732A01F-00FD-4082-BA5A-4B1B8E206305}" presName="circleA" presStyleLbl="node1" presStyleIdx="4" presStyleCnt="9"/>
      <dgm:spPr/>
    </dgm:pt>
    <dgm:pt modelId="{6197C5F6-9225-4F09-A925-A77FF637F486}" type="pres">
      <dgm:prSet presAssocID="{F732A01F-00FD-4082-BA5A-4B1B8E206305}" presName="spaceA" presStyleCnt="0"/>
      <dgm:spPr/>
    </dgm:pt>
    <dgm:pt modelId="{85DC9E88-B87B-4554-BF60-10F514849996}" type="pres">
      <dgm:prSet presAssocID="{1E70C70D-504A-44DC-BB3D-71BD9DABFA0A}" presName="space" presStyleCnt="0"/>
      <dgm:spPr/>
    </dgm:pt>
    <dgm:pt modelId="{F2EFF226-FD38-4744-8036-2B19D1AA23A8}" type="pres">
      <dgm:prSet presAssocID="{4B05B06A-6DD8-410B-9300-4268A03E3DBE}" presName="compositeB" presStyleCnt="0"/>
      <dgm:spPr/>
    </dgm:pt>
    <dgm:pt modelId="{A6490D15-54BF-45DD-92E8-DD2A3B975A0A}" type="pres">
      <dgm:prSet presAssocID="{4B05B06A-6DD8-410B-9300-4268A03E3DBE}" presName="textB" presStyleLbl="revTx" presStyleIdx="5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CC1DA86-AB5C-408E-AA2B-72A9C3D4F5A2}" type="pres">
      <dgm:prSet presAssocID="{4B05B06A-6DD8-410B-9300-4268A03E3DBE}" presName="circleB" presStyleLbl="node1" presStyleIdx="5" presStyleCnt="9"/>
      <dgm:spPr/>
    </dgm:pt>
    <dgm:pt modelId="{2B0AB9F7-22CC-4711-92D2-F7103C6480F9}" type="pres">
      <dgm:prSet presAssocID="{4B05B06A-6DD8-410B-9300-4268A03E3DBE}" presName="spaceB" presStyleCnt="0"/>
      <dgm:spPr/>
    </dgm:pt>
    <dgm:pt modelId="{134A9B52-26C2-4399-BE21-67CC7CC6F859}" type="pres">
      <dgm:prSet presAssocID="{352E303C-45B4-4248-AE2E-22997FB06317}" presName="space" presStyleCnt="0"/>
      <dgm:spPr/>
    </dgm:pt>
    <dgm:pt modelId="{A2CF6047-B911-4A5C-A10F-7BDA3B9D8768}" type="pres">
      <dgm:prSet presAssocID="{AB1775E7-CBFF-44C5-B953-98C706678043}" presName="compositeA" presStyleCnt="0"/>
      <dgm:spPr/>
    </dgm:pt>
    <dgm:pt modelId="{E2DC0591-BA9C-4EA4-AB5B-D1DEF8EBB9AB}" type="pres">
      <dgm:prSet presAssocID="{AB1775E7-CBFF-44C5-B953-98C706678043}" presName="textA" presStyleLbl="revTx" presStyleIdx="6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07298FE-69F8-4274-9FE5-EB06AE293915}" type="pres">
      <dgm:prSet presAssocID="{AB1775E7-CBFF-44C5-B953-98C706678043}" presName="circleA" presStyleLbl="node1" presStyleIdx="6" presStyleCnt="9"/>
      <dgm:spPr/>
    </dgm:pt>
    <dgm:pt modelId="{B44DC9BC-AE3C-4B69-8580-48024B5B6DFC}" type="pres">
      <dgm:prSet presAssocID="{AB1775E7-CBFF-44C5-B953-98C706678043}" presName="spaceA" presStyleCnt="0"/>
      <dgm:spPr/>
    </dgm:pt>
    <dgm:pt modelId="{4A5568C1-573E-4E4A-9D84-4C19A109D853}" type="pres">
      <dgm:prSet presAssocID="{19EED87A-9F49-4ECF-850B-523BBEC199D5}" presName="space" presStyleCnt="0"/>
      <dgm:spPr/>
    </dgm:pt>
    <dgm:pt modelId="{4E445714-DBF0-4043-A80A-F6709D9DE82F}" type="pres">
      <dgm:prSet presAssocID="{EFB1596C-46C0-40B9-8430-776E3A5C1B8C}" presName="compositeB" presStyleCnt="0"/>
      <dgm:spPr/>
    </dgm:pt>
    <dgm:pt modelId="{CD6B09A8-EECE-4DDC-A2B8-0D393F4B427A}" type="pres">
      <dgm:prSet presAssocID="{EFB1596C-46C0-40B9-8430-776E3A5C1B8C}" presName="textB" presStyleLbl="revTx" presStyleIdx="7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6379C71-110C-4E18-A49A-067282BBA86F}" type="pres">
      <dgm:prSet presAssocID="{EFB1596C-46C0-40B9-8430-776E3A5C1B8C}" presName="circleB" presStyleLbl="node1" presStyleIdx="7" presStyleCnt="9"/>
      <dgm:spPr/>
    </dgm:pt>
    <dgm:pt modelId="{C343DB83-EC86-491F-9C3F-6446C3EA7B6B}" type="pres">
      <dgm:prSet presAssocID="{EFB1596C-46C0-40B9-8430-776E3A5C1B8C}" presName="spaceB" presStyleCnt="0"/>
      <dgm:spPr/>
    </dgm:pt>
    <dgm:pt modelId="{29E1CD74-7737-46F6-AA5C-DF16561E60C3}" type="pres">
      <dgm:prSet presAssocID="{DC9290C5-36B0-4D32-80AA-BD01CDCF4C5E}" presName="space" presStyleCnt="0"/>
      <dgm:spPr/>
    </dgm:pt>
    <dgm:pt modelId="{8724A913-873E-4C90-85EB-4624A7E52CCD}" type="pres">
      <dgm:prSet presAssocID="{4B034DE6-EFF1-4048-B9A3-BAF50BC03665}" presName="compositeA" presStyleCnt="0"/>
      <dgm:spPr/>
    </dgm:pt>
    <dgm:pt modelId="{AC014E39-E1DD-4EC6-82A0-DF1816D45FC1}" type="pres">
      <dgm:prSet presAssocID="{4B034DE6-EFF1-4048-B9A3-BAF50BC03665}" presName="textA" presStyleLbl="revTx" presStyleIdx="8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8C915F1-7B36-4D84-B76C-1FDD3AD64BA3}" type="pres">
      <dgm:prSet presAssocID="{4B034DE6-EFF1-4048-B9A3-BAF50BC03665}" presName="circleA" presStyleLbl="node1" presStyleIdx="8" presStyleCnt="9"/>
      <dgm:spPr/>
    </dgm:pt>
    <dgm:pt modelId="{498D8F67-29CB-4079-AA4A-F97EC9C9A833}" type="pres">
      <dgm:prSet presAssocID="{4B034DE6-EFF1-4048-B9A3-BAF50BC03665}" presName="spaceA" presStyleCnt="0"/>
      <dgm:spPr/>
    </dgm:pt>
  </dgm:ptLst>
  <dgm:cxnLst>
    <dgm:cxn modelId="{CF6D83F9-7F57-40D7-B47D-8CB2A054EE18}" type="presOf" srcId="{F732A01F-00FD-4082-BA5A-4B1B8E206305}" destId="{D5C62D1C-F808-49C1-A11C-3FA0862C83A5}" srcOrd="0" destOrd="0" presId="urn:microsoft.com/office/officeart/2005/8/layout/hProcess11"/>
    <dgm:cxn modelId="{F869AF0B-6E98-4ADA-9BFC-EAE716AF7974}" type="presOf" srcId="{8498596A-7708-40A1-8AFB-9DB3C0121BCD}" destId="{AB1D3E7D-A724-4C96-A87C-7DEA74952EDA}" srcOrd="0" destOrd="0" presId="urn:microsoft.com/office/officeart/2005/8/layout/hProcess11"/>
    <dgm:cxn modelId="{7645F4F0-68B6-4307-A132-3C5AE94E2563}" srcId="{8498596A-7708-40A1-8AFB-9DB3C0121BCD}" destId="{4EFD6935-EDB3-4CE6-8C88-3D779F2CDB9A}" srcOrd="0" destOrd="0" parTransId="{89BE261B-5F27-4207-8D48-C6B62CE268B5}" sibTransId="{A0215276-349D-45A7-9B9A-F16A8562B322}"/>
    <dgm:cxn modelId="{C3D4548A-D0A7-4160-BD45-2712C5ED31A7}" type="presOf" srcId="{4EFD6935-EDB3-4CE6-8C88-3D779F2CDB9A}" destId="{2245D676-BBAB-4087-B3B6-EC194D8DA409}" srcOrd="0" destOrd="0" presId="urn:microsoft.com/office/officeart/2005/8/layout/hProcess11"/>
    <dgm:cxn modelId="{DF664C23-221A-4636-BDEC-409E6791FB18}" srcId="{8498596A-7708-40A1-8AFB-9DB3C0121BCD}" destId="{50FD0075-2C2D-4E36-AF35-C2A62EEF0788}" srcOrd="3" destOrd="0" parTransId="{3CC03E20-2C7A-4426-903E-245E762F57F4}" sibTransId="{C056AA98-4044-40D2-8FC5-283876EFFBBC}"/>
    <dgm:cxn modelId="{A0FFC8BE-CDC4-4B65-BD7C-FC908543CD7D}" srcId="{8498596A-7708-40A1-8AFB-9DB3C0121BCD}" destId="{4B05B06A-6DD8-410B-9300-4268A03E3DBE}" srcOrd="5" destOrd="0" parTransId="{CE2E44F2-7ADC-415F-AF25-34598465A5A8}" sibTransId="{352E303C-45B4-4248-AE2E-22997FB06317}"/>
    <dgm:cxn modelId="{38BD117F-7953-4B16-82BF-1B76235F1B00}" type="presOf" srcId="{AB1775E7-CBFF-44C5-B953-98C706678043}" destId="{E2DC0591-BA9C-4EA4-AB5B-D1DEF8EBB9AB}" srcOrd="0" destOrd="0" presId="urn:microsoft.com/office/officeart/2005/8/layout/hProcess11"/>
    <dgm:cxn modelId="{E462736F-C2DD-4AFB-9BB1-0184EF38079A}" srcId="{8498596A-7708-40A1-8AFB-9DB3C0121BCD}" destId="{AB1775E7-CBFF-44C5-B953-98C706678043}" srcOrd="6" destOrd="0" parTransId="{95DE4D06-8F2F-4CFC-A227-E98CD66AA085}" sibTransId="{19EED87A-9F49-4ECF-850B-523BBEC199D5}"/>
    <dgm:cxn modelId="{A248F7DE-86B6-463F-A961-0B23901C02DD}" srcId="{8498596A-7708-40A1-8AFB-9DB3C0121BCD}" destId="{963D0372-DDE9-40A6-9D57-46C4E529E95B}" srcOrd="1" destOrd="0" parTransId="{BD7C4344-899B-4BEB-9CAA-6D63D64558D1}" sibTransId="{8484CEDB-2CDA-4B84-88DD-5696C6F4385E}"/>
    <dgm:cxn modelId="{B66571F3-5BFE-4A4E-BDB8-E17B5C880012}" srcId="{8498596A-7708-40A1-8AFB-9DB3C0121BCD}" destId="{F732A01F-00FD-4082-BA5A-4B1B8E206305}" srcOrd="4" destOrd="0" parTransId="{8CC59221-CEBF-41F1-AA3C-78AF629EEBE7}" sibTransId="{1E70C70D-504A-44DC-BB3D-71BD9DABFA0A}"/>
    <dgm:cxn modelId="{2F0D4729-F8C2-41DE-993D-A7BC8772EB54}" srcId="{8498596A-7708-40A1-8AFB-9DB3C0121BCD}" destId="{4B034DE6-EFF1-4048-B9A3-BAF50BC03665}" srcOrd="8" destOrd="0" parTransId="{18F3BCB4-219B-45A8-AE18-3F6A8C9AD1CA}" sibTransId="{C0B345C5-D3F9-4B52-B16B-0F785362DEFF}"/>
    <dgm:cxn modelId="{1B02672C-F257-4496-BF96-B7335B422C5B}" type="presOf" srcId="{4B034DE6-EFF1-4048-B9A3-BAF50BC03665}" destId="{AC014E39-E1DD-4EC6-82A0-DF1816D45FC1}" srcOrd="0" destOrd="0" presId="urn:microsoft.com/office/officeart/2005/8/layout/hProcess11"/>
    <dgm:cxn modelId="{A5CA2DA2-33D7-4A58-BED8-813CF177313E}" srcId="{8498596A-7708-40A1-8AFB-9DB3C0121BCD}" destId="{E3B7497B-E0A8-4EB0-8643-67755E8C7599}" srcOrd="2" destOrd="0" parTransId="{D094EED7-0D4C-47DD-B989-4C7573FDC4B2}" sibTransId="{676BBBD0-5CED-4C67-A638-276D38BE59C7}"/>
    <dgm:cxn modelId="{81C761E3-536D-47ED-9EBA-94A1BAE7DEA1}" type="presOf" srcId="{EFB1596C-46C0-40B9-8430-776E3A5C1B8C}" destId="{CD6B09A8-EECE-4DDC-A2B8-0D393F4B427A}" srcOrd="0" destOrd="0" presId="urn:microsoft.com/office/officeart/2005/8/layout/hProcess11"/>
    <dgm:cxn modelId="{8862837B-A9BA-4F3F-85B4-6A1611C9E1E7}" type="presOf" srcId="{50FD0075-2C2D-4E36-AF35-C2A62EEF0788}" destId="{84AF0BDA-5AEB-440E-884C-9EEC94105980}" srcOrd="0" destOrd="0" presId="urn:microsoft.com/office/officeart/2005/8/layout/hProcess11"/>
    <dgm:cxn modelId="{F3C1136D-4A0A-4225-B68C-0A28EC3B9EE6}" type="presOf" srcId="{E3B7497B-E0A8-4EB0-8643-67755E8C7599}" destId="{FF7FEDAB-CFCE-417A-AF9C-057B03BC78C4}" srcOrd="0" destOrd="0" presId="urn:microsoft.com/office/officeart/2005/8/layout/hProcess11"/>
    <dgm:cxn modelId="{FEA33AA3-1F12-4F41-AFB8-D6F344E8A19A}" srcId="{8498596A-7708-40A1-8AFB-9DB3C0121BCD}" destId="{EFB1596C-46C0-40B9-8430-776E3A5C1B8C}" srcOrd="7" destOrd="0" parTransId="{BBDB583C-DB56-4FF5-8306-E0FBA44A329C}" sibTransId="{DC9290C5-36B0-4D32-80AA-BD01CDCF4C5E}"/>
    <dgm:cxn modelId="{CB9C1A89-13AE-4597-A8BA-CEF9971E598D}" type="presOf" srcId="{4B05B06A-6DD8-410B-9300-4268A03E3DBE}" destId="{A6490D15-54BF-45DD-92E8-DD2A3B975A0A}" srcOrd="0" destOrd="0" presId="urn:microsoft.com/office/officeart/2005/8/layout/hProcess11"/>
    <dgm:cxn modelId="{B207C333-31CD-41A5-B1DB-92AA3183F6DC}" type="presOf" srcId="{963D0372-DDE9-40A6-9D57-46C4E529E95B}" destId="{E80A868E-9DC8-4A33-AEC8-086CBA92831A}" srcOrd="0" destOrd="0" presId="urn:microsoft.com/office/officeart/2005/8/layout/hProcess11"/>
    <dgm:cxn modelId="{9AEB2FFB-AAA3-4A56-B684-97B06ED9B6A7}" type="presParOf" srcId="{AB1D3E7D-A724-4C96-A87C-7DEA74952EDA}" destId="{44A053BF-AB92-427D-A9F0-389FCA79D2F5}" srcOrd="0" destOrd="0" presId="urn:microsoft.com/office/officeart/2005/8/layout/hProcess11"/>
    <dgm:cxn modelId="{31E5C376-9C26-4AD9-A608-0985F2738F9E}" type="presParOf" srcId="{AB1D3E7D-A724-4C96-A87C-7DEA74952EDA}" destId="{494AD114-10E2-4735-A6C3-D130FFBBD8B2}" srcOrd="1" destOrd="0" presId="urn:microsoft.com/office/officeart/2005/8/layout/hProcess11"/>
    <dgm:cxn modelId="{B47FE2CD-8BE1-42BF-B851-4FB86D311100}" type="presParOf" srcId="{494AD114-10E2-4735-A6C3-D130FFBBD8B2}" destId="{DD4CD194-36D3-4340-BE01-71FA764B54E2}" srcOrd="0" destOrd="0" presId="urn:microsoft.com/office/officeart/2005/8/layout/hProcess11"/>
    <dgm:cxn modelId="{37708318-B5F1-425F-90F2-279286C924F2}" type="presParOf" srcId="{DD4CD194-36D3-4340-BE01-71FA764B54E2}" destId="{2245D676-BBAB-4087-B3B6-EC194D8DA409}" srcOrd="0" destOrd="0" presId="urn:microsoft.com/office/officeart/2005/8/layout/hProcess11"/>
    <dgm:cxn modelId="{C21F4716-0409-4921-99AB-1517978A287B}" type="presParOf" srcId="{DD4CD194-36D3-4340-BE01-71FA764B54E2}" destId="{7C06CB68-C073-4DBF-8F22-B740E30CE716}" srcOrd="1" destOrd="0" presId="urn:microsoft.com/office/officeart/2005/8/layout/hProcess11"/>
    <dgm:cxn modelId="{4FBD6EC0-9B3A-47A3-9276-7FD5DAEDBC6C}" type="presParOf" srcId="{DD4CD194-36D3-4340-BE01-71FA764B54E2}" destId="{276647A8-013A-43F4-AE80-FDAD1B1840A9}" srcOrd="2" destOrd="0" presId="urn:microsoft.com/office/officeart/2005/8/layout/hProcess11"/>
    <dgm:cxn modelId="{DDE77248-282E-4699-9D39-25FBD8823328}" type="presParOf" srcId="{494AD114-10E2-4735-A6C3-D130FFBBD8B2}" destId="{64C03C9F-C569-4FD4-AFE8-09646A21281D}" srcOrd="1" destOrd="0" presId="urn:microsoft.com/office/officeart/2005/8/layout/hProcess11"/>
    <dgm:cxn modelId="{01B255A7-0706-469C-AB1B-F70D518D7F44}" type="presParOf" srcId="{494AD114-10E2-4735-A6C3-D130FFBBD8B2}" destId="{510BCB42-A571-455C-8B0D-7F89E2820D88}" srcOrd="2" destOrd="0" presId="urn:microsoft.com/office/officeart/2005/8/layout/hProcess11"/>
    <dgm:cxn modelId="{59972625-1B40-4B2C-AA2A-AB75D3FDB962}" type="presParOf" srcId="{510BCB42-A571-455C-8B0D-7F89E2820D88}" destId="{E80A868E-9DC8-4A33-AEC8-086CBA92831A}" srcOrd="0" destOrd="0" presId="urn:microsoft.com/office/officeart/2005/8/layout/hProcess11"/>
    <dgm:cxn modelId="{350EA5EA-DFC1-43B4-85BA-E84A55EC0AB4}" type="presParOf" srcId="{510BCB42-A571-455C-8B0D-7F89E2820D88}" destId="{B2F11BB6-63EB-467C-B10C-BB73087B2D22}" srcOrd="1" destOrd="0" presId="urn:microsoft.com/office/officeart/2005/8/layout/hProcess11"/>
    <dgm:cxn modelId="{8015F86E-5F8C-4F88-8C3D-E366194F4B20}" type="presParOf" srcId="{510BCB42-A571-455C-8B0D-7F89E2820D88}" destId="{B6BD3D2C-7716-4A3C-8AE4-F02A06244BDD}" srcOrd="2" destOrd="0" presId="urn:microsoft.com/office/officeart/2005/8/layout/hProcess11"/>
    <dgm:cxn modelId="{F3CB8507-C3D6-4187-AAA5-512085B3D756}" type="presParOf" srcId="{494AD114-10E2-4735-A6C3-D130FFBBD8B2}" destId="{AD794C11-5D0D-415F-97F9-96525AFBA967}" srcOrd="3" destOrd="0" presId="urn:microsoft.com/office/officeart/2005/8/layout/hProcess11"/>
    <dgm:cxn modelId="{0F664602-9A3C-435A-AE59-B9C5D53F79DC}" type="presParOf" srcId="{494AD114-10E2-4735-A6C3-D130FFBBD8B2}" destId="{DB4CFA9D-F0F4-41D7-A91A-2DC4987C18C7}" srcOrd="4" destOrd="0" presId="urn:microsoft.com/office/officeart/2005/8/layout/hProcess11"/>
    <dgm:cxn modelId="{3E2A151F-089A-424F-B630-C060DD499845}" type="presParOf" srcId="{DB4CFA9D-F0F4-41D7-A91A-2DC4987C18C7}" destId="{FF7FEDAB-CFCE-417A-AF9C-057B03BC78C4}" srcOrd="0" destOrd="0" presId="urn:microsoft.com/office/officeart/2005/8/layout/hProcess11"/>
    <dgm:cxn modelId="{433C16AF-782B-48B6-BC78-47AF02763468}" type="presParOf" srcId="{DB4CFA9D-F0F4-41D7-A91A-2DC4987C18C7}" destId="{E5E7DF0F-2110-407E-8FF1-1B344C0175D8}" srcOrd="1" destOrd="0" presId="urn:microsoft.com/office/officeart/2005/8/layout/hProcess11"/>
    <dgm:cxn modelId="{80700F0B-25DE-45DB-9369-5D36D8283C79}" type="presParOf" srcId="{DB4CFA9D-F0F4-41D7-A91A-2DC4987C18C7}" destId="{7EF571C2-F3BC-4940-B470-866647D3530D}" srcOrd="2" destOrd="0" presId="urn:microsoft.com/office/officeart/2005/8/layout/hProcess11"/>
    <dgm:cxn modelId="{AA4A3A10-5A95-4FA0-ACC1-65BE0E2646B3}" type="presParOf" srcId="{494AD114-10E2-4735-A6C3-D130FFBBD8B2}" destId="{FE39343E-7AE7-4BF7-A96D-794B16DA7B8F}" srcOrd="5" destOrd="0" presId="urn:microsoft.com/office/officeart/2005/8/layout/hProcess11"/>
    <dgm:cxn modelId="{D8516DC4-AE8C-48F1-B3DC-18B5FC41E07B}" type="presParOf" srcId="{494AD114-10E2-4735-A6C3-D130FFBBD8B2}" destId="{B4DDE866-876A-4BB3-816F-528AFB24FE3C}" srcOrd="6" destOrd="0" presId="urn:microsoft.com/office/officeart/2005/8/layout/hProcess11"/>
    <dgm:cxn modelId="{2AAB0E76-8A25-4B51-8048-87BFD2971064}" type="presParOf" srcId="{B4DDE866-876A-4BB3-816F-528AFB24FE3C}" destId="{84AF0BDA-5AEB-440E-884C-9EEC94105980}" srcOrd="0" destOrd="0" presId="urn:microsoft.com/office/officeart/2005/8/layout/hProcess11"/>
    <dgm:cxn modelId="{EF85B405-90A9-4532-B01F-8330359396DA}" type="presParOf" srcId="{B4DDE866-876A-4BB3-816F-528AFB24FE3C}" destId="{7ECFADDA-3BC9-4E55-A546-C5B00691BF96}" srcOrd="1" destOrd="0" presId="urn:microsoft.com/office/officeart/2005/8/layout/hProcess11"/>
    <dgm:cxn modelId="{568DD18C-AE65-4980-8C9F-38E25E45170D}" type="presParOf" srcId="{B4DDE866-876A-4BB3-816F-528AFB24FE3C}" destId="{66CAD46A-08AD-4DEF-B3CB-0CFCBF4D1D30}" srcOrd="2" destOrd="0" presId="urn:microsoft.com/office/officeart/2005/8/layout/hProcess11"/>
    <dgm:cxn modelId="{BFA73AFB-518D-4454-965D-C02F7F2DAA9F}" type="presParOf" srcId="{494AD114-10E2-4735-A6C3-D130FFBBD8B2}" destId="{25B64D68-63BF-4A82-AC08-896A27CB78C2}" srcOrd="7" destOrd="0" presId="urn:microsoft.com/office/officeart/2005/8/layout/hProcess11"/>
    <dgm:cxn modelId="{88ADA56D-7B79-4F55-89E0-213C2BE9A89C}" type="presParOf" srcId="{494AD114-10E2-4735-A6C3-D130FFBBD8B2}" destId="{F5374628-9FFF-4193-85BE-C37DAF9255D7}" srcOrd="8" destOrd="0" presId="urn:microsoft.com/office/officeart/2005/8/layout/hProcess11"/>
    <dgm:cxn modelId="{33F8953C-BECD-4205-A154-6CBE74FD122B}" type="presParOf" srcId="{F5374628-9FFF-4193-85BE-C37DAF9255D7}" destId="{D5C62D1C-F808-49C1-A11C-3FA0862C83A5}" srcOrd="0" destOrd="0" presId="urn:microsoft.com/office/officeart/2005/8/layout/hProcess11"/>
    <dgm:cxn modelId="{03EF8CA3-3243-4F81-B38C-371EF634F850}" type="presParOf" srcId="{F5374628-9FFF-4193-85BE-C37DAF9255D7}" destId="{D2B61E59-8C66-4A88-90B6-D75623520C50}" srcOrd="1" destOrd="0" presId="urn:microsoft.com/office/officeart/2005/8/layout/hProcess11"/>
    <dgm:cxn modelId="{2F2C206F-A8C3-4E52-B372-6C4F4D320545}" type="presParOf" srcId="{F5374628-9FFF-4193-85BE-C37DAF9255D7}" destId="{6197C5F6-9225-4F09-A925-A77FF637F486}" srcOrd="2" destOrd="0" presId="urn:microsoft.com/office/officeart/2005/8/layout/hProcess11"/>
    <dgm:cxn modelId="{DCC404DC-57F2-4C65-8B7C-9F13EA1CE6CD}" type="presParOf" srcId="{494AD114-10E2-4735-A6C3-D130FFBBD8B2}" destId="{85DC9E88-B87B-4554-BF60-10F514849996}" srcOrd="9" destOrd="0" presId="urn:microsoft.com/office/officeart/2005/8/layout/hProcess11"/>
    <dgm:cxn modelId="{F107064C-2910-437F-A28D-FEAB0861333A}" type="presParOf" srcId="{494AD114-10E2-4735-A6C3-D130FFBBD8B2}" destId="{F2EFF226-FD38-4744-8036-2B19D1AA23A8}" srcOrd="10" destOrd="0" presId="urn:microsoft.com/office/officeart/2005/8/layout/hProcess11"/>
    <dgm:cxn modelId="{702AF5B0-1916-4C70-A484-738B66EA270D}" type="presParOf" srcId="{F2EFF226-FD38-4744-8036-2B19D1AA23A8}" destId="{A6490D15-54BF-45DD-92E8-DD2A3B975A0A}" srcOrd="0" destOrd="0" presId="urn:microsoft.com/office/officeart/2005/8/layout/hProcess11"/>
    <dgm:cxn modelId="{5B9F6FE6-BE62-47A5-8A3A-3B3645C41228}" type="presParOf" srcId="{F2EFF226-FD38-4744-8036-2B19D1AA23A8}" destId="{8CC1DA86-AB5C-408E-AA2B-72A9C3D4F5A2}" srcOrd="1" destOrd="0" presId="urn:microsoft.com/office/officeart/2005/8/layout/hProcess11"/>
    <dgm:cxn modelId="{26098EB6-F180-40A1-92DC-84391676075C}" type="presParOf" srcId="{F2EFF226-FD38-4744-8036-2B19D1AA23A8}" destId="{2B0AB9F7-22CC-4711-92D2-F7103C6480F9}" srcOrd="2" destOrd="0" presId="urn:microsoft.com/office/officeart/2005/8/layout/hProcess11"/>
    <dgm:cxn modelId="{EC9756E2-8B4D-4D80-9522-B351D7FF3E51}" type="presParOf" srcId="{494AD114-10E2-4735-A6C3-D130FFBBD8B2}" destId="{134A9B52-26C2-4399-BE21-67CC7CC6F859}" srcOrd="11" destOrd="0" presId="urn:microsoft.com/office/officeart/2005/8/layout/hProcess11"/>
    <dgm:cxn modelId="{390A83F3-A449-4CE3-BF40-C17504EB96E6}" type="presParOf" srcId="{494AD114-10E2-4735-A6C3-D130FFBBD8B2}" destId="{A2CF6047-B911-4A5C-A10F-7BDA3B9D8768}" srcOrd="12" destOrd="0" presId="urn:microsoft.com/office/officeart/2005/8/layout/hProcess11"/>
    <dgm:cxn modelId="{35964DC5-B881-40A7-9F99-00EBBD1E394C}" type="presParOf" srcId="{A2CF6047-B911-4A5C-A10F-7BDA3B9D8768}" destId="{E2DC0591-BA9C-4EA4-AB5B-D1DEF8EBB9AB}" srcOrd="0" destOrd="0" presId="urn:microsoft.com/office/officeart/2005/8/layout/hProcess11"/>
    <dgm:cxn modelId="{FD699CC0-A728-4E07-BD11-48F35F1AA3D9}" type="presParOf" srcId="{A2CF6047-B911-4A5C-A10F-7BDA3B9D8768}" destId="{407298FE-69F8-4274-9FE5-EB06AE293915}" srcOrd="1" destOrd="0" presId="urn:microsoft.com/office/officeart/2005/8/layout/hProcess11"/>
    <dgm:cxn modelId="{6433ACA1-0DB5-4BB6-9F2F-494652EEE03A}" type="presParOf" srcId="{A2CF6047-B911-4A5C-A10F-7BDA3B9D8768}" destId="{B44DC9BC-AE3C-4B69-8580-48024B5B6DFC}" srcOrd="2" destOrd="0" presId="urn:microsoft.com/office/officeart/2005/8/layout/hProcess11"/>
    <dgm:cxn modelId="{0B462C76-F868-4B88-8433-CEC9D5CD0912}" type="presParOf" srcId="{494AD114-10E2-4735-A6C3-D130FFBBD8B2}" destId="{4A5568C1-573E-4E4A-9D84-4C19A109D853}" srcOrd="13" destOrd="0" presId="urn:microsoft.com/office/officeart/2005/8/layout/hProcess11"/>
    <dgm:cxn modelId="{15BA57AA-41B8-4F11-A570-AE1E6F037ACB}" type="presParOf" srcId="{494AD114-10E2-4735-A6C3-D130FFBBD8B2}" destId="{4E445714-DBF0-4043-A80A-F6709D9DE82F}" srcOrd="14" destOrd="0" presId="urn:microsoft.com/office/officeart/2005/8/layout/hProcess11"/>
    <dgm:cxn modelId="{30D76AF1-F622-45FF-B827-173E40327409}" type="presParOf" srcId="{4E445714-DBF0-4043-A80A-F6709D9DE82F}" destId="{CD6B09A8-EECE-4DDC-A2B8-0D393F4B427A}" srcOrd="0" destOrd="0" presId="urn:microsoft.com/office/officeart/2005/8/layout/hProcess11"/>
    <dgm:cxn modelId="{8D371D5C-06D4-40EC-8C64-6081F4AC2925}" type="presParOf" srcId="{4E445714-DBF0-4043-A80A-F6709D9DE82F}" destId="{96379C71-110C-4E18-A49A-067282BBA86F}" srcOrd="1" destOrd="0" presId="urn:microsoft.com/office/officeart/2005/8/layout/hProcess11"/>
    <dgm:cxn modelId="{8C66B7D6-1983-46D0-9663-E7F67C3EAE0C}" type="presParOf" srcId="{4E445714-DBF0-4043-A80A-F6709D9DE82F}" destId="{C343DB83-EC86-491F-9C3F-6446C3EA7B6B}" srcOrd="2" destOrd="0" presId="urn:microsoft.com/office/officeart/2005/8/layout/hProcess11"/>
    <dgm:cxn modelId="{20FD1A23-9374-4B9C-A725-87CAA931D001}" type="presParOf" srcId="{494AD114-10E2-4735-A6C3-D130FFBBD8B2}" destId="{29E1CD74-7737-46F6-AA5C-DF16561E60C3}" srcOrd="15" destOrd="0" presId="urn:microsoft.com/office/officeart/2005/8/layout/hProcess11"/>
    <dgm:cxn modelId="{5EC74391-4CF4-4F88-81AE-E7E1A50E8B8A}" type="presParOf" srcId="{494AD114-10E2-4735-A6C3-D130FFBBD8B2}" destId="{8724A913-873E-4C90-85EB-4624A7E52CCD}" srcOrd="16" destOrd="0" presId="urn:microsoft.com/office/officeart/2005/8/layout/hProcess11"/>
    <dgm:cxn modelId="{F8F6BE49-E35C-4221-81D5-A88B80E02463}" type="presParOf" srcId="{8724A913-873E-4C90-85EB-4624A7E52CCD}" destId="{AC014E39-E1DD-4EC6-82A0-DF1816D45FC1}" srcOrd="0" destOrd="0" presId="urn:microsoft.com/office/officeart/2005/8/layout/hProcess11"/>
    <dgm:cxn modelId="{B01DD71E-1E95-440A-AB1F-81A4FB1F8D31}" type="presParOf" srcId="{8724A913-873E-4C90-85EB-4624A7E52CCD}" destId="{A8C915F1-7B36-4D84-B76C-1FDD3AD64BA3}" srcOrd="1" destOrd="0" presId="urn:microsoft.com/office/officeart/2005/8/layout/hProcess11"/>
    <dgm:cxn modelId="{CCCBD1EF-7689-4DC0-95BC-E55CAA9CBDF0}" type="presParOf" srcId="{8724A913-873E-4C90-85EB-4624A7E52CCD}" destId="{498D8F67-29CB-4079-AA4A-F97EC9C9A83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053BF-AB92-427D-A9F0-389FCA79D2F5}">
      <dsp:nvSpPr>
        <dsp:cNvPr id="0" name=""/>
        <dsp:cNvSpPr/>
      </dsp:nvSpPr>
      <dsp:spPr>
        <a:xfrm>
          <a:off x="0" y="1300876"/>
          <a:ext cx="8208912" cy="1734502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45D676-BBAB-4087-B3B6-EC194D8DA409}">
      <dsp:nvSpPr>
        <dsp:cNvPr id="0" name=""/>
        <dsp:cNvSpPr/>
      </dsp:nvSpPr>
      <dsp:spPr>
        <a:xfrm>
          <a:off x="2074" y="0"/>
          <a:ext cx="785518" cy="1734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Purchase of Market Walk – Nov 13</a:t>
          </a:r>
          <a:endParaRPr lang="en-GB" sz="1000" kern="1200" dirty="0"/>
        </a:p>
      </dsp:txBody>
      <dsp:txXfrm>
        <a:off x="2074" y="0"/>
        <a:ext cx="785518" cy="1734502"/>
      </dsp:txXfrm>
    </dsp:sp>
    <dsp:sp modelId="{7C06CB68-C073-4DBF-8F22-B740E30CE716}">
      <dsp:nvSpPr>
        <dsp:cNvPr id="0" name=""/>
        <dsp:cNvSpPr/>
      </dsp:nvSpPr>
      <dsp:spPr>
        <a:xfrm>
          <a:off x="178020" y="1951315"/>
          <a:ext cx="433625" cy="4336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0A868E-9DC8-4A33-AEC8-086CBA92831A}">
      <dsp:nvSpPr>
        <dsp:cNvPr id="0" name=""/>
        <dsp:cNvSpPr/>
      </dsp:nvSpPr>
      <dsp:spPr>
        <a:xfrm>
          <a:off x="826868" y="2601753"/>
          <a:ext cx="785518" cy="1734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Feasibility study approved – May 14</a:t>
          </a:r>
          <a:endParaRPr lang="en-GB" sz="1000" kern="1200" dirty="0"/>
        </a:p>
      </dsp:txBody>
      <dsp:txXfrm>
        <a:off x="826868" y="2601753"/>
        <a:ext cx="785518" cy="1734502"/>
      </dsp:txXfrm>
    </dsp:sp>
    <dsp:sp modelId="{B2F11BB6-63EB-467C-B10C-BB73087B2D22}">
      <dsp:nvSpPr>
        <dsp:cNvPr id="0" name=""/>
        <dsp:cNvSpPr/>
      </dsp:nvSpPr>
      <dsp:spPr>
        <a:xfrm>
          <a:off x="1002814" y="1951315"/>
          <a:ext cx="433625" cy="4336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FEDAB-CFCE-417A-AF9C-057B03BC78C4}">
      <dsp:nvSpPr>
        <dsp:cNvPr id="0" name=""/>
        <dsp:cNvSpPr/>
      </dsp:nvSpPr>
      <dsp:spPr>
        <a:xfrm>
          <a:off x="1651662" y="0"/>
          <a:ext cx="785518" cy="1734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Full planning application submitted – April 15</a:t>
          </a:r>
          <a:endParaRPr lang="en-GB" sz="1000" kern="1200" dirty="0"/>
        </a:p>
      </dsp:txBody>
      <dsp:txXfrm>
        <a:off x="1651662" y="0"/>
        <a:ext cx="785518" cy="1734502"/>
      </dsp:txXfrm>
    </dsp:sp>
    <dsp:sp modelId="{E5E7DF0F-2110-407E-8FF1-1B344C0175D8}">
      <dsp:nvSpPr>
        <dsp:cNvPr id="0" name=""/>
        <dsp:cNvSpPr/>
      </dsp:nvSpPr>
      <dsp:spPr>
        <a:xfrm>
          <a:off x="1827609" y="1951315"/>
          <a:ext cx="433625" cy="4336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AF0BDA-5AEB-440E-884C-9EEC94105980}">
      <dsp:nvSpPr>
        <dsp:cNvPr id="0" name=""/>
        <dsp:cNvSpPr/>
      </dsp:nvSpPr>
      <dsp:spPr>
        <a:xfrm>
          <a:off x="2476456" y="2601753"/>
          <a:ext cx="785518" cy="1734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Full planning application approved – Sept 15</a:t>
          </a:r>
          <a:endParaRPr lang="en-GB" sz="1000" kern="1200" dirty="0"/>
        </a:p>
      </dsp:txBody>
      <dsp:txXfrm>
        <a:off x="2476456" y="2601753"/>
        <a:ext cx="785518" cy="1734502"/>
      </dsp:txXfrm>
    </dsp:sp>
    <dsp:sp modelId="{7ECFADDA-3BC9-4E55-A546-C5B00691BF96}">
      <dsp:nvSpPr>
        <dsp:cNvPr id="0" name=""/>
        <dsp:cNvSpPr/>
      </dsp:nvSpPr>
      <dsp:spPr>
        <a:xfrm>
          <a:off x="2652403" y="1951315"/>
          <a:ext cx="433625" cy="4336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C62D1C-F808-49C1-A11C-3FA0862C83A5}">
      <dsp:nvSpPr>
        <dsp:cNvPr id="0" name=""/>
        <dsp:cNvSpPr/>
      </dsp:nvSpPr>
      <dsp:spPr>
        <a:xfrm>
          <a:off x="3301251" y="0"/>
          <a:ext cx="785518" cy="1734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S73 application submitted  - Jan 17Pre construction services agreement signed – Jan 17</a:t>
          </a:r>
          <a:endParaRPr lang="en-GB" sz="1000" kern="1200" dirty="0"/>
        </a:p>
      </dsp:txBody>
      <dsp:txXfrm>
        <a:off x="3301251" y="0"/>
        <a:ext cx="785518" cy="1734502"/>
      </dsp:txXfrm>
    </dsp:sp>
    <dsp:sp modelId="{D2B61E59-8C66-4A88-90B6-D75623520C50}">
      <dsp:nvSpPr>
        <dsp:cNvPr id="0" name=""/>
        <dsp:cNvSpPr/>
      </dsp:nvSpPr>
      <dsp:spPr>
        <a:xfrm>
          <a:off x="3477197" y="1951315"/>
          <a:ext cx="433625" cy="4336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490D15-54BF-45DD-92E8-DD2A3B975A0A}">
      <dsp:nvSpPr>
        <dsp:cNvPr id="0" name=""/>
        <dsp:cNvSpPr/>
      </dsp:nvSpPr>
      <dsp:spPr>
        <a:xfrm>
          <a:off x="4126045" y="2601753"/>
          <a:ext cx="785518" cy="1734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Reconfiguration of the Flat Iron car park – May 17</a:t>
          </a:r>
          <a:endParaRPr lang="en-GB" sz="1000" kern="1200" dirty="0"/>
        </a:p>
      </dsp:txBody>
      <dsp:txXfrm>
        <a:off x="4126045" y="2601753"/>
        <a:ext cx="785518" cy="1734502"/>
      </dsp:txXfrm>
    </dsp:sp>
    <dsp:sp modelId="{8CC1DA86-AB5C-408E-AA2B-72A9C3D4F5A2}">
      <dsp:nvSpPr>
        <dsp:cNvPr id="0" name=""/>
        <dsp:cNvSpPr/>
      </dsp:nvSpPr>
      <dsp:spPr>
        <a:xfrm>
          <a:off x="4301991" y="1951315"/>
          <a:ext cx="433625" cy="4336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DC0591-BA9C-4EA4-AB5B-D1DEF8EBB9AB}">
      <dsp:nvSpPr>
        <dsp:cNvPr id="0" name=""/>
        <dsp:cNvSpPr/>
      </dsp:nvSpPr>
      <dsp:spPr>
        <a:xfrm>
          <a:off x="4950839" y="0"/>
          <a:ext cx="785518" cy="1734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Flat Iron Market relocated – July 17</a:t>
          </a:r>
          <a:endParaRPr lang="en-GB" sz="1100" kern="1200" dirty="0"/>
        </a:p>
      </dsp:txBody>
      <dsp:txXfrm>
        <a:off x="4950839" y="0"/>
        <a:ext cx="785518" cy="1734502"/>
      </dsp:txXfrm>
    </dsp:sp>
    <dsp:sp modelId="{407298FE-69F8-4274-9FE5-EB06AE293915}">
      <dsp:nvSpPr>
        <dsp:cNvPr id="0" name=""/>
        <dsp:cNvSpPr/>
      </dsp:nvSpPr>
      <dsp:spPr>
        <a:xfrm>
          <a:off x="5126786" y="1951315"/>
          <a:ext cx="433625" cy="4336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6B09A8-EECE-4DDC-A2B8-0D393F4B427A}">
      <dsp:nvSpPr>
        <dsp:cNvPr id="0" name=""/>
        <dsp:cNvSpPr/>
      </dsp:nvSpPr>
      <dsp:spPr>
        <a:xfrm>
          <a:off x="5775633" y="2601753"/>
          <a:ext cx="785518" cy="1734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Main build due to start – Oct 17</a:t>
          </a:r>
          <a:endParaRPr lang="en-GB" sz="1100" kern="1200" dirty="0"/>
        </a:p>
      </dsp:txBody>
      <dsp:txXfrm>
        <a:off x="5775633" y="2601753"/>
        <a:ext cx="785518" cy="1734502"/>
      </dsp:txXfrm>
    </dsp:sp>
    <dsp:sp modelId="{96379C71-110C-4E18-A49A-067282BBA86F}">
      <dsp:nvSpPr>
        <dsp:cNvPr id="0" name=""/>
        <dsp:cNvSpPr/>
      </dsp:nvSpPr>
      <dsp:spPr>
        <a:xfrm>
          <a:off x="5951580" y="1951315"/>
          <a:ext cx="433625" cy="4336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014E39-E1DD-4EC6-82A0-DF1816D45FC1}">
      <dsp:nvSpPr>
        <dsp:cNvPr id="0" name=""/>
        <dsp:cNvSpPr/>
      </dsp:nvSpPr>
      <dsp:spPr>
        <a:xfrm>
          <a:off x="6600428" y="0"/>
          <a:ext cx="785518" cy="1734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Opening  Christmas 2018</a:t>
          </a:r>
          <a:endParaRPr lang="en-GB" sz="1100" kern="1200" dirty="0"/>
        </a:p>
      </dsp:txBody>
      <dsp:txXfrm>
        <a:off x="6600428" y="0"/>
        <a:ext cx="785518" cy="1734502"/>
      </dsp:txXfrm>
    </dsp:sp>
    <dsp:sp modelId="{A8C915F1-7B36-4D84-B76C-1FDD3AD64BA3}">
      <dsp:nvSpPr>
        <dsp:cNvPr id="0" name=""/>
        <dsp:cNvSpPr/>
      </dsp:nvSpPr>
      <dsp:spPr>
        <a:xfrm>
          <a:off x="6776374" y="1951315"/>
          <a:ext cx="433625" cy="4336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150" y="0"/>
            <a:ext cx="2889938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6775" y="739775"/>
            <a:ext cx="4935538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212" y="4689515"/>
            <a:ext cx="4890665" cy="444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9030"/>
            <a:ext cx="2889938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150" y="9379030"/>
            <a:ext cx="2889938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ACB159-B561-47CB-9E7F-85B2D724249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22863500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-52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-52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-52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-52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-52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7F65227-C689-49DF-9D6C-23758A527BC9}" type="slidenum">
              <a:rPr lang="en-US" altLang="en-US" sz="1200"/>
              <a:pPr/>
              <a:t>1</a:t>
            </a:fld>
            <a:endParaRPr lang="en-US" altLang="en-US" sz="1200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304BA27-CA07-4FD2-BFCA-0C998A0FC64A}" type="slidenum">
              <a:rPr lang="en-US" altLang="en-US" sz="1200"/>
              <a:pPr/>
              <a:t>10</a:t>
            </a:fld>
            <a:endParaRPr lang="en-US" altLang="en-US" sz="1200" dirty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dirty="0" smtClean="0"/>
              <a:t>Stakeholder consultation x 2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dirty="0" smtClean="0"/>
              <a:t>Car parking study commissioned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dirty="0" smtClean="0"/>
              <a:t>Market  consultant commissioned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dirty="0" smtClean="0"/>
              <a:t>Lettings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dirty="0" smtClean="0"/>
              <a:t>Regular reports to members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eaLnBrk="1" hangingPunct="1"/>
            <a:endParaRPr lang="en-US" altLang="en-US" dirty="0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CB159-B561-47CB-9E7F-85B2D7242497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5000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Business rate income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On market days town centre footfall has increased by 60%</a:t>
            </a:r>
            <a:endParaRPr lang="en-GB" sz="14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CB159-B561-47CB-9E7F-85B2D7242497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938119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Grant </a:t>
            </a:r>
            <a:r>
              <a:rPr lang="en-GB" baseline="0" dirty="0" err="1" smtClean="0"/>
              <a:t>thornton</a:t>
            </a:r>
            <a:endParaRPr lang="en-GB" baseline="0" dirty="0" smtClean="0"/>
          </a:p>
          <a:p>
            <a:r>
              <a:rPr lang="en-GB" sz="1400" baseline="0" dirty="0" smtClean="0"/>
              <a:t>Improving the economy</a:t>
            </a:r>
          </a:p>
          <a:p>
            <a:r>
              <a:rPr lang="en-GB" sz="1400" baseline="0" dirty="0" smtClean="0"/>
              <a:t>Clean, safe and healthy communities</a:t>
            </a:r>
          </a:p>
          <a:p>
            <a:r>
              <a:rPr lang="en-GB" sz="1400" baseline="0" dirty="0" smtClean="0"/>
              <a:t>Involving residents in improving their local area and equality of access for all.</a:t>
            </a:r>
          </a:p>
          <a:p>
            <a:r>
              <a:rPr lang="en-GB" sz="1400" baseline="0" dirty="0" smtClean="0"/>
              <a:t>Primrose - £9m – independent living for those aged over 55 years with some care and support provided to those who need it.</a:t>
            </a:r>
          </a:p>
          <a:p>
            <a:r>
              <a:rPr lang="en-GB" sz="1400" baseline="0" dirty="0" smtClean="0"/>
              <a:t>Digital </a:t>
            </a:r>
            <a:r>
              <a:rPr lang="en-GB" sz="1400" baseline="0" dirty="0" err="1" smtClean="0"/>
              <a:t>ofice</a:t>
            </a:r>
            <a:r>
              <a:rPr lang="en-GB" sz="1400" baseline="0" dirty="0" smtClean="0"/>
              <a:t> - £8m bringing together digital health and health care</a:t>
            </a:r>
          </a:p>
          <a:p>
            <a:r>
              <a:rPr lang="en-GB" sz="1400" baseline="0" dirty="0" smtClean="0"/>
              <a:t>£300k returns by 18/19</a:t>
            </a:r>
            <a:endParaRPr lang="en-GB" sz="14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CB159-B561-47CB-9E7F-85B2D7242497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938119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02F88DA-C879-4833-9F84-6FA17AA5E5CB}" type="slidenum">
              <a:rPr lang="en-US" altLang="en-US" sz="1200"/>
              <a:pPr/>
              <a:t>2</a:t>
            </a:fld>
            <a:endParaRPr lang="en-US" altLang="en-US" sz="1200" dirty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charset="0"/>
              <a:ea typeface="ＭＳ Ｐゴシック" charset="-128"/>
            </a:endParaRPr>
          </a:p>
          <a:p>
            <a:r>
              <a:rPr lang="en-GB" dirty="0" smtClean="0"/>
              <a:t>Existing strengths</a:t>
            </a:r>
            <a:r>
              <a:rPr lang="en-GB" baseline="0" dirty="0" smtClean="0"/>
              <a:t> – low vacancy rates 4.7% in 2014 against a NW average of 14.2% and national average of 11.9%</a:t>
            </a:r>
          </a:p>
          <a:p>
            <a:r>
              <a:rPr lang="en-GB" baseline="0" dirty="0" smtClean="0"/>
              <a:t>Some of the lowest parking charges</a:t>
            </a:r>
          </a:p>
          <a:p>
            <a:r>
              <a:rPr lang="en-GB" baseline="0" dirty="0" smtClean="0"/>
              <a:t>2.25m people with half hour drive</a:t>
            </a:r>
          </a:p>
          <a:p>
            <a:r>
              <a:rPr lang="en-GB" baseline="0" dirty="0" smtClean="0"/>
              <a:t>Affluent area</a:t>
            </a:r>
          </a:p>
          <a:p>
            <a:pPr eaLnBrk="1" hangingPunct="1"/>
            <a:endParaRPr lang="en-US" altLang="en-US" baseline="0" dirty="0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02F88DA-C879-4833-9F84-6FA17AA5E5CB}" type="slidenum">
              <a:rPr lang="en-US" altLang="en-US" sz="1200"/>
              <a:pPr/>
              <a:t>3</a:t>
            </a:fld>
            <a:endParaRPr lang="en-US" altLang="en-US" sz="1200" dirty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baseline="0" dirty="0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02F88DA-C879-4833-9F84-6FA17AA5E5CB}" type="slidenum">
              <a:rPr lang="en-US" altLang="en-US" sz="1200"/>
              <a:pPr/>
              <a:t>4</a:t>
            </a:fld>
            <a:endParaRPr lang="en-US" altLang="en-US" sz="1200" dirty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Arial" pitchFamily="-108" charset="-52"/>
                <a:ea typeface="ＭＳ Ｐゴシック" pitchFamily="-108" charset="-128"/>
                <a:cs typeface="ＭＳ Ｐゴシック" pitchFamily="-108" charset="-128"/>
              </a:rPr>
              <a:t>The property is currently owned by Orchard Investments who hold it pursuant to a fixed 2 year investment vehicle which expires in autumn 2013. The investment vehicle requires Orchard to either re-finance or sell MWSC by the end of November 2013.</a:t>
            </a:r>
          </a:p>
          <a:p>
            <a:pPr eaLnBrk="1" hangingPunct="1"/>
            <a:endParaRPr lang="en-US" altLang="en-US" baseline="0" dirty="0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02F88DA-C879-4833-9F84-6FA17AA5E5CB}" type="slidenum">
              <a:rPr lang="en-US" altLang="en-US" sz="1200"/>
              <a:pPr/>
              <a:t>5</a:t>
            </a:fld>
            <a:endParaRPr lang="en-US" altLang="en-US" sz="1200" dirty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02F88DA-C879-4833-9F84-6FA17AA5E5CB}" type="slidenum">
              <a:rPr lang="en-US" altLang="en-US" sz="1200"/>
              <a:pPr/>
              <a:t>6</a:t>
            </a:fld>
            <a:endParaRPr lang="en-US" altLang="en-US" sz="1200" dirty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baseline="0" dirty="0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304BA27-CA07-4FD2-BFCA-0C998A0FC64A}" type="slidenum">
              <a:rPr lang="en-US" altLang="en-US" sz="1200"/>
              <a:pPr/>
              <a:t>7</a:t>
            </a:fld>
            <a:endParaRPr lang="en-US" altLang="en-US" sz="1200" dirty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charset="0"/>
                <a:ea typeface="ＭＳ Ｐゴシック" charset="-128"/>
              </a:rPr>
              <a:t>Cllr Bradley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Gary Hall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CB159-B561-47CB-9E7F-85B2D7242497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938119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304BA27-CA07-4FD2-BFCA-0C998A0FC64A}" type="slidenum">
              <a:rPr lang="en-US" altLang="en-US" sz="1200"/>
              <a:pPr/>
              <a:t>9</a:t>
            </a:fld>
            <a:endParaRPr lang="en-US" altLang="en-US" sz="1200" dirty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charset="0"/>
                <a:ea typeface="ＭＳ Ｐゴシック" charset="-128"/>
              </a:rPr>
              <a:t>Cllr Bradley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horley circle_powerpoi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200400"/>
            <a:ext cx="9461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Chorley_Council_CMYK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248400"/>
            <a:ext cx="9874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77238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41AA20-5DB4-499D-BB20-C8B138635A9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1069568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359FD-3FB9-4817-A05B-51E9A3BCD16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25881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1A0D94-7A2B-4ECE-AFFE-F7B748A7D98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08449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42D501-64B4-418E-BF43-65F6E514686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1891846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0B069D-36D6-439B-B1B5-E5464E67281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69536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E4B9C6-9833-42BA-BCF3-2EFCEECCB4C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09794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596CA2-7A31-4F5F-BFC9-EC9A3CECED8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834715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586EA-D74C-4562-855E-66CA4ECE953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62976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CA05B6-5566-4DE4-815C-732D12EF464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1356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7C787B-542F-42A3-AB34-DD681C2D6C1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21650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Osaka" charset="-128"/>
              </a:defRPr>
            </a:lvl1pPr>
          </a:lstStyle>
          <a:p>
            <a:endParaRPr lang="en-US" altLang="en-US" dirty="0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Osaka" charset="-128"/>
              </a:defRPr>
            </a:lvl1pPr>
          </a:lstStyle>
          <a:p>
            <a:endParaRPr lang="en-US" altLang="en-US" dirty="0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Osaka" charset="-128"/>
              </a:defRPr>
            </a:lvl1pPr>
          </a:lstStyle>
          <a:p>
            <a:fld id="{24441E31-8447-4658-9395-2049BC9540E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-52"/>
          <a:ea typeface="Osaka" pitchFamily="-108" charset="-128"/>
          <a:cs typeface="Osaka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-52"/>
          <a:ea typeface="Osaka" pitchFamily="-108" charset="-128"/>
          <a:cs typeface="Osaka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-52"/>
          <a:ea typeface="Osaka" pitchFamily="-108" charset="-128"/>
          <a:cs typeface="Osaka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-52"/>
          <a:ea typeface="Osaka" pitchFamily="-108" charset="-128"/>
          <a:cs typeface="Osaka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-52"/>
          <a:ea typeface="Osaka" pitchFamily="-108" charset="-128"/>
          <a:cs typeface="Osaka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-52"/>
          <a:ea typeface="Osaka" pitchFamily="-108" charset="-128"/>
          <a:cs typeface="Osaka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-52"/>
          <a:ea typeface="Osaka" pitchFamily="-108" charset="-128"/>
          <a:cs typeface="Osaka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-52"/>
          <a:ea typeface="Osaka" pitchFamily="-108" charset="-128"/>
          <a:cs typeface="Osaka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Rebecca.huddleston@chorley.gov.u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79" t="31385" r="24472" b="-23"/>
          <a:stretch/>
        </p:blipFill>
        <p:spPr>
          <a:xfrm>
            <a:off x="4504601" y="2969347"/>
            <a:ext cx="8881993" cy="4401836"/>
          </a:xfrm>
          <a:prstGeom prst="rect">
            <a:avLst/>
          </a:prstGeom>
        </p:spPr>
      </p:pic>
      <p:pic>
        <p:nvPicPr>
          <p:cNvPr id="14340" name="Picture 4" descr="Chorley_Council_CMY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09550"/>
            <a:ext cx="14700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Chorley_graphic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2893" y="1412776"/>
            <a:ext cx="5917619" cy="544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21"/>
          <p:cNvSpPr txBox="1">
            <a:spLocks noChangeArrowheads="1"/>
          </p:cNvSpPr>
          <p:nvPr/>
        </p:nvSpPr>
        <p:spPr bwMode="auto">
          <a:xfrm>
            <a:off x="304800" y="384024"/>
            <a:ext cx="6248400" cy="340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5400" kern="0" dirty="0" smtClean="0"/>
              <a:t>Town </a:t>
            </a:r>
            <a:r>
              <a:rPr lang="en-US" altLang="en-US" sz="5400" kern="0" dirty="0" err="1" smtClean="0"/>
              <a:t>centre</a:t>
            </a:r>
            <a:r>
              <a:rPr lang="en-US" altLang="en-US" sz="5400" kern="0" dirty="0" smtClean="0"/>
              <a:t> development</a:t>
            </a:r>
            <a:endParaRPr lang="en-US" altLang="en-US" sz="5400" kern="0" dirty="0"/>
          </a:p>
        </p:txBody>
      </p:sp>
      <p:sp>
        <p:nvSpPr>
          <p:cNvPr id="14342" name="Text Box 22"/>
          <p:cNvSpPr txBox="1">
            <a:spLocks noChangeArrowheads="1"/>
          </p:cNvSpPr>
          <p:nvPr/>
        </p:nvSpPr>
        <p:spPr bwMode="auto">
          <a:xfrm>
            <a:off x="21930" y="4390662"/>
            <a:ext cx="3321496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n-US" altLang="en-US" sz="1000" dirty="0">
                <a:solidFill>
                  <a:srgbClr val="CC0000"/>
                </a:solidFill>
              </a:rPr>
              <a:t>Presentation </a:t>
            </a:r>
            <a:r>
              <a:rPr lang="en-US" altLang="en-US" sz="1000" dirty="0" smtClean="0">
                <a:solidFill>
                  <a:srgbClr val="CC0000"/>
                </a:solidFill>
              </a:rPr>
              <a:t>by:</a:t>
            </a:r>
            <a:r>
              <a:rPr lang="en-US" altLang="en-US" sz="1800" dirty="0" smtClean="0"/>
              <a:t> </a:t>
            </a:r>
            <a:endParaRPr lang="en-US" altLang="en-US" sz="1800" dirty="0"/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n-US" altLang="en-US" sz="1400" dirty="0" smtClean="0"/>
              <a:t>Rebecca </a:t>
            </a:r>
            <a:r>
              <a:rPr lang="en-US" altLang="en-US" sz="1400" dirty="0" err="1" smtClean="0"/>
              <a:t>Hudddleston</a:t>
            </a:r>
            <a:endParaRPr lang="en-US" altLang="en-US" sz="1400" dirty="0" smtClean="0"/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n-US" altLang="en-US" sz="1400" dirty="0" smtClean="0">
                <a:solidFill>
                  <a:schemeClr val="bg2"/>
                </a:solidFill>
              </a:rPr>
              <a:t>Head of Customer Transformation </a:t>
            </a:r>
            <a:endParaRPr lang="en-US" altLang="en-US" sz="1400" dirty="0" smtClean="0"/>
          </a:p>
          <a:p>
            <a:pPr>
              <a:lnSpc>
                <a:spcPct val="40000"/>
              </a:lnSpc>
              <a:spcBef>
                <a:spcPct val="50000"/>
              </a:spcBef>
            </a:pPr>
            <a:endParaRPr lang="en-US" altLang="en-US" sz="1000" dirty="0" smtClean="0">
              <a:solidFill>
                <a:srgbClr val="CC0000"/>
              </a:solidFill>
            </a:endParaRP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n-US" altLang="en-US" sz="1000" dirty="0" smtClean="0">
                <a:solidFill>
                  <a:srgbClr val="CC0000"/>
                </a:solidFill>
              </a:rPr>
              <a:t>Date</a:t>
            </a:r>
            <a:endParaRPr lang="en-US" altLang="en-US" sz="1200" dirty="0">
              <a:solidFill>
                <a:srgbClr val="CC0000"/>
              </a:solidFill>
            </a:endParaRP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n-US" altLang="en-US" sz="1600" dirty="0" smtClean="0"/>
              <a:t>08/09/2017</a:t>
            </a:r>
            <a:endParaRPr lang="en-US" alt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429" y="5674090"/>
            <a:ext cx="2410352" cy="113435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3"/>
          <p:cNvSpPr txBox="1">
            <a:spLocks noChangeArrowheads="1"/>
          </p:cNvSpPr>
          <p:nvPr/>
        </p:nvSpPr>
        <p:spPr bwMode="auto">
          <a:xfrm>
            <a:off x="179512" y="182456"/>
            <a:ext cx="6248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4400" dirty="0" smtClean="0">
                <a:solidFill>
                  <a:srgbClr val="CC0000"/>
                </a:solidFill>
              </a:rPr>
              <a:t>High Level Timeline</a:t>
            </a:r>
            <a:endParaRPr lang="en-US" altLang="en-US" sz="4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3648" y="0"/>
            <a:ext cx="2410352" cy="1134354"/>
          </a:xfrm>
          <a:prstGeom prst="rect">
            <a:avLst/>
          </a:prstGeom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8062664" cy="4114800"/>
          </a:xfrm>
        </p:spPr>
        <p:txBody>
          <a:bodyPr/>
          <a:lstStyle/>
          <a:p>
            <a:pPr marL="0" indent="0" algn="ctr">
              <a:buNone/>
            </a:pPr>
            <a:endParaRPr lang="en-GB" sz="3600" i="1" dirty="0" smtClean="0"/>
          </a:p>
          <a:p>
            <a:endParaRPr lang="en-GB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2928675640"/>
              </p:ext>
            </p:extLst>
          </p:nvPr>
        </p:nvGraphicFramePr>
        <p:xfrm>
          <a:off x="323528" y="1134354"/>
          <a:ext cx="8208912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197094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472608" cy="1143000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srgbClr val="FF0000"/>
                </a:solidFill>
              </a:rPr>
              <a:t>Financial Case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944" y="116632"/>
            <a:ext cx="2410352" cy="1134354"/>
          </a:xfrm>
          <a:prstGeom prst="rect">
            <a:avLst/>
          </a:prstGeom>
          <a:ln>
            <a:noFill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1560" y="1556792"/>
            <a:ext cx="7772400" cy="4392488"/>
          </a:xfrm>
        </p:spPr>
        <p:txBody>
          <a:bodyPr/>
          <a:lstStyle/>
          <a:p>
            <a:r>
              <a:rPr lang="en-GB" sz="1800" dirty="0" smtClean="0"/>
              <a:t>The feasibility study demonstrated that a return could be achieved albeit not on the level that a private developer may accept.</a:t>
            </a:r>
            <a:r>
              <a:rPr lang="en-GB" sz="1800" dirty="0"/>
              <a:t> </a:t>
            </a:r>
            <a:endParaRPr lang="en-GB" sz="1800" dirty="0" smtClean="0"/>
          </a:p>
          <a:p>
            <a:r>
              <a:rPr lang="en-GB" sz="1800" dirty="0" smtClean="0"/>
              <a:t>It </a:t>
            </a:r>
            <a:r>
              <a:rPr lang="en-GB" sz="1800" dirty="0"/>
              <a:t>is expected to recover its costs and result in modest returns as well as achieving an improved offer to the town centre and developing the local economy. </a:t>
            </a:r>
            <a:endParaRPr lang="en-GB" sz="1800" dirty="0" smtClean="0"/>
          </a:p>
          <a:p>
            <a:r>
              <a:rPr lang="en-GB" sz="1800" dirty="0" smtClean="0"/>
              <a:t>Our MTFS includes £400k net income from 2019/20 onwards</a:t>
            </a:r>
          </a:p>
          <a:p>
            <a:r>
              <a:rPr lang="en-GB" sz="1800" dirty="0" smtClean="0"/>
              <a:t>Build Costs - £10.7m</a:t>
            </a:r>
          </a:p>
          <a:p>
            <a:r>
              <a:rPr lang="en-GB" sz="1800" dirty="0" smtClean="0"/>
              <a:t>This will be financed through a combination of developer contributions, reserves, CIL and receipts and prudential borrowing (up to 50 year term, based on asset life).</a:t>
            </a:r>
          </a:p>
          <a:p>
            <a:r>
              <a:rPr lang="en-GB" sz="1800" dirty="0" smtClean="0"/>
              <a:t>The rate of return for the scheme is 4.71%</a:t>
            </a:r>
          </a:p>
          <a:p>
            <a:r>
              <a:rPr lang="en-GB" sz="1800" dirty="0" smtClean="0"/>
              <a:t>Net distributable income - £434k pa based on full occupancy</a:t>
            </a:r>
          </a:p>
          <a:p>
            <a:r>
              <a:rPr lang="en-GB" sz="1800" dirty="0" smtClean="0"/>
              <a:t>Value of the development on completed and at full occupancy  - £11.9m</a:t>
            </a:r>
          </a:p>
          <a:p>
            <a:r>
              <a:rPr lang="en-GB" sz="1800" dirty="0" smtClean="0"/>
              <a:t>It is also expected to have a positive impact on the rental income and development value of the existing MW centre.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xmlns="" val="108696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28800"/>
            <a:ext cx="7772400" cy="4114800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944" y="62398"/>
            <a:ext cx="2410352" cy="1134354"/>
          </a:xfrm>
          <a:prstGeom prst="rect">
            <a:avLst/>
          </a:prstGeom>
          <a:ln>
            <a:noFill/>
          </a:ln>
        </p:spPr>
      </p:pic>
      <p:sp>
        <p:nvSpPr>
          <p:cNvPr id="4" name="Rectangle 3"/>
          <p:cNvSpPr/>
          <p:nvPr/>
        </p:nvSpPr>
        <p:spPr bwMode="auto">
          <a:xfrm>
            <a:off x="1979712" y="3933056"/>
            <a:ext cx="288032" cy="144016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-52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472608" cy="1143000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srgbClr val="FF0000"/>
                </a:solidFill>
              </a:rPr>
              <a:t>Wider Benefits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424677"/>
            <a:ext cx="82089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The development enables the Council to take more of a lead in reinvigorating the town centre by bringing quality national retail and leisure opportunities to the town to complement existing market and independent traders. </a:t>
            </a:r>
            <a:r>
              <a:rPr lang="en-GB" sz="2000" dirty="0"/>
              <a:t>As well as </a:t>
            </a:r>
            <a:r>
              <a:rPr lang="en-GB" sz="2000" dirty="0" smtClean="0"/>
              <a:t>delivering </a:t>
            </a:r>
            <a:r>
              <a:rPr lang="en-GB" sz="2000" dirty="0"/>
              <a:t>a sustainable revenue income there are numerous wider benefits that are Council are aiming to </a:t>
            </a:r>
            <a:r>
              <a:rPr lang="en-GB" sz="2000" dirty="0" smtClean="0"/>
              <a:t>achieve, these include:</a:t>
            </a: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smtClean="0"/>
              <a:t>Job creation – </a:t>
            </a:r>
            <a:r>
              <a:rPr lang="en-GB" sz="2000" dirty="0" err="1" smtClean="0"/>
              <a:t>approx</a:t>
            </a:r>
            <a:r>
              <a:rPr lang="en-GB" sz="2000" dirty="0" smtClean="0"/>
              <a:t> 200 anticipated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smtClean="0"/>
              <a:t>Attracting more visitors to the town centre and encouraging them to stay longer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smtClean="0"/>
              <a:t>Improving the night time economy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smtClean="0"/>
              <a:t>Increasing footfall in the town centre, benefitting existing shops and traders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smtClean="0"/>
              <a:t>Developing a land mark building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smtClean="0"/>
              <a:t>Improving the public realm in the town centre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smtClean="0"/>
              <a:t>Increasing resident satisfaction in the town centre offer</a:t>
            </a:r>
          </a:p>
        </p:txBody>
      </p:sp>
    </p:spTree>
    <p:extLst>
      <p:ext uri="{BB962C8B-B14F-4D97-AF65-F5344CB8AC3E}">
        <p14:creationId xmlns:p14="http://schemas.microsoft.com/office/powerpoint/2010/main" xmlns="" val="291106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019672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/>
              <a:t>Chorley Council are progressing a range of projects which will deliver the Council’s priorities as well as generating sustainable revenue income. Some examples include:</a:t>
            </a:r>
          </a:p>
          <a:p>
            <a:r>
              <a:rPr lang="en-GB" sz="2400" dirty="0" smtClean="0"/>
              <a:t>Market walk</a:t>
            </a:r>
          </a:p>
          <a:p>
            <a:r>
              <a:rPr lang="en-GB" sz="2400" dirty="0" smtClean="0"/>
              <a:t>Primrose gardens retirement scheme</a:t>
            </a:r>
          </a:p>
          <a:p>
            <a:r>
              <a:rPr lang="en-GB" sz="2400" smtClean="0"/>
              <a:t>Digital health </a:t>
            </a:r>
            <a:r>
              <a:rPr lang="en-GB" sz="2400" dirty="0" smtClean="0"/>
              <a:t>park</a:t>
            </a:r>
          </a:p>
          <a:p>
            <a:r>
              <a:rPr lang="en-GB" sz="2400" dirty="0" smtClean="0"/>
              <a:t>Enter the utility supply market</a:t>
            </a:r>
          </a:p>
          <a:p>
            <a:r>
              <a:rPr lang="en-GB" sz="2400" dirty="0" smtClean="0"/>
              <a:t>Establish a housing company</a:t>
            </a: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944" y="62398"/>
            <a:ext cx="2410352" cy="1134354"/>
          </a:xfrm>
          <a:prstGeom prst="rect">
            <a:avLst/>
          </a:prstGeom>
          <a:ln>
            <a:noFill/>
          </a:ln>
        </p:spPr>
      </p:pic>
      <p:sp>
        <p:nvSpPr>
          <p:cNvPr id="4" name="Rectangle 3"/>
          <p:cNvSpPr/>
          <p:nvPr/>
        </p:nvSpPr>
        <p:spPr bwMode="auto">
          <a:xfrm>
            <a:off x="1979712" y="3933056"/>
            <a:ext cx="288032" cy="144016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-52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6480720" cy="1143000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srgbClr val="FF0000"/>
                </a:solidFill>
              </a:rPr>
              <a:t>Chorley’s approach to income </a:t>
            </a:r>
            <a:r>
              <a:rPr lang="en-GB" dirty="0">
                <a:solidFill>
                  <a:srgbClr val="FF0000"/>
                </a:solidFill>
              </a:rPr>
              <a:t>g</a:t>
            </a:r>
            <a:r>
              <a:rPr lang="en-GB" dirty="0" smtClean="0">
                <a:solidFill>
                  <a:srgbClr val="FF0000"/>
                </a:solidFill>
              </a:rPr>
              <a:t>eneration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885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Questions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>
              <a:hlinkClick r:id="rId2"/>
            </a:endParaRPr>
          </a:p>
          <a:p>
            <a:pPr marL="0" indent="0" algn="ctr">
              <a:buNone/>
            </a:pPr>
            <a:r>
              <a:rPr lang="en-GB" dirty="0" smtClean="0">
                <a:hlinkClick r:id="rId2"/>
              </a:rPr>
              <a:t>Rebecca.huddleston@chorley.gov.uk</a:t>
            </a: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01257 515779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000138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4"/>
          <p:cNvSpPr txBox="1">
            <a:spLocks noChangeArrowheads="1"/>
          </p:cNvSpPr>
          <p:nvPr/>
        </p:nvSpPr>
        <p:spPr bwMode="auto">
          <a:xfrm>
            <a:off x="179512" y="178221"/>
            <a:ext cx="34563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 smtClean="0">
                <a:solidFill>
                  <a:srgbClr val="FF0000"/>
                </a:solidFill>
              </a:rPr>
              <a:t>Market Walk</a:t>
            </a:r>
            <a:r>
              <a:rPr lang="en-US" altLang="en-US" sz="4400" dirty="0" smtClean="0"/>
              <a:t> </a:t>
            </a:r>
            <a:endParaRPr lang="en-US" altLang="en-US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944" y="-4235"/>
            <a:ext cx="2410352" cy="1134354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773530"/>
            <a:ext cx="5880067" cy="2232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606" y="1332593"/>
            <a:ext cx="5616898" cy="21323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14" y="1332593"/>
            <a:ext cx="35298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Built in the mid 1990’s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35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26 National retailers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Lease agreements secure for 5-7 years</a:t>
            </a:r>
            <a:endParaRPr lang="en-GB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6372201" y="3645024"/>
            <a:ext cx="24752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Well positioned near: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Low cost parking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Bus and train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Indoor and outdoor markets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xmlns="" val="30433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oreGuide -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47" t="15584" r="15232" b="4016"/>
          <a:stretch/>
        </p:blipFill>
        <p:spPr>
          <a:xfrm>
            <a:off x="172934" y="620688"/>
            <a:ext cx="8863562" cy="50828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944" y="-4235"/>
            <a:ext cx="2410352" cy="113435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640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4"/>
          <p:cNvSpPr txBox="1">
            <a:spLocks noChangeArrowheads="1"/>
          </p:cNvSpPr>
          <p:nvPr/>
        </p:nvSpPr>
        <p:spPr bwMode="auto">
          <a:xfrm>
            <a:off x="307232" y="386819"/>
            <a:ext cx="64087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 smtClean="0">
                <a:solidFill>
                  <a:srgbClr val="FF0000"/>
                </a:solidFill>
              </a:rPr>
              <a:t>Background to the purchase</a:t>
            </a:r>
            <a:r>
              <a:rPr lang="en-US" altLang="en-US" sz="3600" dirty="0" smtClean="0"/>
              <a:t> </a:t>
            </a:r>
            <a:endParaRPr lang="en-US" altLang="en-US" sz="3600" dirty="0"/>
          </a:p>
        </p:txBody>
      </p:sp>
      <p:sp>
        <p:nvSpPr>
          <p:cNvPr id="16387" name="Text Box 25"/>
          <p:cNvSpPr txBox="1">
            <a:spLocks noChangeArrowheads="1"/>
          </p:cNvSpPr>
          <p:nvPr/>
        </p:nvSpPr>
        <p:spPr bwMode="auto">
          <a:xfrm>
            <a:off x="467544" y="1189223"/>
            <a:ext cx="7541840" cy="466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A vibrant town centre is a key priority set out in the Council’s Corporate Strategy and Economic Development Strategy.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Deloitte were commissioned to refresh our Town Centre Masterplan in 2013.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During this process in September 2103 they discovered that the existing owners were looking to sell Market Walk.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This opportunity was discussed at a Full Council meeting and agreement was given to: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en-US" sz="1800" dirty="0" smtClean="0"/>
              <a:t>Entering into an exclusivity deal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en-US" sz="1800" dirty="0" smtClean="0"/>
              <a:t>Carrying out due diligence - £50,000 budget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en-US" sz="1800" dirty="0" smtClean="0"/>
              <a:t>Establishing a member steering group to oversee the process</a:t>
            </a:r>
            <a:endParaRPr lang="en-US" altLang="en-US" sz="1800" dirty="0"/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The Council purchased Market Walk for £23 million in November 2013.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944" y="-4235"/>
            <a:ext cx="2410352" cy="113435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4"/>
          <p:cNvSpPr txBox="1">
            <a:spLocks noChangeArrowheads="1"/>
          </p:cNvSpPr>
          <p:nvPr/>
        </p:nvSpPr>
        <p:spPr bwMode="auto">
          <a:xfrm>
            <a:off x="323528" y="394765"/>
            <a:ext cx="61926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 smtClean="0">
                <a:solidFill>
                  <a:srgbClr val="FF0000"/>
                </a:solidFill>
              </a:rPr>
              <a:t>Financials</a:t>
            </a:r>
            <a:endParaRPr lang="en-US" altLang="en-US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944" y="-4235"/>
            <a:ext cx="2410352" cy="1134354"/>
          </a:xfrm>
          <a:prstGeom prst="rect">
            <a:avLst/>
          </a:prstGeom>
          <a:ln>
            <a:noFill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65713196"/>
              </p:ext>
            </p:extLst>
          </p:nvPr>
        </p:nvGraphicFramePr>
        <p:xfrm>
          <a:off x="683568" y="1268760"/>
          <a:ext cx="4848200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7920"/>
                <a:gridCol w="1152128"/>
                <a:gridCol w="1368152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2013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2017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Purchase price/valuation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£23m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£21m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Voids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6%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Net income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£383k pa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£900k pa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545287" y="1700808"/>
            <a:ext cx="37072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smtClean="0"/>
              <a:t>Financing  £23m over 50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smtClean="0"/>
              <a:t>Voids over 25% would mean the scheme is no longer viable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46467" y="3645024"/>
            <a:ext cx="585769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The increase in net income is due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smtClean="0"/>
              <a:t>All the units being filled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smtClean="0"/>
              <a:t>Better terms agreed with tenants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smtClean="0"/>
              <a:t>Internal borrowing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smtClean="0"/>
              <a:t>In sourcing the shopping centre management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4469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4"/>
          <p:cNvSpPr txBox="1">
            <a:spLocks noChangeArrowheads="1"/>
          </p:cNvSpPr>
          <p:nvPr/>
        </p:nvSpPr>
        <p:spPr bwMode="auto">
          <a:xfrm>
            <a:off x="251520" y="329697"/>
            <a:ext cx="61926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 smtClean="0">
                <a:solidFill>
                  <a:srgbClr val="FF0000"/>
                </a:solidFill>
              </a:rPr>
              <a:t>Outcomes achieved</a:t>
            </a:r>
            <a:endParaRPr lang="en-US" altLang="en-US" sz="44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944" y="-4235"/>
            <a:ext cx="2410352" cy="1134354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95536" y="1340767"/>
            <a:ext cx="838842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The market walk shopping centre is now:</a:t>
            </a:r>
          </a:p>
          <a:p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Full - </a:t>
            </a:r>
            <a:r>
              <a:rPr lang="en-GB" sz="2400" dirty="0" smtClean="0"/>
              <a:t>no </a:t>
            </a:r>
            <a:r>
              <a:rPr lang="en-GB" sz="2400" dirty="0"/>
              <a:t>vacant units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Earning more - improved lease terms agreed with existing long term tenants such as JD </a:t>
            </a:r>
            <a:r>
              <a:rPr lang="en-GB" sz="2400" dirty="0" smtClean="0"/>
              <a:t>sport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More vibrant and a focus point for numerous events</a:t>
            </a: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Online - better communications </a:t>
            </a:r>
            <a:r>
              <a:rPr lang="en-GB" sz="2400" dirty="0"/>
              <a:t>and marketing </a:t>
            </a:r>
            <a:r>
              <a:rPr lang="en-GB" sz="2400" dirty="0" smtClean="0"/>
              <a:t>with information about offers and 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Better </a:t>
            </a:r>
            <a:r>
              <a:rPr lang="en-GB" sz="2400" dirty="0"/>
              <a:t>maintained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Cleaner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14413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3648" y="0"/>
            <a:ext cx="2410352" cy="1134354"/>
          </a:xfrm>
          <a:prstGeom prst="rect">
            <a:avLst/>
          </a:prstGeom>
          <a:ln>
            <a:noFill/>
          </a:ln>
        </p:spPr>
      </p:pic>
      <p:pic>
        <p:nvPicPr>
          <p:cNvPr id="3" name="Content Placeholder 2" descr="Cam View8 No Signage - Windows Photo Viewer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04" t="6281" r="13165" b="6218"/>
          <a:stretch/>
        </p:blipFill>
        <p:spPr>
          <a:xfrm>
            <a:off x="251520" y="1556792"/>
            <a:ext cx="6741042" cy="4837814"/>
          </a:xfrm>
        </p:spPr>
      </p:pic>
      <p:sp>
        <p:nvSpPr>
          <p:cNvPr id="6" name="Text Box 43"/>
          <p:cNvSpPr txBox="1">
            <a:spLocks noChangeArrowheads="1"/>
          </p:cNvSpPr>
          <p:nvPr/>
        </p:nvSpPr>
        <p:spPr bwMode="auto">
          <a:xfrm>
            <a:off x="251520" y="365089"/>
            <a:ext cx="6248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4400" dirty="0" smtClean="0">
                <a:solidFill>
                  <a:srgbClr val="CC0000"/>
                </a:solidFill>
              </a:rPr>
              <a:t>Market Walk Extension</a:t>
            </a:r>
            <a:endParaRPr lang="en-US" alt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28800"/>
            <a:ext cx="7772400" cy="4114800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28"/>
          <a:stretch/>
        </p:blipFill>
        <p:spPr>
          <a:xfrm>
            <a:off x="323528" y="0"/>
            <a:ext cx="858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708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3"/>
          <p:cNvSpPr txBox="1">
            <a:spLocks noChangeArrowheads="1"/>
          </p:cNvSpPr>
          <p:nvPr/>
        </p:nvSpPr>
        <p:spPr bwMode="auto">
          <a:xfrm>
            <a:off x="609600" y="838200"/>
            <a:ext cx="6248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4400" dirty="0" smtClean="0">
                <a:solidFill>
                  <a:srgbClr val="CC0000"/>
                </a:solidFill>
              </a:rPr>
              <a:t>The vision</a:t>
            </a:r>
            <a:endParaRPr lang="en-US" altLang="en-US" sz="4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3648" y="0"/>
            <a:ext cx="2410352" cy="1134354"/>
          </a:xfrm>
          <a:prstGeom prst="rect">
            <a:avLst/>
          </a:prstGeom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8062664" cy="4114800"/>
          </a:xfrm>
        </p:spPr>
        <p:txBody>
          <a:bodyPr/>
          <a:lstStyle/>
          <a:p>
            <a:pPr marL="0" indent="0" algn="ctr">
              <a:buNone/>
            </a:pPr>
            <a:endParaRPr lang="en-GB" sz="3600" i="1" dirty="0" smtClean="0"/>
          </a:p>
          <a:p>
            <a:pPr marL="0" indent="0" algn="ctr">
              <a:buNone/>
            </a:pPr>
            <a:r>
              <a:rPr lang="en-GB" sz="3600" i="1" dirty="0"/>
              <a:t>To improve the retail and leisure offer in the town centre, attracting quality national retailers and more visitors, creating growth and opportunities for the future.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3316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-52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-52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833E22D5E68F45A7BB288F977285D9" ma:contentTypeVersion="0" ma:contentTypeDescription="Create a new document." ma:contentTypeScope="" ma:versionID="14dc2802975cd863395a68e4d866806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A3D840C-8531-4153-9250-E1DF4434ED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56D712E-134D-4D2D-B58E-AB7D7DBD3E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E81646-7662-472E-87F8-0E0B74EC6C27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1762</TotalTime>
  <Words>900</Words>
  <Application>Microsoft Office PowerPoint</Application>
  <PresentationFormat>On-screen Show (4:3)</PresentationFormat>
  <Paragraphs>134</Paragraphs>
  <Slides>14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Financial Case</vt:lpstr>
      <vt:lpstr>Wider Benefits</vt:lpstr>
      <vt:lpstr>Chorley’s approach to income generation</vt:lpstr>
      <vt:lpstr>Questions</vt:lpstr>
    </vt:vector>
  </TitlesOfParts>
  <Company>T Murphy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 Murphy</dc:creator>
  <cp:lastModifiedBy>Windows</cp:lastModifiedBy>
  <cp:revision>230</cp:revision>
  <dcterms:created xsi:type="dcterms:W3CDTF">2014-01-24T12:59:44Z</dcterms:created>
  <dcterms:modified xsi:type="dcterms:W3CDTF">2017-09-19T19:48:29Z</dcterms:modified>
</cp:coreProperties>
</file>