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287" r:id="rId2"/>
    <p:sldId id="349" r:id="rId3"/>
    <p:sldId id="350" r:id="rId4"/>
    <p:sldId id="340" r:id="rId5"/>
    <p:sldId id="351" r:id="rId6"/>
    <p:sldId id="341" r:id="rId7"/>
    <p:sldId id="335" r:id="rId8"/>
    <p:sldId id="348" r:id="rId9"/>
    <p:sldId id="347" r:id="rId10"/>
    <p:sldId id="338" r:id="rId11"/>
  </p:sldIdLst>
  <p:sldSz cx="9144000" cy="6858000" type="screen4x3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C1288"/>
    <a:srgbClr val="FF0000"/>
    <a:srgbClr val="D60093"/>
    <a:srgbClr val="CC3399"/>
    <a:srgbClr val="669900"/>
    <a:srgbClr val="441E5C"/>
    <a:srgbClr val="3C1B51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15634" autoAdjust="0"/>
    <p:restoredTop sz="77199" autoAdjust="0"/>
  </p:normalViewPr>
  <p:slideViewPr>
    <p:cSldViewPr>
      <p:cViewPr varScale="1">
        <p:scale>
          <a:sx n="89" d="100"/>
          <a:sy n="89" d="100"/>
        </p:scale>
        <p:origin x="-30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4680"/>
    </p:cViewPr>
  </p:sorterViewPr>
  <p:notesViewPr>
    <p:cSldViewPr>
      <p:cViewPr varScale="1">
        <p:scale>
          <a:sx n="76" d="100"/>
          <a:sy n="76" d="100"/>
        </p:scale>
        <p:origin x="-3312" y="-90"/>
      </p:cViewPr>
      <p:guideLst>
        <p:guide orient="horz" pos="3132"/>
        <p:guide pos="214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81" y="0"/>
            <a:ext cx="2951217" cy="497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733"/>
            <a:ext cx="2951217" cy="49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81" y="9441733"/>
            <a:ext cx="2951217" cy="49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88ADC14-C697-4AD7-9686-EB7D62F6F3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20055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81" y="0"/>
            <a:ext cx="2951217" cy="497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/>
          </a:extLst>
        </p:spPr>
      </p:sp>
      <p:sp>
        <p:nvSpPr>
          <p:cNvPr id="248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152" y="4723252"/>
            <a:ext cx="5444486" cy="4473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733"/>
            <a:ext cx="2951217" cy="49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8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81" y="9441733"/>
            <a:ext cx="2951217" cy="49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1BAE0-614E-4675-A72B-7B73F74D37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53686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4064" indent="-286179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4715" indent="-228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2600" indent="-228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60486" indent="-22894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8372" indent="-228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6258" indent="-228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34144" indent="-228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92029" indent="-228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C265FAD0-F445-4332-811E-F2B17B72814D}" type="slidenum">
              <a:rPr lang="en-GB" altLang="en-US" sz="1200"/>
              <a:pPr eaLnBrk="1" hangingPunct="1">
                <a:defRPr/>
              </a:pPr>
              <a:t>1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33244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E1BAE0-614E-4675-A72B-7B73F74D3732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128749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127131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198159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E1BAE0-614E-4675-A72B-7B73F74D3732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900277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E1BAE0-614E-4675-A72B-7B73F74D3732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376762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2404"/>
              </a:spcAft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E1BAE0-614E-4675-A72B-7B73F74D3732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518557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baseline="0" dirty="0">
              <a:latin typeface="Arial" pitchFamily="34" charset="0"/>
              <a:ea typeface="ＭＳ Ｐゴシック" pitchFamily="34" charset="-128"/>
            </a:endParaRPr>
          </a:p>
          <a:p>
            <a:endParaRPr lang="en-GB" altLang="en-US" baseline="0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EA909CF-5DB8-4637-9E6D-77A44D6173C5}" type="slidenum">
              <a:rPr lang="en-GB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16642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E1BAE0-614E-4675-A72B-7B73F74D3732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610487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E1BAE0-614E-4675-A72B-7B73F74D3732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514423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orporate T Lock_Horiz_W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387725"/>
            <a:ext cx="1871662" cy="5762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8D331FD-F23E-4185-91F2-C75C32B4A9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09864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4D70B-B3FC-468A-B67B-927670ACDD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79837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8563" y="1277938"/>
            <a:ext cx="1658937" cy="431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6988" y="1277938"/>
            <a:ext cx="4829175" cy="431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F8176-B80C-471D-90EC-DC2F9F9A30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09829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826C8-019B-48D2-90A1-B51FD264BD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28524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F54DC-F94A-43BE-8C72-B3C817CD5B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99971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6988" y="2205038"/>
            <a:ext cx="3241675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2205038"/>
            <a:ext cx="3243262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31BD8-BE54-43DD-ABBE-A12C194802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91525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C455D-6775-4923-A538-FDA22139F7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17193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27EDF-7ACD-4E18-AB0F-6237A3DE74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91573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5FF2-CB27-4C3C-886F-48C03BC8F5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01973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0485-D263-4F9A-A44B-8E8C118D01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22415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58FC-EB56-4CA6-88E9-4DA7E2FFFA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01012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rporate T Lock_Horiz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41475" y="1277938"/>
            <a:ext cx="629602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6988" y="2205038"/>
            <a:ext cx="6637337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60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60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332B41B-6A07-4C88-AD86-EF08FA2816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9" descr="Corporate T Lock_Horiz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46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333333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333333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orthWestStudent@cipf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683568" y="2331033"/>
            <a:ext cx="80422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b="1" dirty="0">
              <a:solidFill>
                <a:srgbClr val="652D8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rgbClr val="652D89"/>
                </a:solidFill>
              </a:rPr>
              <a:t>North West CIPFA Student Network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 b="1" dirty="0">
              <a:solidFill>
                <a:srgbClr val="652D8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dirty="0">
                <a:solidFill>
                  <a:srgbClr val="652D89"/>
                </a:solidFill>
              </a:rPr>
              <a:t>NW:CSN</a:t>
            </a:r>
          </a:p>
        </p:txBody>
      </p:sp>
      <p:sp>
        <p:nvSpPr>
          <p:cNvPr id="225289" name="Rectangle 5"/>
          <p:cNvSpPr>
            <a:spLocks noChangeArrowheads="1"/>
          </p:cNvSpPr>
          <p:nvPr/>
        </p:nvSpPr>
        <p:spPr bwMode="auto">
          <a:xfrm>
            <a:off x="1116013" y="4437063"/>
            <a:ext cx="54006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68413" y="3159125"/>
            <a:ext cx="51133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endParaRPr lang="en-US" altLang="en-US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/>
      <p:bldP spid="225289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327" y="980728"/>
            <a:ext cx="6296025" cy="855662"/>
          </a:xfrm>
        </p:spPr>
        <p:txBody>
          <a:bodyPr/>
          <a:lstStyle/>
          <a:p>
            <a:r>
              <a:rPr lang="en-GB" sz="2400" dirty="0"/>
              <a:t>For further information about anything in this presentation or if you would like to volunteer please get in touch: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696" t="42657" r="817"/>
          <a:stretch/>
        </p:blipFill>
        <p:spPr bwMode="auto">
          <a:xfrm>
            <a:off x="117727" y="3140969"/>
            <a:ext cx="8873215" cy="36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9"/>
            <a:ext cx="669588" cy="69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464646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331640" y="2564904"/>
            <a:ext cx="4525963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464646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@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nw_csn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045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orporate T Lock_Horiz tran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47" name="Straight Connector 2"/>
          <p:cNvCxnSpPr>
            <a:cxnSpLocks noChangeShapeType="1"/>
          </p:cNvCxnSpPr>
          <p:nvPr/>
        </p:nvCxnSpPr>
        <p:spPr bwMode="auto">
          <a:xfrm>
            <a:off x="158750" y="2744788"/>
            <a:ext cx="0" cy="0"/>
          </a:xfrm>
          <a:prstGeom prst="line">
            <a:avLst/>
          </a:prstGeom>
          <a:noFill/>
          <a:ln w="19050" algn="ctr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70596" y="836712"/>
            <a:ext cx="67579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9pPr>
          </a:lstStyle>
          <a:p>
            <a:pPr>
              <a:spcAft>
                <a:spcPts val="1800"/>
              </a:spcAft>
              <a:defRPr/>
            </a:pPr>
            <a:r>
              <a:rPr lang="en-GB" sz="2400" b="1" kern="0" dirty="0" smtClean="0"/>
              <a:t>CIPFA Regions</a:t>
            </a:r>
            <a:r>
              <a:rPr lang="en-GB" sz="2000" kern="0" dirty="0" smtClean="0"/>
              <a:t/>
            </a:r>
            <a:br>
              <a:rPr lang="en-GB" sz="2000" kern="0" dirty="0" smtClean="0"/>
            </a:br>
            <a:r>
              <a:rPr lang="en-GB" sz="2000" kern="0" dirty="0" smtClean="0"/>
              <a:t/>
            </a:r>
            <a:br>
              <a:rPr lang="en-GB" sz="2000" kern="0" dirty="0" smtClean="0"/>
            </a:br>
            <a:r>
              <a:rPr lang="en-GB" sz="2000" kern="0" dirty="0" smtClean="0"/>
              <a:t/>
            </a:r>
            <a:br>
              <a:rPr lang="en-GB" sz="2000" kern="0" dirty="0" smtClean="0"/>
            </a:br>
            <a:r>
              <a:rPr lang="en-GB" sz="1800" kern="0" dirty="0" smtClean="0"/>
              <a:t/>
            </a:r>
            <a:br>
              <a:rPr lang="en-GB" sz="1800" kern="0" dirty="0" smtClean="0"/>
            </a:br>
            <a:endParaRPr lang="en-US" sz="2000" kern="0" dirty="0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24752"/>
            <a:ext cx="7704856" cy="541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51008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Corporate T Lock_Horiz tran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71" name="Straight Connector 2"/>
          <p:cNvCxnSpPr>
            <a:cxnSpLocks noChangeShapeType="1"/>
          </p:cNvCxnSpPr>
          <p:nvPr/>
        </p:nvCxnSpPr>
        <p:spPr bwMode="auto">
          <a:xfrm>
            <a:off x="158750" y="2744788"/>
            <a:ext cx="0" cy="0"/>
          </a:xfrm>
          <a:prstGeom prst="line">
            <a:avLst/>
          </a:prstGeom>
          <a:noFill/>
          <a:ln w="19050" algn="ctr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422275" y="2347913"/>
            <a:ext cx="8026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rgbClr val="333333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rgbClr val="333333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rgbClr val="333333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rgbClr val="333333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rgbClr val="333333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rgbClr val="333333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rgbClr val="333333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rgbClr val="333333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rgbClr val="333333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Society Council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Northern and Southern Members Groups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Audit, Risk &amp; Governance Group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Senior Management Group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Student </a:t>
            </a:r>
            <a:r>
              <a:rPr lang="en-GB" alt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Network</a:t>
            </a: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55625" y="1331913"/>
            <a:ext cx="67579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52D89"/>
                </a:solidFill>
                <a:latin typeface="Verdana" pitchFamily="34" charset="0"/>
              </a:defRPr>
            </a:lvl9pPr>
          </a:lstStyle>
          <a:p>
            <a:pPr>
              <a:spcAft>
                <a:spcPts val="1800"/>
              </a:spcAft>
              <a:defRPr/>
            </a:pPr>
            <a:r>
              <a:rPr lang="en-GB" sz="2400" b="1" kern="0" dirty="0"/>
              <a:t>CIPFA North West Regional Society</a:t>
            </a:r>
            <a:r>
              <a:rPr lang="en-GB" sz="2000" kern="0" dirty="0" smtClean="0"/>
              <a:t/>
            </a:r>
            <a:br>
              <a:rPr lang="en-GB" sz="2000" kern="0" dirty="0" smtClean="0"/>
            </a:br>
            <a:r>
              <a:rPr lang="en-GB" sz="2000" kern="0" dirty="0" smtClean="0"/>
              <a:t/>
            </a:r>
            <a:br>
              <a:rPr lang="en-GB" sz="2000" kern="0" dirty="0" smtClean="0"/>
            </a:br>
            <a:r>
              <a:rPr lang="en-GB" sz="2000" kern="0" dirty="0" smtClean="0"/>
              <a:t/>
            </a:r>
            <a:br>
              <a:rPr lang="en-GB" sz="2000" kern="0" dirty="0" smtClean="0"/>
            </a:br>
            <a:r>
              <a:rPr lang="en-GB" sz="1800" kern="0" dirty="0" smtClean="0"/>
              <a:t/>
            </a:r>
            <a:br>
              <a:rPr lang="en-GB" sz="1800" kern="0" dirty="0" smtClean="0"/>
            </a:b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xmlns="" val="21506508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524" y="1268760"/>
            <a:ext cx="7848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3200" b="1" dirty="0">
                <a:solidFill>
                  <a:srgbClr val="652D89"/>
                </a:solidFill>
              </a:rPr>
              <a:t>What is the North West CIPFA Student Network?</a:t>
            </a:r>
          </a:p>
          <a:p>
            <a:pPr algn="ctr"/>
            <a:endParaRPr lang="en-GB" altLang="en-US" sz="3200" b="1" dirty="0">
              <a:solidFill>
                <a:srgbClr val="652D89"/>
              </a:solidFill>
            </a:endParaRPr>
          </a:p>
          <a:p>
            <a:pPr algn="ctr"/>
            <a:r>
              <a:rPr lang="en-GB" sz="3200" dirty="0">
                <a:solidFill>
                  <a:srgbClr val="652D89"/>
                </a:solidFill>
                <a:ea typeface="ＭＳ Ｐゴシック" charset="0"/>
                <a:cs typeface="ＭＳ Ｐゴシック" charset="0"/>
              </a:rPr>
              <a:t>“The purpose of the CIPFA Student Network is to give students globally a voice within CIPFA, working with and challenging CIPFA on behalf of all students to enhance the student experience”</a:t>
            </a:r>
            <a:endParaRPr lang="en-GB" altLang="en-US" sz="3200" b="1" dirty="0">
              <a:solidFill>
                <a:srgbClr val="652D89"/>
              </a:solidFill>
            </a:endParaRPr>
          </a:p>
          <a:p>
            <a:endParaRPr lang="en-GB" altLang="en-US" b="1" dirty="0">
              <a:solidFill>
                <a:srgbClr val="652D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80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1DBA5C9D-915D-488B-8414-33C80E3B9B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95" r="62364" b="42067"/>
          <a:stretch/>
        </p:blipFill>
        <p:spPr bwMode="auto">
          <a:xfrm>
            <a:off x="683568" y="1296538"/>
            <a:ext cx="7992888" cy="554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6161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327" y="1124744"/>
            <a:ext cx="6296025" cy="576064"/>
          </a:xfrm>
        </p:spPr>
        <p:txBody>
          <a:bodyPr/>
          <a:lstStyle/>
          <a:p>
            <a:pPr algn="ctr"/>
            <a:r>
              <a:rPr lang="en-GB" b="1" dirty="0"/>
              <a:t>Volunteering with NW:CSN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91" y="1700808"/>
            <a:ext cx="9092709" cy="532859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/>
              <a:t>Provide support to students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/>
              <a:t>Bring about positive changes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/>
              <a:t>Promote NW:CSN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/>
              <a:t>Represent the Student Network at regional events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/>
              <a:t>Meet like-minded individuals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/>
              <a:t>Shows your commitment as a finance professional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/>
              <a:t>Builds confidence and develops skills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/>
              <a:t>Contribute to the regional development plan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/>
              <a:t>Highly rewarding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19355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560" y="908720"/>
            <a:ext cx="9144000" cy="566886"/>
          </a:xfrm>
        </p:spPr>
        <p:txBody>
          <a:bodyPr/>
          <a:lstStyle/>
          <a:p>
            <a:pPr>
              <a:defRPr/>
            </a:pPr>
            <a:r>
              <a:rPr lang="en-GB" sz="2400" b="1" dirty="0"/>
              <a:t>NW:CSN – An overview of the past 12 months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955467"/>
              </p:ext>
            </p:extLst>
          </p:nvPr>
        </p:nvGraphicFramePr>
        <p:xfrm>
          <a:off x="107950" y="1407248"/>
          <a:ext cx="8928100" cy="533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5738"/>
                <a:gridCol w="7272362"/>
              </a:tblGrid>
              <a:tr h="414030">
                <a:tc>
                  <a:txBody>
                    <a:bodyPr/>
                    <a:lstStyle/>
                    <a:p>
                      <a:r>
                        <a:rPr lang="en-US" dirty="0" smtClean="0"/>
                        <a:t>Feb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Excel Training Course, PQ Magazine Awards</a:t>
                      </a:r>
                      <a:endParaRPr lang="en-US" dirty="0"/>
                    </a:p>
                  </a:txBody>
                  <a:tcPr/>
                </a:tc>
              </a:tr>
              <a:tr h="414030">
                <a:tc>
                  <a:txBody>
                    <a:bodyPr/>
                    <a:lstStyle/>
                    <a:p>
                      <a:r>
                        <a:rPr lang="en-US" dirty="0" smtClean="0"/>
                        <a:t>March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AGM</a:t>
                      </a:r>
                      <a:endParaRPr lang="en-US" dirty="0"/>
                    </a:p>
                  </a:txBody>
                  <a:tcPr/>
                </a:tc>
              </a:tr>
              <a:tr h="414030">
                <a:tc>
                  <a:txBody>
                    <a:bodyPr/>
                    <a:lstStyle/>
                    <a:p>
                      <a:r>
                        <a:rPr lang="en-US" dirty="0" smtClean="0"/>
                        <a:t>April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030">
                <a:tc>
                  <a:txBody>
                    <a:bodyPr/>
                    <a:lstStyle/>
                    <a:p>
                      <a:r>
                        <a:rPr lang="en-US" dirty="0" smtClean="0"/>
                        <a:t>May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 funding with CETC, Strategic Level Revision Day</a:t>
                      </a:r>
                      <a:endParaRPr lang="en-US" dirty="0"/>
                    </a:p>
                  </a:txBody>
                  <a:tcPr/>
                </a:tc>
              </a:tr>
              <a:tr h="414030">
                <a:tc>
                  <a:txBody>
                    <a:bodyPr/>
                    <a:lstStyle/>
                    <a:p>
                      <a:r>
                        <a:rPr lang="en-US" dirty="0" smtClean="0"/>
                        <a:t>June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030">
                <a:tc>
                  <a:txBody>
                    <a:bodyPr/>
                    <a:lstStyle/>
                    <a:p>
                      <a:r>
                        <a:rPr lang="en-US" dirty="0" smtClean="0"/>
                        <a:t>July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Drinks Reception at CIPFA Annual Conference</a:t>
                      </a:r>
                      <a:endParaRPr lang="en-US" dirty="0"/>
                    </a:p>
                  </a:txBody>
                  <a:tcPr/>
                </a:tc>
              </a:tr>
              <a:tr h="414030">
                <a:tc>
                  <a:txBody>
                    <a:bodyPr/>
                    <a:lstStyle/>
                    <a:p>
                      <a:r>
                        <a:rPr lang="en-US" dirty="0" smtClean="0"/>
                        <a:t>Aug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030">
                <a:tc>
                  <a:txBody>
                    <a:bodyPr/>
                    <a:lstStyle/>
                    <a:p>
                      <a:r>
                        <a:rPr lang="en-US" dirty="0" smtClean="0"/>
                        <a:t>Sept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 funding with CETC</a:t>
                      </a:r>
                      <a:endParaRPr lang="en-US" dirty="0"/>
                    </a:p>
                  </a:txBody>
                  <a:tcPr/>
                </a:tc>
              </a:tr>
              <a:tr h="414030">
                <a:tc>
                  <a:txBody>
                    <a:bodyPr/>
                    <a:lstStyle/>
                    <a:p>
                      <a:r>
                        <a:rPr lang="en-US" dirty="0" smtClean="0"/>
                        <a:t>Oct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Launch Student Instagram account</a:t>
                      </a:r>
                      <a:endParaRPr lang="en-US" dirty="0"/>
                    </a:p>
                  </a:txBody>
                  <a:tcPr/>
                </a:tc>
              </a:tr>
              <a:tr h="414030">
                <a:tc>
                  <a:txBody>
                    <a:bodyPr/>
                    <a:lstStyle/>
                    <a:p>
                      <a:r>
                        <a:rPr lang="en-US" dirty="0" smtClean="0"/>
                        <a:t>Nov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Regional</a:t>
                      </a:r>
                      <a:r>
                        <a:rPr lang="en-US" baseline="0" dirty="0" smtClean="0"/>
                        <a:t> Conference, Strategic Level Revision Day</a:t>
                      </a:r>
                      <a:endParaRPr lang="en-US" dirty="0"/>
                    </a:p>
                  </a:txBody>
                  <a:tcPr/>
                </a:tc>
              </a:tr>
              <a:tr h="414030">
                <a:tc>
                  <a:txBody>
                    <a:bodyPr/>
                    <a:lstStyle/>
                    <a:p>
                      <a:r>
                        <a:rPr lang="en-US" dirty="0" smtClean="0"/>
                        <a:t>Dec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Day, Exam Report to CIPFA</a:t>
                      </a:r>
                      <a:endParaRPr lang="en-US" dirty="0"/>
                    </a:p>
                  </a:txBody>
                  <a:tcPr/>
                </a:tc>
              </a:tr>
              <a:tr h="414030">
                <a:tc>
                  <a:txBody>
                    <a:bodyPr/>
                    <a:lstStyle/>
                    <a:p>
                      <a:r>
                        <a:rPr lang="en-US" dirty="0" smtClean="0"/>
                        <a:t>Jan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Day</a:t>
                      </a:r>
                      <a:endParaRPr lang="en-US" dirty="0"/>
                    </a:p>
                  </a:txBody>
                  <a:tcPr/>
                </a:tc>
              </a:tr>
              <a:tr h="297401">
                <a:tc>
                  <a:txBody>
                    <a:bodyPr/>
                    <a:lstStyle/>
                    <a:p>
                      <a:r>
                        <a:rPr lang="en-US" dirty="0" smtClean="0"/>
                        <a:t>Feb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</a:t>
                      </a:r>
                      <a:r>
                        <a:rPr lang="en-US" baseline="0" dirty="0" smtClean="0"/>
                        <a:t> Day, PQ Magazine Awards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439" y="908720"/>
            <a:ext cx="6296025" cy="855662"/>
          </a:xfrm>
        </p:spPr>
        <p:txBody>
          <a:bodyPr/>
          <a:lstStyle/>
          <a:p>
            <a:r>
              <a:rPr lang="en-GB" b="1" dirty="0"/>
              <a:t>Upcoming events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988" y="1628800"/>
            <a:ext cx="6637337" cy="3384550"/>
          </a:xfrm>
        </p:spPr>
        <p:txBody>
          <a:bodyPr/>
          <a:lstStyle/>
          <a:p>
            <a:r>
              <a:rPr lang="en-GB" sz="2400" dirty="0">
                <a:solidFill>
                  <a:schemeClr val="tx1"/>
                </a:solidFill>
              </a:rPr>
              <a:t>Soft Skills Day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Excel Training Day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Strategic Level Revision Day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Community Days (monthly)</a:t>
            </a: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Sixth Form Business Games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Annual General Meeting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176156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475" y="1052736"/>
            <a:ext cx="6602933" cy="855662"/>
          </a:xfrm>
        </p:spPr>
        <p:txBody>
          <a:bodyPr/>
          <a:lstStyle/>
          <a:p>
            <a:r>
              <a:rPr lang="en-GB" b="1" dirty="0"/>
              <a:t>Annual General Meeting (AGM)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2026" y="1700808"/>
            <a:ext cx="2492102" cy="1278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1720" y="3212976"/>
            <a:ext cx="51845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</a:rPr>
              <a:t>This year’s AGM will be hosted at Wigan Council:</a:t>
            </a:r>
          </a:p>
          <a:p>
            <a:endParaRPr lang="en-GB" sz="1200" dirty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en-GB" dirty="0">
                <a:latin typeface="+mj-lt"/>
                <a:ea typeface="ＭＳ Ｐゴシック" charset="0"/>
                <a:cs typeface="ＭＳ Ｐゴシック" charset="0"/>
              </a:rPr>
              <a:t>Friday 2nd March 2018</a:t>
            </a:r>
          </a:p>
          <a:p>
            <a:pPr algn="ctr"/>
            <a:r>
              <a:rPr lang="en-GB" dirty="0">
                <a:latin typeface="+mj-lt"/>
              </a:rPr>
              <a:t>AGM from 1:30 – 4pm</a:t>
            </a:r>
          </a:p>
          <a:p>
            <a:pPr algn="ctr"/>
            <a:r>
              <a:rPr lang="en-GB" dirty="0">
                <a:latin typeface="+mj-lt"/>
                <a:ea typeface="ＭＳ Ｐゴシック" charset="0"/>
                <a:cs typeface="ＭＳ Ｐゴシック" charset="0"/>
              </a:rPr>
              <a:t>With lunch served from 12:45</a:t>
            </a:r>
          </a:p>
          <a:p>
            <a:pPr algn="ctr"/>
            <a:r>
              <a:rPr lang="en-GB" dirty="0">
                <a:latin typeface="+mj-lt"/>
              </a:rPr>
              <a:t>Wigan Council – Wigan Town Hall</a:t>
            </a:r>
          </a:p>
          <a:p>
            <a:pPr algn="ctr"/>
            <a:r>
              <a:rPr lang="en-GB" dirty="0">
                <a:latin typeface="+mj-lt"/>
                <a:ea typeface="ＭＳ Ｐゴシック" charset="0"/>
                <a:cs typeface="ＭＳ Ｐゴシック" charset="0"/>
              </a:rPr>
              <a:t>Library Street, WN1 1YN</a:t>
            </a:r>
          </a:p>
          <a:p>
            <a:pPr algn="ctr"/>
            <a:endParaRPr lang="en-GB" dirty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en-GB" dirty="0">
                <a:solidFill>
                  <a:schemeClr val="tx2"/>
                </a:solidFill>
                <a:latin typeface="+mj-lt"/>
              </a:rPr>
              <a:t>Please contact us 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on </a:t>
            </a:r>
            <a:r>
              <a:rPr lang="en-GB" dirty="0" smtClean="0">
                <a:solidFill>
                  <a:schemeClr val="tx2"/>
                </a:solidFill>
                <a:latin typeface="+mj-lt"/>
                <a:hlinkClick r:id="rId4"/>
              </a:rPr>
              <a:t>NorthWestStudent@cipfa.org</a:t>
            </a:r>
            <a:r>
              <a:rPr lang="en-GB" dirty="0" smtClean="0">
                <a:solidFill>
                  <a:schemeClr val="tx2"/>
                </a:solidFill>
                <a:latin typeface="+mj-lt"/>
              </a:rPr>
              <a:t> for </a:t>
            </a:r>
            <a:r>
              <a:rPr lang="en-GB" dirty="0">
                <a:solidFill>
                  <a:schemeClr val="tx2"/>
                </a:solidFill>
                <a:latin typeface="+mj-lt"/>
              </a:rPr>
              <a:t>further information if you wish to attend</a:t>
            </a:r>
          </a:p>
        </p:txBody>
      </p:sp>
    </p:spTree>
    <p:extLst>
      <p:ext uri="{BB962C8B-B14F-4D97-AF65-F5344CB8AC3E}">
        <p14:creationId xmlns:p14="http://schemas.microsoft.com/office/powerpoint/2010/main" xmlns="" val="2536796137"/>
      </p:ext>
    </p:extLst>
  </p:cSld>
  <p:clrMapOvr>
    <a:masterClrMapping/>
  </p:clrMapOvr>
</p:sld>
</file>

<file path=ppt/theme/theme1.xml><?xml version="1.0" encoding="utf-8"?>
<a:theme xmlns:a="http://schemas.openxmlformats.org/drawingml/2006/main" name="CSN presentation template">
  <a:themeElements>
    <a:clrScheme name="Default Design 13">
      <a:dk1>
        <a:srgbClr val="333333"/>
      </a:dk1>
      <a:lt1>
        <a:srgbClr val="FFFFFF"/>
      </a:lt1>
      <a:dk2>
        <a:srgbClr val="000000"/>
      </a:dk2>
      <a:lt2>
        <a:srgbClr val="808080"/>
      </a:lt2>
      <a:accent1>
        <a:srgbClr val="F68933"/>
      </a:accent1>
      <a:accent2>
        <a:srgbClr val="00B0E8"/>
      </a:accent2>
      <a:accent3>
        <a:srgbClr val="FFFFFF"/>
      </a:accent3>
      <a:accent4>
        <a:srgbClr val="2A2A2A"/>
      </a:accent4>
      <a:accent5>
        <a:srgbClr val="FAC4AD"/>
      </a:accent5>
      <a:accent6>
        <a:srgbClr val="009FD2"/>
      </a:accent6>
      <a:hlink>
        <a:srgbClr val="652D89"/>
      </a:hlink>
      <a:folHlink>
        <a:srgbClr val="5AAE41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C0C60"/>
        </a:solidFill>
        <a:ln w="25400" cap="flat" cmpd="sng" algn="ctr">
          <a:solidFill>
            <a:srgbClr val="EFB22D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80975" algn="l"/>
          </a:tabLst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C0C60"/>
        </a:solidFill>
        <a:ln w="25400" cap="flat" cmpd="sng" algn="ctr">
          <a:solidFill>
            <a:srgbClr val="EFB22D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80975" algn="l"/>
          </a:tabLst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68933"/>
        </a:accent1>
        <a:accent2>
          <a:srgbClr val="00B0E8"/>
        </a:accent2>
        <a:accent3>
          <a:srgbClr val="FFFFFF"/>
        </a:accent3>
        <a:accent4>
          <a:srgbClr val="2A2A2A"/>
        </a:accent4>
        <a:accent5>
          <a:srgbClr val="FAC4AD"/>
        </a:accent5>
        <a:accent6>
          <a:srgbClr val="009FD2"/>
        </a:accent6>
        <a:hlink>
          <a:srgbClr val="652D89"/>
        </a:hlink>
        <a:folHlink>
          <a:srgbClr val="5AAE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CSN presentation template" id="{4D69ADD6-715A-49EC-A660-64A304A11369}" vid="{DA294EDD-843F-4608-AD66-0B6959433BA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CSN presentation template</Template>
  <TotalTime>5950</TotalTime>
  <Words>313</Words>
  <Application>Microsoft Office PowerPoint</Application>
  <PresentationFormat>On-screen Show (4:3)</PresentationFormat>
  <Paragraphs>81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CSN presentation template</vt:lpstr>
      <vt:lpstr>Slide 1</vt:lpstr>
      <vt:lpstr>Slide 2</vt:lpstr>
      <vt:lpstr>Slide 3</vt:lpstr>
      <vt:lpstr>Slide 4</vt:lpstr>
      <vt:lpstr>Slide 5</vt:lpstr>
      <vt:lpstr>Volunteering with NW:CSN</vt:lpstr>
      <vt:lpstr>NW:CSN – An overview of the past 12 months</vt:lpstr>
      <vt:lpstr>Upcoming events </vt:lpstr>
      <vt:lpstr>Annual General Meeting (AGM)</vt:lpstr>
      <vt:lpstr>For further information about anything in this presentation or if you would like to volunteer please get in touch:</vt:lpstr>
    </vt:vector>
  </TitlesOfParts>
  <Company>Staffordshire County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Bloomer, John (CS&amp;Comms)</dc:creator>
  <cp:lastModifiedBy>ELTERAW</cp:lastModifiedBy>
  <cp:revision>56</cp:revision>
  <cp:lastPrinted>2018-02-13T11:07:58Z</cp:lastPrinted>
  <dcterms:created xsi:type="dcterms:W3CDTF">2015-07-03T07:03:50Z</dcterms:created>
  <dcterms:modified xsi:type="dcterms:W3CDTF">2018-02-18T16:36:14Z</dcterms:modified>
</cp:coreProperties>
</file>