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4"/>
  </p:notesMasterIdLst>
  <p:sldIdLst>
    <p:sldId id="266" r:id="rId2"/>
    <p:sldId id="262" r:id="rId3"/>
    <p:sldId id="267" r:id="rId4"/>
    <p:sldId id="268" r:id="rId5"/>
    <p:sldId id="269" r:id="rId6"/>
    <p:sldId id="270" r:id="rId7"/>
    <p:sldId id="271" r:id="rId8"/>
    <p:sldId id="272" r:id="rId9"/>
    <p:sldId id="273" r:id="rId10"/>
    <p:sldId id="275" r:id="rId11"/>
    <p:sldId id="276" r:id="rId12"/>
    <p:sldId id="287" r:id="rId13"/>
    <p:sldId id="290" r:id="rId14"/>
    <p:sldId id="291" r:id="rId15"/>
    <p:sldId id="289" r:id="rId16"/>
    <p:sldId id="286" r:id="rId17"/>
    <p:sldId id="279" r:id="rId18"/>
    <p:sldId id="280" r:id="rId19"/>
    <p:sldId id="282" r:id="rId20"/>
    <p:sldId id="285" r:id="rId21"/>
    <p:sldId id="281" r:id="rId22"/>
    <p:sldId id="283" r:id="rId23"/>
  </p:sldIdLst>
  <p:sldSz cx="9144000" cy="6858000" type="screen4x3"/>
  <p:notesSz cx="6858000" cy="9144000"/>
  <p:embeddedFontLst>
    <p:embeddedFont>
      <p:font typeface="Cisalpin LT Std" charset="0"/>
      <p:regular r:id="rId25"/>
      <p:bold r:id="rId26"/>
      <p:italic r:id="rId27"/>
      <p:boldItalic r:id="rId28"/>
    </p:embeddedFont>
  </p:embeddedFontLst>
  <p:defaultTextStyle>
    <a:defPPr>
      <a:defRPr lang="en-GB"/>
    </a:defPPr>
    <a:lvl1pPr algn="l" rtl="0" eaLnBrk="0" fontAlgn="base" hangingPunct="0">
      <a:spcBef>
        <a:spcPct val="0"/>
      </a:spcBef>
      <a:spcAft>
        <a:spcPct val="0"/>
      </a:spcAft>
      <a:defRPr sz="2800" kern="1200" baseline="-25000">
        <a:solidFill>
          <a:schemeClr val="tx1"/>
        </a:solidFill>
        <a:latin typeface="Arial" charset="0"/>
        <a:ea typeface="+mn-ea"/>
        <a:cs typeface="+mn-cs"/>
      </a:defRPr>
    </a:lvl1pPr>
    <a:lvl2pPr marL="457200" algn="l" rtl="0" eaLnBrk="0" fontAlgn="base" hangingPunct="0">
      <a:spcBef>
        <a:spcPct val="0"/>
      </a:spcBef>
      <a:spcAft>
        <a:spcPct val="0"/>
      </a:spcAft>
      <a:defRPr sz="2800" kern="1200" baseline="-25000">
        <a:solidFill>
          <a:schemeClr val="tx1"/>
        </a:solidFill>
        <a:latin typeface="Arial" charset="0"/>
        <a:ea typeface="+mn-ea"/>
        <a:cs typeface="+mn-cs"/>
      </a:defRPr>
    </a:lvl2pPr>
    <a:lvl3pPr marL="914400" algn="l" rtl="0" eaLnBrk="0" fontAlgn="base" hangingPunct="0">
      <a:spcBef>
        <a:spcPct val="0"/>
      </a:spcBef>
      <a:spcAft>
        <a:spcPct val="0"/>
      </a:spcAft>
      <a:defRPr sz="2800" kern="1200" baseline="-25000">
        <a:solidFill>
          <a:schemeClr val="tx1"/>
        </a:solidFill>
        <a:latin typeface="Arial" charset="0"/>
        <a:ea typeface="+mn-ea"/>
        <a:cs typeface="+mn-cs"/>
      </a:defRPr>
    </a:lvl3pPr>
    <a:lvl4pPr marL="1371600" algn="l" rtl="0" eaLnBrk="0" fontAlgn="base" hangingPunct="0">
      <a:spcBef>
        <a:spcPct val="0"/>
      </a:spcBef>
      <a:spcAft>
        <a:spcPct val="0"/>
      </a:spcAft>
      <a:defRPr sz="2800" kern="1200" baseline="-25000">
        <a:solidFill>
          <a:schemeClr val="tx1"/>
        </a:solidFill>
        <a:latin typeface="Arial" charset="0"/>
        <a:ea typeface="+mn-ea"/>
        <a:cs typeface="+mn-cs"/>
      </a:defRPr>
    </a:lvl4pPr>
    <a:lvl5pPr marL="1828800" algn="l" rtl="0" eaLnBrk="0" fontAlgn="base" hangingPunct="0">
      <a:spcBef>
        <a:spcPct val="0"/>
      </a:spcBef>
      <a:spcAft>
        <a:spcPct val="0"/>
      </a:spcAft>
      <a:defRPr sz="2800" kern="1200" baseline="-25000">
        <a:solidFill>
          <a:schemeClr val="tx1"/>
        </a:solidFill>
        <a:latin typeface="Arial" charset="0"/>
        <a:ea typeface="+mn-ea"/>
        <a:cs typeface="+mn-cs"/>
      </a:defRPr>
    </a:lvl5pPr>
    <a:lvl6pPr marL="2286000" algn="l" defTabSz="914400" rtl="0" eaLnBrk="1" latinLnBrk="0" hangingPunct="1">
      <a:defRPr sz="2800" kern="1200" baseline="-25000">
        <a:solidFill>
          <a:schemeClr val="tx1"/>
        </a:solidFill>
        <a:latin typeface="Arial" charset="0"/>
        <a:ea typeface="+mn-ea"/>
        <a:cs typeface="+mn-cs"/>
      </a:defRPr>
    </a:lvl6pPr>
    <a:lvl7pPr marL="2743200" algn="l" defTabSz="914400" rtl="0" eaLnBrk="1" latinLnBrk="0" hangingPunct="1">
      <a:defRPr sz="2800" kern="1200" baseline="-25000">
        <a:solidFill>
          <a:schemeClr val="tx1"/>
        </a:solidFill>
        <a:latin typeface="Arial" charset="0"/>
        <a:ea typeface="+mn-ea"/>
        <a:cs typeface="+mn-cs"/>
      </a:defRPr>
    </a:lvl7pPr>
    <a:lvl8pPr marL="3200400" algn="l" defTabSz="914400" rtl="0" eaLnBrk="1" latinLnBrk="0" hangingPunct="1">
      <a:defRPr sz="2800" kern="1200" baseline="-25000">
        <a:solidFill>
          <a:schemeClr val="tx1"/>
        </a:solidFill>
        <a:latin typeface="Arial" charset="0"/>
        <a:ea typeface="+mn-ea"/>
        <a:cs typeface="+mn-cs"/>
      </a:defRPr>
    </a:lvl8pPr>
    <a:lvl9pPr marL="3657600" algn="l" defTabSz="914400" rtl="0" eaLnBrk="1" latinLnBrk="0" hangingPunct="1">
      <a:defRPr sz="2800"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546D"/>
    <a:srgbClr val="97B32C"/>
    <a:srgbClr val="EAD5FF"/>
    <a:srgbClr val="D2DC53"/>
    <a:srgbClr val="C4DBE8"/>
    <a:srgbClr val="E8E8E8"/>
    <a:srgbClr val="CADBE4"/>
    <a:srgbClr val="526D7F"/>
    <a:srgbClr val="CCDD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3" autoAdjust="0"/>
    <p:restoredTop sz="94660"/>
  </p:normalViewPr>
  <p:slideViewPr>
    <p:cSldViewPr>
      <p:cViewPr varScale="1">
        <p:scale>
          <a:sx n="87" d="100"/>
          <a:sy n="87" d="100"/>
        </p:scale>
        <p:origin x="-8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vl1pPr>
          </a:lstStyle>
          <a:p>
            <a:endParaRPr lang="en-GB"/>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en-GB"/>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vl1pPr>
          </a:lstStyle>
          <a:p>
            <a:endParaRPr lang="en-GB"/>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62F7B53B-C2C2-4B9C-92BF-D29D28504A88}"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55D4A-F7C7-482B-A2A8-0A1B5E61171B}" type="slidenum">
              <a:rPr lang="en-GB"/>
              <a:pPr/>
              <a:t>1</a:t>
            </a:fld>
            <a:endParaRPr lang="en-GB"/>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10</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11</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12</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13</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14</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15</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16</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17</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18</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19</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2</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20</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21</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22</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3</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4</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5</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6</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7</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8</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3508C-C1B1-4E42-BD77-DBD0EDDB2246}" type="slidenum">
              <a:rPr lang="en-GB"/>
              <a:pPr/>
              <a:t>9</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36" name="Rectangle 16"/>
          <p:cNvSpPr>
            <a:spLocks noChangeArrowheads="1"/>
          </p:cNvSpPr>
          <p:nvPr/>
        </p:nvSpPr>
        <p:spPr bwMode="auto">
          <a:xfrm>
            <a:off x="0" y="3657600"/>
            <a:ext cx="9144000" cy="3200400"/>
          </a:xfrm>
          <a:prstGeom prst="rect">
            <a:avLst/>
          </a:prstGeom>
          <a:gradFill rotWithShape="0">
            <a:gsLst>
              <a:gs pos="0">
                <a:srgbClr val="CCDDE6">
                  <a:gamma/>
                  <a:tint val="0"/>
                  <a:invGamma/>
                </a:srgbClr>
              </a:gs>
              <a:gs pos="100000">
                <a:srgbClr val="CCDDE6"/>
              </a:gs>
            </a:gsLst>
            <a:lin ang="5400000" scaled="1"/>
          </a:gradFill>
          <a:ln w="9525">
            <a:noFill/>
            <a:miter lim="800000"/>
            <a:headEnd/>
            <a:tailEnd/>
          </a:ln>
          <a:effectLst/>
        </p:spPr>
        <p:txBody>
          <a:bodyPr wrap="none" anchor="ctr"/>
          <a:lstStyle/>
          <a:p>
            <a:endParaRPr lang="en-GB"/>
          </a:p>
        </p:txBody>
      </p:sp>
      <p:sp>
        <p:nvSpPr>
          <p:cNvPr id="5137" name="Rectangle 17"/>
          <p:cNvSpPr>
            <a:spLocks noChangeArrowheads="1"/>
          </p:cNvSpPr>
          <p:nvPr/>
        </p:nvSpPr>
        <p:spPr bwMode="auto">
          <a:xfrm>
            <a:off x="0" y="0"/>
            <a:ext cx="9144000" cy="457200"/>
          </a:xfrm>
          <a:prstGeom prst="rect">
            <a:avLst/>
          </a:prstGeom>
          <a:gradFill rotWithShape="0">
            <a:gsLst>
              <a:gs pos="0">
                <a:srgbClr val="CADBE4"/>
              </a:gs>
              <a:gs pos="100000">
                <a:srgbClr val="CADBE4">
                  <a:gamma/>
                  <a:tint val="0"/>
                  <a:invGamma/>
                </a:srgbClr>
              </a:gs>
            </a:gsLst>
            <a:lin ang="5400000" scaled="1"/>
          </a:gradFill>
          <a:ln w="9525">
            <a:noFill/>
            <a:miter lim="800000"/>
            <a:headEnd/>
            <a:tailEnd/>
          </a:ln>
          <a:effectLst/>
        </p:spPr>
        <p:txBody>
          <a:bodyPr wrap="none" anchor="ctr"/>
          <a:lstStyle/>
          <a:p>
            <a:endParaRPr lang="en-GB"/>
          </a:p>
        </p:txBody>
      </p:sp>
      <p:sp>
        <p:nvSpPr>
          <p:cNvPr id="5130" name="Rectangle 10"/>
          <p:cNvSpPr>
            <a:spLocks noGrp="1" noChangeArrowheads="1"/>
          </p:cNvSpPr>
          <p:nvPr>
            <p:ph type="ctrTitle" sz="quarter"/>
          </p:nvPr>
        </p:nvSpPr>
        <p:spPr>
          <a:xfrm>
            <a:off x="1828800" y="2362200"/>
            <a:ext cx="6248400" cy="990600"/>
          </a:xfrm>
        </p:spPr>
        <p:txBody>
          <a:bodyPr/>
          <a:lstStyle>
            <a:lvl1pPr>
              <a:defRPr sz="2600">
                <a:solidFill>
                  <a:srgbClr val="526D7F"/>
                </a:solidFill>
              </a:defRPr>
            </a:lvl1pPr>
          </a:lstStyle>
          <a:p>
            <a:r>
              <a:rPr lang="en-US" smtClean="0"/>
              <a:t>Click to edit Master title style</a:t>
            </a:r>
            <a:endParaRPr lang="en-GB"/>
          </a:p>
        </p:txBody>
      </p:sp>
      <p:sp>
        <p:nvSpPr>
          <p:cNvPr id="5131" name="Rectangle 11"/>
          <p:cNvSpPr>
            <a:spLocks noGrp="1" noChangeArrowheads="1"/>
          </p:cNvSpPr>
          <p:nvPr>
            <p:ph type="subTitle" sz="quarter" idx="1"/>
          </p:nvPr>
        </p:nvSpPr>
        <p:spPr>
          <a:xfrm>
            <a:off x="1828800" y="3429000"/>
            <a:ext cx="6400800" cy="1752600"/>
          </a:xfrm>
        </p:spPr>
        <p:txBody>
          <a:bodyPr/>
          <a:lstStyle>
            <a:lvl1pPr marL="0" indent="0">
              <a:buFontTx/>
              <a:buNone/>
              <a:defRPr sz="1600">
                <a:solidFill>
                  <a:srgbClr val="97B32C"/>
                </a:solidFill>
              </a:defRPr>
            </a:lvl1pPr>
          </a:lstStyle>
          <a:p>
            <a:r>
              <a:rPr lang="en-US" smtClean="0"/>
              <a:t>Click to edit Master subtitle style</a:t>
            </a:r>
            <a:endParaRPr lang="en-GB"/>
          </a:p>
        </p:txBody>
      </p:sp>
      <p:sp>
        <p:nvSpPr>
          <p:cNvPr id="5132" name="Rectangle 12"/>
          <p:cNvSpPr>
            <a:spLocks noGrp="1" noChangeArrowheads="1"/>
          </p:cNvSpPr>
          <p:nvPr>
            <p:ph type="dt" sz="quarter" idx="2"/>
          </p:nvPr>
        </p:nvSpPr>
        <p:spPr>
          <a:xfrm>
            <a:off x="1828800" y="6400800"/>
            <a:ext cx="2362200" cy="304800"/>
          </a:xfrm>
        </p:spPr>
        <p:txBody>
          <a:bodyPr/>
          <a:lstStyle>
            <a:lvl1pPr>
              <a:defRPr sz="1400" baseline="-25000">
                <a:latin typeface="Arial" charset="0"/>
              </a:defRPr>
            </a:lvl1pPr>
          </a:lstStyle>
          <a:p>
            <a:r>
              <a:rPr lang="en-GB"/>
              <a:t>© Institute for Fiscal Studies  </a:t>
            </a:r>
          </a:p>
          <a:p>
            <a:endParaRPr lang="en-GB"/>
          </a:p>
        </p:txBody>
      </p:sp>
      <p:pic>
        <p:nvPicPr>
          <p:cNvPr id="5135" name="Picture 15" descr="IFS-office-grey"/>
          <p:cNvPicPr>
            <a:picLocks noChangeAspect="1" noChangeArrowheads="1"/>
          </p:cNvPicPr>
          <p:nvPr/>
        </p:nvPicPr>
        <p:blipFill>
          <a:blip r:embed="rId2" cstate="print"/>
          <a:srcRect/>
          <a:stretch>
            <a:fillRect/>
          </a:stretch>
        </p:blipFill>
        <p:spPr bwMode="auto">
          <a:xfrm>
            <a:off x="838200" y="1074738"/>
            <a:ext cx="3200400" cy="960437"/>
          </a:xfrm>
          <a:prstGeom prst="rect">
            <a:avLst/>
          </a:prstGeom>
          <a:noFill/>
        </p:spPr>
      </p:pic>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30464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28600"/>
            <a:ext cx="5734050" cy="3046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990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600200"/>
            <a:ext cx="3848100" cy="1674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10100" y="1600200"/>
            <a:ext cx="3848100" cy="1674813"/>
          </a:xfrm>
        </p:spPr>
        <p:txBody>
          <a:bodyPr/>
          <a:lstStyle/>
          <a:p>
            <a:r>
              <a:rPr lang="en-US" smtClean="0"/>
              <a:t>Click icon to add chart</a:t>
            </a:r>
            <a:endParaRPr lang="en-GB"/>
          </a:p>
        </p:txBody>
      </p:sp>
      <p:sp>
        <p:nvSpPr>
          <p:cNvPr id="5" name="Footer Placeholder 4"/>
          <p:cNvSpPr>
            <a:spLocks noGrp="1"/>
          </p:cNvSpPr>
          <p:nvPr>
            <p:ph type="ftr" sz="quarter" idx="10"/>
          </p:nvPr>
        </p:nvSpPr>
        <p:spPr>
          <a:xfrm>
            <a:off x="2971800" y="6477000"/>
            <a:ext cx="2895600" cy="228600"/>
          </a:xfrm>
        </p:spPr>
        <p:txBody>
          <a:bodyPr/>
          <a:lstStyle>
            <a:lvl1pPr>
              <a:defRPr/>
            </a:lvl1pPr>
          </a:lstStyle>
          <a:p>
            <a:endParaRPr lang="en-GB"/>
          </a:p>
        </p:txBody>
      </p:sp>
      <p:sp>
        <p:nvSpPr>
          <p:cNvPr id="6" name="Date Placeholder 5"/>
          <p:cNvSpPr>
            <a:spLocks noGrp="1"/>
          </p:cNvSpPr>
          <p:nvPr>
            <p:ph type="dt" sz="half" idx="11"/>
          </p:nvPr>
        </p:nvSpPr>
        <p:spPr>
          <a:xfrm>
            <a:off x="152400" y="6477000"/>
            <a:ext cx="2514600" cy="228600"/>
          </a:xfrm>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3848100" cy="1674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600200"/>
            <a:ext cx="3848100" cy="1674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p>
        </p:txBody>
      </p:sp>
      <p:sp>
        <p:nvSpPr>
          <p:cNvPr id="8" name="Date Placeholder 7"/>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p>
        </p:txBody>
      </p:sp>
      <p:sp>
        <p:nvSpPr>
          <p:cNvPr id="4" name="Date Placeholder 3"/>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p>
        </p:txBody>
      </p:sp>
      <p:sp>
        <p:nvSpPr>
          <p:cNvPr id="3" name="Date Placeholder 2"/>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 name="Rectangle 30"/>
          <p:cNvSpPr>
            <a:spLocks noChangeArrowheads="1"/>
          </p:cNvSpPr>
          <p:nvPr/>
        </p:nvSpPr>
        <p:spPr bwMode="auto">
          <a:xfrm>
            <a:off x="0" y="0"/>
            <a:ext cx="9144000" cy="609600"/>
          </a:xfrm>
          <a:prstGeom prst="rect">
            <a:avLst/>
          </a:prstGeom>
          <a:gradFill rotWithShape="0">
            <a:gsLst>
              <a:gs pos="0">
                <a:srgbClr val="CCDDE6"/>
              </a:gs>
              <a:gs pos="100000">
                <a:srgbClr val="CCDDE6">
                  <a:gamma/>
                  <a:tint val="0"/>
                  <a:invGamma/>
                </a:srgbClr>
              </a:gs>
            </a:gsLst>
            <a:lin ang="5400000" scaled="1"/>
          </a:gradFill>
          <a:ln w="9525">
            <a:noFill/>
            <a:miter lim="800000"/>
            <a:headEnd/>
            <a:tailEnd/>
          </a:ln>
          <a:effectLst/>
        </p:spPr>
        <p:txBody>
          <a:bodyPr wrap="none" anchor="ctr"/>
          <a:lstStyle/>
          <a:p>
            <a:endParaRPr lang="en-GB"/>
          </a:p>
        </p:txBody>
      </p:sp>
      <p:sp>
        <p:nvSpPr>
          <p:cNvPr id="1026" name="Rectangle 2"/>
          <p:cNvSpPr>
            <a:spLocks noGrp="1" noChangeArrowheads="1"/>
          </p:cNvSpPr>
          <p:nvPr>
            <p:ph type="title"/>
          </p:nvPr>
        </p:nvSpPr>
        <p:spPr bwMode="auto">
          <a:xfrm>
            <a:off x="609600" y="228600"/>
            <a:ext cx="78486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09600" y="1600200"/>
            <a:ext cx="7848600" cy="1674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5"/>
          <p:cNvSpPr>
            <a:spLocks noGrp="1" noChangeArrowheads="1"/>
          </p:cNvSpPr>
          <p:nvPr>
            <p:ph type="ftr" sz="quarter" idx="3"/>
          </p:nvPr>
        </p:nvSpPr>
        <p:spPr bwMode="auto">
          <a:xfrm>
            <a:off x="2971800" y="6477000"/>
            <a:ext cx="2895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baseline="0">
                <a:solidFill>
                  <a:srgbClr val="526D7F"/>
                </a:solidFill>
                <a:latin typeface="+mn-lt"/>
              </a:defRPr>
            </a:lvl1pPr>
          </a:lstStyle>
          <a:p>
            <a:endParaRPr lang="en-GB"/>
          </a:p>
        </p:txBody>
      </p:sp>
      <p:sp>
        <p:nvSpPr>
          <p:cNvPr id="1050" name="Rectangle 26"/>
          <p:cNvSpPr>
            <a:spLocks noGrp="1" noChangeArrowheads="1"/>
          </p:cNvSpPr>
          <p:nvPr>
            <p:ph type="dt" sz="half" idx="2"/>
          </p:nvPr>
        </p:nvSpPr>
        <p:spPr bwMode="auto">
          <a:xfrm>
            <a:off x="152400" y="6477000"/>
            <a:ext cx="251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aseline="0">
                <a:solidFill>
                  <a:srgbClr val="526D7F"/>
                </a:solidFill>
                <a:latin typeface="+mn-lt"/>
                <a:cs typeface="Arial" charset="0"/>
              </a:defRPr>
            </a:lvl1pPr>
          </a:lstStyle>
          <a:p>
            <a:r>
              <a:rPr lang="en-GB"/>
              <a:t>© Institute for Fiscal Studies  </a:t>
            </a:r>
          </a:p>
        </p:txBody>
      </p:sp>
      <p:pic>
        <p:nvPicPr>
          <p:cNvPr id="1053" name="Picture 29" descr="IFS-office-grey"/>
          <p:cNvPicPr>
            <a:picLocks noChangeAspect="1" noChangeArrowheads="1"/>
          </p:cNvPicPr>
          <p:nvPr/>
        </p:nvPicPr>
        <p:blipFill>
          <a:blip r:embed="rId14" cstate="print"/>
          <a:srcRect/>
          <a:stretch>
            <a:fillRect/>
          </a:stretch>
        </p:blipFill>
        <p:spPr bwMode="auto">
          <a:xfrm>
            <a:off x="7315200" y="6224588"/>
            <a:ext cx="1600200" cy="481012"/>
          </a:xfrm>
          <a:prstGeom prst="rect">
            <a:avLst/>
          </a:prstGeom>
          <a:noFill/>
        </p:spPr>
      </p:pic>
      <p:sp>
        <p:nvSpPr>
          <p:cNvPr id="1057" name="Rectangle 33"/>
          <p:cNvSpPr>
            <a:spLocks noChangeArrowheads="1"/>
          </p:cNvSpPr>
          <p:nvPr/>
        </p:nvSpPr>
        <p:spPr bwMode="auto">
          <a:xfrm>
            <a:off x="0" y="6781800"/>
            <a:ext cx="9144000" cy="76200"/>
          </a:xfrm>
          <a:prstGeom prst="rect">
            <a:avLst/>
          </a:prstGeom>
          <a:solidFill>
            <a:srgbClr val="97B32C"/>
          </a:solidFill>
          <a:ln w="9525">
            <a:noFill/>
            <a:miter lim="800000"/>
            <a:headEnd/>
            <a:tailEnd/>
          </a:ln>
          <a:effectLst/>
        </p:spPr>
        <p:txBody>
          <a:bodyPr wrap="none" anchor="ctr"/>
          <a:lstStyle/>
          <a:p>
            <a:endParaRPr lang="en-GB"/>
          </a:p>
        </p:txBody>
      </p:sp>
      <p:sp>
        <p:nvSpPr>
          <p:cNvPr id="1063" name="Rectangle 39"/>
          <p:cNvSpPr>
            <a:spLocks noChangeArrowheads="1"/>
          </p:cNvSpPr>
          <p:nvPr/>
        </p:nvSpPr>
        <p:spPr bwMode="auto">
          <a:xfrm>
            <a:off x="5300663" y="4373563"/>
            <a:ext cx="184150" cy="381000"/>
          </a:xfrm>
          <a:prstGeom prst="rect">
            <a:avLst/>
          </a:prstGeom>
          <a:noFill/>
          <a:ln w="9525">
            <a:noFill/>
            <a:miter lim="800000"/>
            <a:headEnd/>
            <a:tailEnd/>
          </a:ln>
          <a:effectLst/>
        </p:spPr>
        <p:txBody>
          <a:bodyPr wrap="none">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ut/>
  </p:transition>
  <p:hf sldNum="0" hdr="0" ftr="0"/>
  <p:txStyles>
    <p:titleStyle>
      <a:lvl1pPr algn="l" rtl="0" eaLnBrk="1" fontAlgn="base" hangingPunct="1">
        <a:lnSpc>
          <a:spcPct val="90000"/>
        </a:lnSpc>
        <a:spcBef>
          <a:spcPct val="0"/>
        </a:spcBef>
        <a:spcAft>
          <a:spcPct val="0"/>
        </a:spcAft>
        <a:defRPr sz="2800">
          <a:solidFill>
            <a:schemeClr val="tx2"/>
          </a:solidFill>
          <a:latin typeface="+mj-lt"/>
          <a:ea typeface="+mj-ea"/>
          <a:cs typeface="+mj-cs"/>
        </a:defRPr>
      </a:lvl1pPr>
      <a:lvl2pPr algn="l" rtl="0" eaLnBrk="1" fontAlgn="base" hangingPunct="1">
        <a:lnSpc>
          <a:spcPct val="90000"/>
        </a:lnSpc>
        <a:spcBef>
          <a:spcPct val="0"/>
        </a:spcBef>
        <a:spcAft>
          <a:spcPct val="0"/>
        </a:spcAft>
        <a:defRPr sz="2800">
          <a:solidFill>
            <a:schemeClr val="tx2"/>
          </a:solidFill>
          <a:latin typeface="Cisalpin LT Std" pitchFamily="1" charset="0"/>
        </a:defRPr>
      </a:lvl2pPr>
      <a:lvl3pPr algn="l" rtl="0" eaLnBrk="1" fontAlgn="base" hangingPunct="1">
        <a:lnSpc>
          <a:spcPct val="90000"/>
        </a:lnSpc>
        <a:spcBef>
          <a:spcPct val="0"/>
        </a:spcBef>
        <a:spcAft>
          <a:spcPct val="0"/>
        </a:spcAft>
        <a:defRPr sz="2800">
          <a:solidFill>
            <a:schemeClr val="tx2"/>
          </a:solidFill>
          <a:latin typeface="Cisalpin LT Std" pitchFamily="1" charset="0"/>
        </a:defRPr>
      </a:lvl3pPr>
      <a:lvl4pPr algn="l" rtl="0" eaLnBrk="1" fontAlgn="base" hangingPunct="1">
        <a:lnSpc>
          <a:spcPct val="90000"/>
        </a:lnSpc>
        <a:spcBef>
          <a:spcPct val="0"/>
        </a:spcBef>
        <a:spcAft>
          <a:spcPct val="0"/>
        </a:spcAft>
        <a:defRPr sz="2800">
          <a:solidFill>
            <a:schemeClr val="tx2"/>
          </a:solidFill>
          <a:latin typeface="Cisalpin LT Std" pitchFamily="1" charset="0"/>
        </a:defRPr>
      </a:lvl4pPr>
      <a:lvl5pPr algn="l" rtl="0" eaLnBrk="1" fontAlgn="base" hangingPunct="1">
        <a:lnSpc>
          <a:spcPct val="90000"/>
        </a:lnSpc>
        <a:spcBef>
          <a:spcPct val="0"/>
        </a:spcBef>
        <a:spcAft>
          <a:spcPct val="0"/>
        </a:spcAft>
        <a:defRPr sz="2800">
          <a:solidFill>
            <a:schemeClr val="tx2"/>
          </a:solidFill>
          <a:latin typeface="Cisalpin LT Std" pitchFamily="1" charset="0"/>
        </a:defRPr>
      </a:lvl5pPr>
      <a:lvl6pPr marL="457200" algn="l" rtl="0" eaLnBrk="1" fontAlgn="base" hangingPunct="1">
        <a:lnSpc>
          <a:spcPct val="90000"/>
        </a:lnSpc>
        <a:spcBef>
          <a:spcPct val="0"/>
        </a:spcBef>
        <a:spcAft>
          <a:spcPct val="0"/>
        </a:spcAft>
        <a:defRPr sz="2800">
          <a:solidFill>
            <a:schemeClr val="tx2"/>
          </a:solidFill>
          <a:latin typeface="Cisalpin LT Std" pitchFamily="1" charset="0"/>
        </a:defRPr>
      </a:lvl6pPr>
      <a:lvl7pPr marL="914400" algn="l" rtl="0" eaLnBrk="1" fontAlgn="base" hangingPunct="1">
        <a:lnSpc>
          <a:spcPct val="90000"/>
        </a:lnSpc>
        <a:spcBef>
          <a:spcPct val="0"/>
        </a:spcBef>
        <a:spcAft>
          <a:spcPct val="0"/>
        </a:spcAft>
        <a:defRPr sz="2800">
          <a:solidFill>
            <a:schemeClr val="tx2"/>
          </a:solidFill>
          <a:latin typeface="Cisalpin LT Std" pitchFamily="1" charset="0"/>
        </a:defRPr>
      </a:lvl7pPr>
      <a:lvl8pPr marL="1371600" algn="l" rtl="0" eaLnBrk="1" fontAlgn="base" hangingPunct="1">
        <a:lnSpc>
          <a:spcPct val="90000"/>
        </a:lnSpc>
        <a:spcBef>
          <a:spcPct val="0"/>
        </a:spcBef>
        <a:spcAft>
          <a:spcPct val="0"/>
        </a:spcAft>
        <a:defRPr sz="2800">
          <a:solidFill>
            <a:schemeClr val="tx2"/>
          </a:solidFill>
          <a:latin typeface="Cisalpin LT Std" pitchFamily="1" charset="0"/>
        </a:defRPr>
      </a:lvl8pPr>
      <a:lvl9pPr marL="1828800" algn="l" rtl="0" eaLnBrk="1" fontAlgn="base" hangingPunct="1">
        <a:lnSpc>
          <a:spcPct val="90000"/>
        </a:lnSpc>
        <a:spcBef>
          <a:spcPct val="0"/>
        </a:spcBef>
        <a:spcAft>
          <a:spcPct val="0"/>
        </a:spcAft>
        <a:defRPr sz="2800">
          <a:solidFill>
            <a:schemeClr val="tx2"/>
          </a:solidFill>
          <a:latin typeface="Cisalpin LT Std" pitchFamily="1" charset="0"/>
        </a:defRPr>
      </a:lvl9pPr>
    </p:titleStyle>
    <p:bodyStyle>
      <a:lvl1pPr marL="342900" indent="-342900" algn="l" rtl="0" eaLnBrk="1" fontAlgn="base" hangingPunct="1">
        <a:lnSpc>
          <a:spcPct val="95000"/>
        </a:lnSpc>
        <a:spcBef>
          <a:spcPct val="20000"/>
        </a:spcBef>
        <a:spcAft>
          <a:spcPct val="20000"/>
        </a:spcAft>
        <a:buClr>
          <a:srgbClr val="BFCC22"/>
        </a:buClr>
        <a:buChar char="•"/>
        <a:defRPr sz="2000">
          <a:solidFill>
            <a:srgbClr val="31546D"/>
          </a:solidFill>
          <a:latin typeface="+mn-lt"/>
          <a:ea typeface="+mn-ea"/>
          <a:cs typeface="+mn-cs"/>
        </a:defRPr>
      </a:lvl1pPr>
      <a:lvl2pPr marL="742950" indent="-285750" algn="l" rtl="0" eaLnBrk="1" fontAlgn="base" hangingPunct="1">
        <a:lnSpc>
          <a:spcPct val="95000"/>
        </a:lnSpc>
        <a:spcBef>
          <a:spcPct val="20000"/>
        </a:spcBef>
        <a:spcAft>
          <a:spcPct val="20000"/>
        </a:spcAft>
        <a:buClr>
          <a:srgbClr val="BFCC22"/>
        </a:buClr>
        <a:buChar char="–"/>
        <a:defRPr>
          <a:solidFill>
            <a:srgbClr val="31546D"/>
          </a:solidFill>
          <a:latin typeface="+mn-lt"/>
        </a:defRPr>
      </a:lvl2pPr>
      <a:lvl3pPr marL="11430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3pPr>
      <a:lvl4pPr marL="16002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4pPr>
      <a:lvl5pPr marL="20574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5pPr>
      <a:lvl6pPr marL="25146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6pPr>
      <a:lvl7pPr marL="29718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7pPr>
      <a:lvl8pPr marL="34290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8pPr>
      <a:lvl9pPr marL="38862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dt" sz="quarter" idx="2"/>
          </p:nvPr>
        </p:nvSpPr>
        <p:spPr/>
        <p:txBody>
          <a:bodyPr/>
          <a:lstStyle/>
          <a:p>
            <a:r>
              <a:rPr lang="en-GB" sz="800" baseline="0">
                <a:latin typeface="Cisalpin LT Std" pitchFamily="1" charset="0"/>
              </a:rPr>
              <a:t>© Institute for Fiscal Studies  </a:t>
            </a:r>
            <a:endParaRPr lang="en-GB" sz="800">
              <a:latin typeface="Cisalpin LT Std" pitchFamily="1" charset="0"/>
            </a:endParaRPr>
          </a:p>
          <a:p>
            <a:endParaRPr lang="en-GB"/>
          </a:p>
        </p:txBody>
      </p:sp>
      <p:sp>
        <p:nvSpPr>
          <p:cNvPr id="45058" name="Rectangle 2"/>
          <p:cNvSpPr>
            <a:spLocks noGrp="1" noChangeArrowheads="1"/>
          </p:cNvSpPr>
          <p:nvPr>
            <p:ph type="ctrTitle"/>
          </p:nvPr>
        </p:nvSpPr>
        <p:spPr>
          <a:xfrm>
            <a:off x="1828800" y="4114800"/>
            <a:ext cx="6343600" cy="1295400"/>
          </a:xfrm>
        </p:spPr>
        <p:txBody>
          <a:bodyPr/>
          <a:lstStyle/>
          <a:p>
            <a:r>
              <a:rPr lang="en-GB" dirty="0" smtClean="0"/>
              <a:t>The Smith Commission proposals: the unresolved issue of the “fiscal framework” </a:t>
            </a:r>
            <a:r>
              <a:rPr lang="en-GB" dirty="0"/>
              <a:t/>
            </a:r>
            <a:br>
              <a:rPr lang="en-GB" dirty="0"/>
            </a:br>
            <a:endParaRPr lang="en-GB" dirty="0"/>
          </a:p>
        </p:txBody>
      </p:sp>
      <p:sp>
        <p:nvSpPr>
          <p:cNvPr id="45059" name="Rectangle 3"/>
          <p:cNvSpPr>
            <a:spLocks noGrp="1" noChangeArrowheads="1"/>
          </p:cNvSpPr>
          <p:nvPr>
            <p:ph type="subTitle" idx="1"/>
          </p:nvPr>
        </p:nvSpPr>
        <p:spPr>
          <a:xfrm>
            <a:off x="1828800" y="5105401"/>
            <a:ext cx="5695528" cy="987896"/>
          </a:xfrm>
        </p:spPr>
        <p:txBody>
          <a:bodyPr/>
          <a:lstStyle/>
          <a:p>
            <a:r>
              <a:rPr lang="en-GB" dirty="0" smtClean="0"/>
              <a:t>David Phillips</a:t>
            </a:r>
          </a:p>
          <a:p>
            <a:endParaRPr lang="en-GB" dirty="0" smtClean="0"/>
          </a:p>
          <a:p>
            <a:r>
              <a:rPr lang="en-GB" dirty="0" smtClean="0"/>
              <a:t>CIPFA Scotland Conference 2015, March 26</a:t>
            </a:r>
            <a:r>
              <a:rPr lang="en-GB" baseline="30000" dirty="0" smtClean="0"/>
              <a:t>th</a:t>
            </a:r>
            <a:r>
              <a:rPr lang="en-GB" dirty="0" smtClean="0"/>
              <a:t> 2015</a:t>
            </a:r>
            <a:endParaRPr lang="en-GB" dirty="0"/>
          </a:p>
        </p:txBody>
      </p:sp>
      <p:pic>
        <p:nvPicPr>
          <p:cNvPr id="22530" name="Picture 2" descr="http://www.esrc.ac.uk/_images/8-25430UK-Scotland%20puzzle.jpg"/>
          <p:cNvPicPr>
            <a:picLocks noChangeAspect="1" noChangeArrowheads="1"/>
          </p:cNvPicPr>
          <p:nvPr/>
        </p:nvPicPr>
        <p:blipFill>
          <a:blip r:embed="rId3" cstate="print"/>
          <a:srcRect/>
          <a:stretch>
            <a:fillRect/>
          </a:stretch>
        </p:blipFill>
        <p:spPr bwMode="auto">
          <a:xfrm>
            <a:off x="1907704" y="2276872"/>
            <a:ext cx="3888432" cy="1839952"/>
          </a:xfrm>
          <a:prstGeom prst="rect">
            <a:avLst/>
          </a:prstGeom>
          <a:noFill/>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dirty="0"/>
              <a:t>© Institute for Fiscal Studies  </a:t>
            </a:r>
            <a:endParaRPr lang="en-GB" baseline="-25000" dirty="0"/>
          </a:p>
        </p:txBody>
      </p:sp>
      <p:sp>
        <p:nvSpPr>
          <p:cNvPr id="33794" name="Rectangle 2"/>
          <p:cNvSpPr>
            <a:spLocks noGrp="1" noChangeArrowheads="1"/>
          </p:cNvSpPr>
          <p:nvPr>
            <p:ph type="title"/>
          </p:nvPr>
        </p:nvSpPr>
        <p:spPr/>
        <p:txBody>
          <a:bodyPr/>
          <a:lstStyle/>
          <a:p>
            <a:r>
              <a:rPr lang="en-GB" dirty="0" smtClean="0"/>
              <a:t>Adjusting by a constant percentage (I)</a:t>
            </a:r>
            <a:endParaRPr lang="en-GB" dirty="0"/>
          </a:p>
        </p:txBody>
      </p:sp>
      <p:sp>
        <p:nvSpPr>
          <p:cNvPr id="33795" name="Rectangle 3"/>
          <p:cNvSpPr>
            <a:spLocks noGrp="1" noChangeArrowheads="1"/>
          </p:cNvSpPr>
          <p:nvPr>
            <p:ph type="body" idx="1"/>
          </p:nvPr>
        </p:nvSpPr>
        <p:spPr>
          <a:xfrm>
            <a:off x="609600" y="1371600"/>
            <a:ext cx="7848600" cy="5024452"/>
          </a:xfrm>
        </p:spPr>
        <p:txBody>
          <a:bodyPr/>
          <a:lstStyle/>
          <a:p>
            <a:r>
              <a:rPr lang="en-GB" dirty="0" smtClean="0"/>
              <a:t>Suppose year 1 block grant is£30bn and income tax revenues of £10bn is being devolved*</a:t>
            </a:r>
            <a:endParaRPr lang="en-GB" dirty="0"/>
          </a:p>
          <a:p>
            <a:pPr lvl="1"/>
            <a:r>
              <a:rPr lang="en-GB" dirty="0" smtClean="0"/>
              <a:t>Block grant is therefore reduced by £10bn to £20bn</a:t>
            </a:r>
          </a:p>
          <a:p>
            <a:pPr lvl="1"/>
            <a:r>
              <a:rPr lang="en-GB" dirty="0" smtClean="0"/>
              <a:t>Reduction is equivalent to 33% of initial block grant</a:t>
            </a:r>
          </a:p>
          <a:p>
            <a:pPr lvl="1"/>
            <a:endParaRPr lang="en-GB" sz="800" dirty="0" smtClean="0"/>
          </a:p>
          <a:p>
            <a:r>
              <a:rPr lang="en-GB" dirty="0" smtClean="0"/>
              <a:t>In future years reduce block grant by 33% compared to what it otherwise would be </a:t>
            </a:r>
          </a:p>
          <a:p>
            <a:pPr lvl="1"/>
            <a:r>
              <a:rPr lang="en-GB" dirty="0" smtClean="0"/>
              <a:t>e.g. if grant otherwise £33bn: £33bn – 33% = £22bn</a:t>
            </a:r>
          </a:p>
          <a:p>
            <a:pPr lvl="1"/>
            <a:endParaRPr lang="en-GB" sz="800" dirty="0" smtClean="0"/>
          </a:p>
          <a:p>
            <a:r>
              <a:rPr lang="en-GB" dirty="0" smtClean="0"/>
              <a:t>The good...</a:t>
            </a:r>
          </a:p>
          <a:p>
            <a:pPr lvl="1"/>
            <a:r>
              <a:rPr lang="en-GB" dirty="0" smtClean="0"/>
              <a:t>Can adjust for </a:t>
            </a:r>
            <a:r>
              <a:rPr lang="en-GB" dirty="0" err="1" smtClean="0"/>
              <a:t>rUK</a:t>
            </a:r>
            <a:r>
              <a:rPr lang="en-GB" dirty="0" smtClean="0"/>
              <a:t> policy changes using Barnett formula</a:t>
            </a:r>
          </a:p>
          <a:p>
            <a:pPr lvl="1"/>
            <a:r>
              <a:rPr lang="en-GB" dirty="0" smtClean="0"/>
              <a:t>Simple &amp; a similar system already operates for business rates</a:t>
            </a:r>
          </a:p>
          <a:p>
            <a:pPr marL="0" lvl="1">
              <a:buNone/>
            </a:pPr>
            <a:endParaRPr lang="en-GB" sz="1200" dirty="0" smtClean="0"/>
          </a:p>
          <a:p>
            <a:pPr marL="0" lvl="1">
              <a:buNone/>
            </a:pPr>
            <a:endParaRPr lang="en-GB" sz="1200" dirty="0" smtClean="0"/>
          </a:p>
          <a:p>
            <a:pPr marL="0" lvl="1">
              <a:buNone/>
            </a:pPr>
            <a:endParaRPr lang="en-GB" sz="1200" dirty="0" smtClean="0"/>
          </a:p>
          <a:p>
            <a:pPr marL="0" lvl="1">
              <a:buNone/>
            </a:pPr>
            <a:r>
              <a:rPr lang="en-GB" sz="1200" dirty="0" smtClean="0"/>
              <a:t>* We abstract from devolution of other taxes and welfare only to keep examples simple.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7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Adjusting by a constant percentage (II)</a:t>
            </a:r>
            <a:endParaRPr lang="en-GB" dirty="0"/>
          </a:p>
        </p:txBody>
      </p:sp>
      <p:sp>
        <p:nvSpPr>
          <p:cNvPr id="33795" name="Rectangle 3"/>
          <p:cNvSpPr>
            <a:spLocks noGrp="1" noChangeArrowheads="1"/>
          </p:cNvSpPr>
          <p:nvPr>
            <p:ph type="body" idx="1"/>
          </p:nvPr>
        </p:nvSpPr>
        <p:spPr>
          <a:xfrm>
            <a:off x="609600" y="1371600"/>
            <a:ext cx="7848600" cy="4684359"/>
          </a:xfrm>
        </p:spPr>
        <p:txBody>
          <a:bodyPr/>
          <a:lstStyle/>
          <a:p>
            <a:r>
              <a:rPr lang="en-GB" dirty="0" smtClean="0"/>
              <a:t>The bad...</a:t>
            </a:r>
          </a:p>
          <a:p>
            <a:pPr lvl="1"/>
            <a:r>
              <a:rPr lang="en-GB" dirty="0" smtClean="0"/>
              <a:t>Scottish budget would end up bearing risk of shocks that affect the whole of the UK, contrary to Smith Commission </a:t>
            </a:r>
          </a:p>
          <a:p>
            <a:endParaRPr lang="en-GB" dirty="0" smtClean="0"/>
          </a:p>
          <a:p>
            <a:endParaRPr lang="en-GB" dirty="0" smtClean="0"/>
          </a:p>
          <a:p>
            <a:endParaRPr lang="en-GB" dirty="0" smtClean="0"/>
          </a:p>
          <a:p>
            <a:endParaRPr lang="en-GB" dirty="0" smtClean="0"/>
          </a:p>
          <a:p>
            <a:endParaRPr lang="en-GB" dirty="0" smtClean="0"/>
          </a:p>
          <a:p>
            <a:r>
              <a:rPr lang="en-GB" dirty="0" smtClean="0"/>
              <a:t>And the ugly...</a:t>
            </a:r>
          </a:p>
          <a:p>
            <a:pPr lvl="1"/>
            <a:r>
              <a:rPr lang="en-GB" dirty="0" smtClean="0"/>
              <a:t>Scotland isn’t well placed to bear such risks</a:t>
            </a:r>
          </a:p>
          <a:p>
            <a:pPr lvl="1"/>
            <a:r>
              <a:rPr lang="en-GB" dirty="0" smtClean="0"/>
              <a:t>Fewer mechanisms to compensate</a:t>
            </a:r>
          </a:p>
          <a:p>
            <a:pPr lvl="1"/>
            <a:r>
              <a:rPr lang="en-GB" dirty="0" smtClean="0"/>
              <a:t>Borrowing is likely to be more expensive for Scotland</a:t>
            </a:r>
          </a:p>
        </p:txBody>
      </p:sp>
      <p:sp>
        <p:nvSpPr>
          <p:cNvPr id="6" name="Rounded Rectangle 5"/>
          <p:cNvSpPr/>
          <p:nvPr/>
        </p:nvSpPr>
        <p:spPr bwMode="auto">
          <a:xfrm>
            <a:off x="4355976" y="2492896"/>
            <a:ext cx="2016224" cy="1872208"/>
          </a:xfrm>
          <a:prstGeom prst="roundRect">
            <a:avLst/>
          </a:prstGeom>
          <a:solidFill>
            <a:srgbClr val="EAD5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7" name="Rounded Rectangle 6"/>
          <p:cNvSpPr/>
          <p:nvPr/>
        </p:nvSpPr>
        <p:spPr bwMode="auto">
          <a:xfrm>
            <a:off x="2699792" y="2492896"/>
            <a:ext cx="1512168" cy="1872208"/>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8" name="Rectangle 3"/>
          <p:cNvSpPr txBox="1">
            <a:spLocks noChangeArrowheads="1"/>
          </p:cNvSpPr>
          <p:nvPr/>
        </p:nvSpPr>
        <p:spPr bwMode="auto">
          <a:xfrm>
            <a:off x="2771800" y="2564904"/>
            <a:ext cx="1440160" cy="14957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600" b="1" kern="0" baseline="0" dirty="0" smtClean="0">
                <a:solidFill>
                  <a:srgbClr val="31546D"/>
                </a:solidFill>
                <a:latin typeface="+mn-lt"/>
              </a:rPr>
              <a:t>e.g. Income tax revenues fall by 20% in Scotland and </a:t>
            </a:r>
            <a:r>
              <a:rPr lang="en-GB" sz="1600" b="1" kern="0" baseline="0" dirty="0" err="1" smtClean="0">
                <a:solidFill>
                  <a:srgbClr val="31546D"/>
                </a:solidFill>
                <a:latin typeface="+mn-lt"/>
              </a:rPr>
              <a:t>rUK</a:t>
            </a:r>
            <a:r>
              <a:rPr lang="en-GB" sz="1600" b="1" kern="0" baseline="0" dirty="0" smtClean="0">
                <a:solidFill>
                  <a:srgbClr val="31546D"/>
                </a:solidFill>
                <a:latin typeface="+mn-lt"/>
              </a:rPr>
              <a:t> (UK-wide shock)</a:t>
            </a:r>
            <a:endParaRPr kumimoji="0" lang="en-GB" sz="1600" b="1" i="0" u="none" strike="noStrike" kern="0" cap="none" spc="0" normalizeH="0" baseline="0" noProof="0" dirty="0">
              <a:ln>
                <a:noFill/>
              </a:ln>
              <a:solidFill>
                <a:srgbClr val="31546D"/>
              </a:solidFill>
              <a:effectLst/>
              <a:uLnTx/>
              <a:uFillTx/>
              <a:latin typeface="+mn-lt"/>
              <a:ea typeface="+mn-ea"/>
              <a:cs typeface="+mn-cs"/>
            </a:endParaRPr>
          </a:p>
        </p:txBody>
      </p:sp>
      <p:sp>
        <p:nvSpPr>
          <p:cNvPr id="10" name="Rounded Rectangle 9"/>
          <p:cNvSpPr/>
          <p:nvPr/>
        </p:nvSpPr>
        <p:spPr bwMode="auto">
          <a:xfrm>
            <a:off x="6516216" y="2492896"/>
            <a:ext cx="2016224" cy="1872208"/>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2" name="Rectangle 3"/>
          <p:cNvSpPr txBox="1">
            <a:spLocks noChangeArrowheads="1"/>
          </p:cNvSpPr>
          <p:nvPr/>
        </p:nvSpPr>
        <p:spPr bwMode="auto">
          <a:xfrm>
            <a:off x="4499992" y="2564904"/>
            <a:ext cx="1800200" cy="1729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600" b="1" kern="0" baseline="0" noProof="0" dirty="0" smtClean="0">
                <a:solidFill>
                  <a:srgbClr val="31546D"/>
                </a:solidFill>
                <a:latin typeface="+mn-lt"/>
              </a:rPr>
              <a:t>UK govt leaves spending unchanged so underlying block grant still £30bn and adjusted still £20bn</a:t>
            </a:r>
            <a:endParaRPr kumimoji="0" lang="en-GB" sz="1600" b="1" i="0" u="none" strike="noStrike" kern="0" cap="none" spc="0" normalizeH="0" baseline="0" noProof="0" dirty="0">
              <a:ln>
                <a:noFill/>
              </a:ln>
              <a:solidFill>
                <a:srgbClr val="31546D"/>
              </a:solidFill>
              <a:effectLst/>
              <a:uLnTx/>
              <a:uFillTx/>
              <a:latin typeface="+mn-lt"/>
              <a:ea typeface="+mn-ea"/>
              <a:cs typeface="+mn-cs"/>
            </a:endParaRPr>
          </a:p>
        </p:txBody>
      </p:sp>
      <p:sp>
        <p:nvSpPr>
          <p:cNvPr id="13" name="Rectangle 3"/>
          <p:cNvSpPr txBox="1">
            <a:spLocks noChangeArrowheads="1"/>
          </p:cNvSpPr>
          <p:nvPr/>
        </p:nvSpPr>
        <p:spPr bwMode="auto">
          <a:xfrm>
            <a:off x="6660232" y="2564904"/>
            <a:ext cx="1872208" cy="1729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600" b="1" kern="0" baseline="0" noProof="0" dirty="0" smtClean="0">
                <a:solidFill>
                  <a:srgbClr val="31546D"/>
                </a:solidFill>
                <a:latin typeface="+mn-lt"/>
              </a:rPr>
              <a:t>Scotland’s budget is now £20bn (grant) +£8bn (revenues): a shortfall of £2bn due to 20% revenue fall</a:t>
            </a:r>
            <a:endParaRPr kumimoji="0" lang="en-GB" sz="1600" b="1" i="0" u="none" strike="noStrike" kern="0" cap="none" spc="0" normalizeH="0" baseline="0" noProof="0" dirty="0">
              <a:ln>
                <a:noFill/>
              </a:ln>
              <a:solidFill>
                <a:srgbClr val="31546D"/>
              </a:solidFill>
              <a:effectLst/>
              <a:uLnTx/>
              <a:uFillTx/>
              <a:latin typeface="+mn-lt"/>
              <a:ea typeface="+mn-ea"/>
              <a:cs typeface="+mn-cs"/>
            </a:endParaRPr>
          </a:p>
        </p:txBody>
      </p:sp>
      <p:sp>
        <p:nvSpPr>
          <p:cNvPr id="14" name="Rounded Rectangle 13"/>
          <p:cNvSpPr/>
          <p:nvPr/>
        </p:nvSpPr>
        <p:spPr bwMode="auto">
          <a:xfrm>
            <a:off x="899592" y="2492896"/>
            <a:ext cx="1656184" cy="1872208"/>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5" name="Rectangle 3"/>
          <p:cNvSpPr txBox="1">
            <a:spLocks noChangeArrowheads="1"/>
          </p:cNvSpPr>
          <p:nvPr/>
        </p:nvSpPr>
        <p:spPr bwMode="auto">
          <a:xfrm>
            <a:off x="971600" y="2564904"/>
            <a:ext cx="1584176" cy="1729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600" b="1" kern="0" baseline="0" dirty="0" smtClean="0">
                <a:solidFill>
                  <a:srgbClr val="31546D"/>
                </a:solidFill>
                <a:latin typeface="+mn-lt"/>
              </a:rPr>
              <a:t>Following devolution, Scotland’s budget is £20bn (grant) + £10bn (revenues)</a:t>
            </a:r>
            <a:endParaRPr kumimoji="0" lang="en-GB" sz="1600" b="1"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795">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795">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795">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P spid="6" grpId="0" animBg="1"/>
      <p:bldP spid="7" grpId="0" animBg="1"/>
      <p:bldP spid="8" grpId="0"/>
      <p:bldP spid="10" grpId="0" animBg="1"/>
      <p:bldP spid="12" grpId="0"/>
      <p:bldP spid="13" grpId="0"/>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Indexing to % change in </a:t>
            </a:r>
            <a:r>
              <a:rPr lang="en-GB" dirty="0" err="1" smtClean="0"/>
              <a:t>rUK</a:t>
            </a:r>
            <a:r>
              <a:rPr lang="en-GB" dirty="0" smtClean="0"/>
              <a:t> revenues (I)</a:t>
            </a:r>
            <a:endParaRPr lang="en-GB" dirty="0"/>
          </a:p>
        </p:txBody>
      </p:sp>
      <p:sp>
        <p:nvSpPr>
          <p:cNvPr id="33795" name="Rectangle 3"/>
          <p:cNvSpPr>
            <a:spLocks noGrp="1" noChangeArrowheads="1"/>
          </p:cNvSpPr>
          <p:nvPr>
            <p:ph type="body" idx="1"/>
          </p:nvPr>
        </p:nvSpPr>
        <p:spPr>
          <a:xfrm>
            <a:off x="609600" y="1371600"/>
            <a:ext cx="7848600" cy="4090351"/>
          </a:xfrm>
        </p:spPr>
        <p:txBody>
          <a:bodyPr/>
          <a:lstStyle/>
          <a:p>
            <a:r>
              <a:rPr lang="en-GB" dirty="0" smtClean="0"/>
              <a:t>Keeping with example of 20% revenue fall in Scotland and </a:t>
            </a:r>
            <a:r>
              <a:rPr lang="en-GB" dirty="0" err="1" smtClean="0"/>
              <a:t>rUK</a:t>
            </a:r>
            <a:endParaRPr lang="en-GB" dirty="0"/>
          </a:p>
          <a:p>
            <a:pPr lvl="1"/>
            <a:r>
              <a:rPr lang="en-GB" dirty="0" smtClean="0"/>
              <a:t>Block grant adjustment is reduced by 20% from £10 to £8bn</a:t>
            </a:r>
          </a:p>
          <a:p>
            <a:pPr lvl="1"/>
            <a:r>
              <a:rPr lang="en-GB" dirty="0" smtClean="0"/>
              <a:t>Scottish Govt budget is now £22bn (grant) + £8bn (revenue) = £30bn</a:t>
            </a:r>
          </a:p>
          <a:p>
            <a:pPr lvl="1"/>
            <a:r>
              <a:rPr lang="en-GB" dirty="0" smtClean="0"/>
              <a:t>Scottish Govt budget is insulated from UK-wide shocks</a:t>
            </a:r>
          </a:p>
          <a:p>
            <a:pPr lvl="1"/>
            <a:r>
              <a:rPr lang="en-GB" dirty="0" smtClean="0"/>
              <a:t>Need less additional borrowing powers to smooth shocks</a:t>
            </a:r>
          </a:p>
          <a:p>
            <a:endParaRPr lang="en-GB" sz="800" dirty="0" smtClean="0"/>
          </a:p>
          <a:p>
            <a:r>
              <a:rPr lang="en-GB" dirty="0" smtClean="0"/>
              <a:t>If Scottish and UK revenues change at same % rate, Scotland’s overall budget is same as without devolution</a:t>
            </a:r>
          </a:p>
          <a:p>
            <a:pPr lvl="1"/>
            <a:r>
              <a:rPr lang="en-GB" dirty="0" smtClean="0"/>
              <a:t>In the spirit of the first “no detriment” principle (95.3)</a:t>
            </a:r>
          </a:p>
          <a:p>
            <a:endParaRPr lang="en-GB" sz="800" dirty="0" smtClean="0"/>
          </a:p>
          <a:p>
            <a:r>
              <a:rPr lang="en-GB" dirty="0" smtClean="0"/>
              <a:t>But does gain/lose if its revenues do better/worse than </a:t>
            </a:r>
            <a:r>
              <a:rPr lang="en-GB" dirty="0" err="1" smtClean="0"/>
              <a:t>rUK</a:t>
            </a:r>
            <a:endParaRPr lang="en-GB" dirty="0" smtClean="0"/>
          </a:p>
          <a:p>
            <a:pPr lvl="1"/>
            <a:r>
              <a:rPr lang="en-GB" dirty="0" smtClean="0"/>
              <a:t>Ensures incentives to grow economy and manage fiscal risks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79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Indexing to % change in </a:t>
            </a:r>
            <a:r>
              <a:rPr lang="en-GB" dirty="0" err="1" smtClean="0"/>
              <a:t>rUK</a:t>
            </a:r>
            <a:r>
              <a:rPr lang="en-GB" dirty="0" smtClean="0"/>
              <a:t> revenues (II)</a:t>
            </a:r>
            <a:endParaRPr lang="en-GB" dirty="0"/>
          </a:p>
        </p:txBody>
      </p:sp>
      <p:sp>
        <p:nvSpPr>
          <p:cNvPr id="33795" name="Rectangle 3"/>
          <p:cNvSpPr>
            <a:spLocks noGrp="1" noChangeArrowheads="1"/>
          </p:cNvSpPr>
          <p:nvPr>
            <p:ph type="body" idx="1"/>
          </p:nvPr>
        </p:nvSpPr>
        <p:spPr>
          <a:xfrm>
            <a:off x="609600" y="1371600"/>
            <a:ext cx="7848600" cy="5113708"/>
          </a:xfrm>
        </p:spPr>
        <p:txBody>
          <a:bodyPr/>
          <a:lstStyle/>
          <a:p>
            <a:r>
              <a:rPr lang="en-GB" dirty="0" err="1" smtClean="0"/>
              <a:t>rUK</a:t>
            </a:r>
            <a:r>
              <a:rPr lang="en-GB" dirty="0" smtClean="0"/>
              <a:t> revenues also affected by UK government policy changes</a:t>
            </a:r>
          </a:p>
          <a:p>
            <a:endParaRPr lang="en-GB" sz="800" dirty="0" smtClean="0"/>
          </a:p>
          <a:p>
            <a:r>
              <a:rPr lang="en-GB" dirty="0" smtClean="0"/>
              <a:t>Suppose UK government cuts income tax in </a:t>
            </a:r>
            <a:r>
              <a:rPr lang="en-GB" dirty="0" err="1" smtClean="0"/>
              <a:t>rUK</a:t>
            </a:r>
            <a:r>
              <a:rPr lang="en-GB" dirty="0" smtClean="0"/>
              <a:t> by £10bn. </a:t>
            </a:r>
            <a:endParaRPr lang="en-GB" dirty="0"/>
          </a:p>
          <a:p>
            <a:pPr lvl="1"/>
            <a:r>
              <a:rPr lang="en-GB" dirty="0" smtClean="0"/>
              <a:t>This is equivalent to about 8%, so block grant adjustment reduced by 8% (£0.8bn) to £9.2bn</a:t>
            </a:r>
          </a:p>
          <a:p>
            <a:pPr lvl="1"/>
            <a:endParaRPr lang="en-GB" sz="800" dirty="0" smtClean="0"/>
          </a:p>
          <a:p>
            <a:r>
              <a:rPr lang="en-GB" dirty="0" smtClean="0"/>
              <a:t>Further, imagine this is funded by cutting spending in </a:t>
            </a:r>
            <a:r>
              <a:rPr lang="en-GB" dirty="0" err="1" smtClean="0"/>
              <a:t>rUK</a:t>
            </a:r>
            <a:endParaRPr lang="en-GB" dirty="0" smtClean="0"/>
          </a:p>
          <a:p>
            <a:pPr lvl="1"/>
            <a:r>
              <a:rPr lang="en-GB" dirty="0" smtClean="0"/>
              <a:t>Barnett formula means £10bn cut in spending in </a:t>
            </a:r>
            <a:r>
              <a:rPr lang="en-GB" dirty="0" err="1" smtClean="0"/>
              <a:t>rUK</a:t>
            </a:r>
            <a:r>
              <a:rPr lang="en-GB" dirty="0" smtClean="0"/>
              <a:t> reduces underlying block grant to Scotland by about £0.92bn</a:t>
            </a:r>
          </a:p>
          <a:p>
            <a:pPr lvl="1"/>
            <a:endParaRPr lang="en-GB" sz="800" dirty="0" smtClean="0"/>
          </a:p>
          <a:p>
            <a:r>
              <a:rPr lang="en-GB" dirty="0" smtClean="0"/>
              <a:t>Net effect is to reduce Scottish Govt. budget by £0.12bn</a:t>
            </a:r>
          </a:p>
          <a:p>
            <a:pPr lvl="1"/>
            <a:r>
              <a:rPr lang="en-GB" dirty="0" smtClean="0"/>
              <a:t>£0.8bn - £0.92bn</a:t>
            </a:r>
          </a:p>
          <a:p>
            <a:pPr lvl="1"/>
            <a:endParaRPr lang="en-GB" sz="800" dirty="0" smtClean="0"/>
          </a:p>
          <a:p>
            <a:r>
              <a:rPr lang="en-GB" dirty="0" smtClean="0"/>
              <a:t>So Scottish Govt sees its budget cut to fund a tax cut in </a:t>
            </a:r>
            <a:r>
              <a:rPr lang="en-GB" dirty="0" err="1" smtClean="0"/>
              <a:t>rUK</a:t>
            </a:r>
            <a:endParaRPr lang="en-GB" dirty="0" smtClean="0"/>
          </a:p>
          <a:p>
            <a:pPr lvl="1"/>
            <a:r>
              <a:rPr lang="en-GB" dirty="0" smtClean="0"/>
              <a:t>Violates second “no detriment” principle (95.4)</a:t>
            </a:r>
          </a:p>
          <a:p>
            <a:pPr lvl="1"/>
            <a:endParaRPr lang="en-GB"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79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Indexing to £s </a:t>
            </a:r>
            <a:r>
              <a:rPr lang="en-GB" dirty="0" err="1" smtClean="0"/>
              <a:t>p.p</a:t>
            </a:r>
            <a:r>
              <a:rPr lang="en-GB" dirty="0" smtClean="0"/>
              <a:t> change in </a:t>
            </a:r>
            <a:r>
              <a:rPr lang="en-GB" dirty="0" err="1" smtClean="0"/>
              <a:t>rUK</a:t>
            </a:r>
            <a:r>
              <a:rPr lang="en-GB" dirty="0" smtClean="0"/>
              <a:t> revenues (I) </a:t>
            </a:r>
            <a:endParaRPr lang="en-GB" dirty="0"/>
          </a:p>
        </p:txBody>
      </p:sp>
      <p:sp>
        <p:nvSpPr>
          <p:cNvPr id="33795" name="Rectangle 3"/>
          <p:cNvSpPr>
            <a:spLocks noGrp="1" noChangeArrowheads="1"/>
          </p:cNvSpPr>
          <p:nvPr>
            <p:ph type="body" idx="1"/>
          </p:nvPr>
        </p:nvSpPr>
        <p:spPr>
          <a:xfrm>
            <a:off x="609600" y="1371600"/>
            <a:ext cx="7994848" cy="3150093"/>
          </a:xfrm>
        </p:spPr>
        <p:txBody>
          <a:bodyPr/>
          <a:lstStyle/>
          <a:p>
            <a:r>
              <a:rPr lang="en-GB" dirty="0" smtClean="0"/>
              <a:t>Problem arises because revenues per person differ between Scotland and </a:t>
            </a:r>
            <a:r>
              <a:rPr lang="en-GB" dirty="0" err="1" smtClean="0"/>
              <a:t>rUK</a:t>
            </a:r>
            <a:endParaRPr lang="en-GB" dirty="0" smtClean="0"/>
          </a:p>
          <a:p>
            <a:pPr lvl="1"/>
            <a:r>
              <a:rPr lang="en-GB" dirty="0" smtClean="0"/>
              <a:t>Barnett formula works on £s </a:t>
            </a:r>
            <a:r>
              <a:rPr lang="en-GB" dirty="0" err="1" smtClean="0"/>
              <a:t>p.p</a:t>
            </a:r>
            <a:r>
              <a:rPr lang="en-GB" dirty="0" smtClean="0"/>
              <a:t>  changes not % changes</a:t>
            </a:r>
          </a:p>
          <a:p>
            <a:pPr lvl="1"/>
            <a:endParaRPr lang="en-GB" sz="800" dirty="0" smtClean="0"/>
          </a:p>
          <a:p>
            <a:r>
              <a:rPr lang="en-GB" dirty="0" smtClean="0"/>
              <a:t>Indexing block grant adjustment to £s </a:t>
            </a:r>
            <a:r>
              <a:rPr lang="en-GB" dirty="0" err="1" smtClean="0"/>
              <a:t>p.p</a:t>
            </a:r>
            <a:r>
              <a:rPr lang="en-GB" dirty="0" smtClean="0"/>
              <a:t> change in </a:t>
            </a:r>
            <a:r>
              <a:rPr lang="en-GB" dirty="0" err="1" smtClean="0"/>
              <a:t>rUK</a:t>
            </a:r>
            <a:r>
              <a:rPr lang="en-GB" dirty="0" smtClean="0"/>
              <a:t> revenues solves this problem</a:t>
            </a:r>
          </a:p>
          <a:p>
            <a:pPr lvl="1"/>
            <a:endParaRPr lang="en-GB" sz="800" dirty="0" smtClean="0"/>
          </a:p>
          <a:p>
            <a:r>
              <a:rPr lang="en-GB" dirty="0" smtClean="0"/>
              <a:t>But introduces another problem</a:t>
            </a:r>
          </a:p>
          <a:p>
            <a:pPr lvl="1"/>
            <a:r>
              <a:rPr lang="en-GB" dirty="0" smtClean="0"/>
              <a:t>Scottish revenues would have to grow quicker in % terms to keep up £s per person growth in </a:t>
            </a:r>
            <a:r>
              <a:rPr lang="en-GB" dirty="0" err="1" smtClean="0"/>
              <a:t>rUK</a:t>
            </a:r>
            <a:r>
              <a:rPr lang="en-GB" dirty="0" smtClean="0"/>
              <a:t> revenues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smtClean="0"/>
              <a:t>Indexing to £s </a:t>
            </a:r>
            <a:r>
              <a:rPr lang="en-GB" dirty="0" err="1" smtClean="0"/>
              <a:t>p.p</a:t>
            </a:r>
            <a:r>
              <a:rPr lang="en-GB" dirty="0" smtClean="0"/>
              <a:t> change in </a:t>
            </a:r>
            <a:r>
              <a:rPr lang="en-GB" dirty="0" err="1" smtClean="0"/>
              <a:t>rUK</a:t>
            </a:r>
            <a:r>
              <a:rPr lang="en-GB" dirty="0" smtClean="0"/>
              <a:t> revenues (II)</a:t>
            </a:r>
            <a:endParaRPr lang="en-GB" dirty="0"/>
          </a:p>
        </p:txBody>
      </p:sp>
      <p:sp>
        <p:nvSpPr>
          <p:cNvPr id="33795" name="Rectangle 3"/>
          <p:cNvSpPr>
            <a:spLocks noGrp="1" noChangeArrowheads="1"/>
          </p:cNvSpPr>
          <p:nvPr>
            <p:ph type="body" idx="1"/>
          </p:nvPr>
        </p:nvSpPr>
        <p:spPr>
          <a:xfrm>
            <a:off x="609600" y="1371600"/>
            <a:ext cx="7848600" cy="5239896"/>
          </a:xfrm>
        </p:spPr>
        <p:txBody>
          <a:bodyPr/>
          <a:lstStyle/>
          <a:p>
            <a:pPr>
              <a:spcAft>
                <a:spcPts val="880"/>
              </a:spcAft>
            </a:pPr>
            <a:r>
              <a:rPr lang="en-GB" dirty="0" smtClean="0"/>
              <a:t>Scottish income tax revenues in 2013-14 were £11.4 billion</a:t>
            </a:r>
          </a:p>
          <a:p>
            <a:pPr lvl="1">
              <a:spcAft>
                <a:spcPts val="880"/>
              </a:spcAft>
            </a:pPr>
            <a:r>
              <a:rPr lang="en-GB" dirty="0" smtClean="0"/>
              <a:t>£2,140 per person, compared to £2,460 in </a:t>
            </a:r>
            <a:r>
              <a:rPr lang="en-GB" dirty="0" err="1" smtClean="0"/>
              <a:t>rUK</a:t>
            </a:r>
            <a:endParaRPr lang="en-GB" dirty="0" smtClean="0"/>
          </a:p>
          <a:p>
            <a:pPr>
              <a:spcBef>
                <a:spcPts val="0"/>
              </a:spcBef>
              <a:spcAft>
                <a:spcPts val="0"/>
              </a:spcAft>
            </a:pPr>
            <a:endParaRPr lang="en-GB" sz="800" dirty="0" smtClean="0"/>
          </a:p>
          <a:p>
            <a:r>
              <a:rPr lang="en-GB" dirty="0" smtClean="0"/>
              <a:t>Suppose devolved at that time, and thereafter revenues grow 5% in Scotland and </a:t>
            </a:r>
            <a:r>
              <a:rPr lang="en-GB" dirty="0" err="1" smtClean="0"/>
              <a:t>rUK</a:t>
            </a:r>
            <a:endParaRPr lang="en-GB" dirty="0" smtClean="0"/>
          </a:p>
          <a:p>
            <a:endParaRPr lang="en-GB" sz="800" dirty="0" smtClean="0"/>
          </a:p>
          <a:p>
            <a:r>
              <a:rPr lang="en-GB" dirty="0" smtClean="0"/>
              <a:t>10 years after devolution, the amount taken off block grant would increase to £19.7 billion, but Scottish revenues would only grow to £18.9 billion. </a:t>
            </a:r>
          </a:p>
          <a:p>
            <a:pPr lvl="1"/>
            <a:r>
              <a:rPr lang="en-GB" dirty="0" smtClean="0"/>
              <a:t>Shortfall of £1.1 billion</a:t>
            </a:r>
          </a:p>
          <a:p>
            <a:pPr lvl="1"/>
            <a:r>
              <a:rPr lang="en-GB" dirty="0" smtClean="0"/>
              <a:t>Shortfall would continue growing over time</a:t>
            </a:r>
          </a:p>
          <a:p>
            <a:pPr lvl="1"/>
            <a:endParaRPr lang="en-GB" sz="800" dirty="0" smtClean="0"/>
          </a:p>
          <a:p>
            <a:r>
              <a:rPr lang="en-GB" dirty="0" smtClean="0"/>
              <a:t>Scottish revenues would have to grow quicker than those in </a:t>
            </a:r>
            <a:r>
              <a:rPr lang="en-GB" dirty="0" err="1" smtClean="0"/>
              <a:t>rUK</a:t>
            </a:r>
            <a:r>
              <a:rPr lang="en-GB" dirty="0" smtClean="0"/>
              <a:t> to avoid such a fate</a:t>
            </a:r>
          </a:p>
          <a:p>
            <a:pPr lvl="1"/>
            <a:r>
              <a:rPr lang="en-GB" dirty="0" smtClean="0"/>
              <a:t>Does not feel in the spirit of 1</a:t>
            </a:r>
            <a:r>
              <a:rPr lang="en-GB" baseline="30000" dirty="0" smtClean="0"/>
              <a:t>st</a:t>
            </a:r>
            <a:r>
              <a:rPr lang="en-GB" dirty="0" smtClean="0"/>
              <a:t> “No Detriment” principle (95.3)</a:t>
            </a:r>
          </a:p>
          <a:p>
            <a:pPr lvl="1"/>
            <a:endParaRPr lang="en-GB"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Summarising the options</a:t>
            </a:r>
            <a:endParaRPr lang="en-GB" dirty="0"/>
          </a:p>
        </p:txBody>
      </p:sp>
      <p:sp>
        <p:nvSpPr>
          <p:cNvPr id="33795" name="Rectangle 3"/>
          <p:cNvSpPr>
            <a:spLocks noGrp="1" noChangeArrowheads="1"/>
          </p:cNvSpPr>
          <p:nvPr>
            <p:ph type="body" idx="1"/>
          </p:nvPr>
        </p:nvSpPr>
        <p:spPr>
          <a:xfrm>
            <a:off x="609600" y="1371600"/>
            <a:ext cx="7848600" cy="4435060"/>
          </a:xfrm>
        </p:spPr>
        <p:txBody>
          <a:bodyPr/>
          <a:lstStyle/>
          <a:p>
            <a:r>
              <a:rPr lang="en-GB" dirty="0" smtClean="0"/>
              <a:t>Fixed % adjustment to block grant</a:t>
            </a:r>
          </a:p>
          <a:p>
            <a:pPr lvl="1"/>
            <a:r>
              <a:rPr lang="en-GB" dirty="0" smtClean="0">
                <a:solidFill>
                  <a:srgbClr val="97B32C"/>
                </a:solidFill>
              </a:rPr>
              <a:t>Easy to understand and implement using Barnett formula</a:t>
            </a:r>
          </a:p>
          <a:p>
            <a:pPr lvl="1"/>
            <a:r>
              <a:rPr lang="en-GB" dirty="0" smtClean="0">
                <a:solidFill>
                  <a:schemeClr val="accent6"/>
                </a:solidFill>
              </a:rPr>
              <a:t>But Scotland bears risk of UK-wide shocks it is ill-equipped to bear</a:t>
            </a:r>
          </a:p>
          <a:p>
            <a:endParaRPr lang="en-GB" sz="800" dirty="0" smtClean="0"/>
          </a:p>
          <a:p>
            <a:r>
              <a:rPr lang="en-GB" dirty="0" smtClean="0"/>
              <a:t>Index to % change in </a:t>
            </a:r>
            <a:r>
              <a:rPr lang="en-GB" dirty="0" err="1" smtClean="0"/>
              <a:t>rUK</a:t>
            </a:r>
            <a:r>
              <a:rPr lang="en-GB" dirty="0" smtClean="0"/>
              <a:t> revenues</a:t>
            </a:r>
          </a:p>
          <a:p>
            <a:pPr lvl="1"/>
            <a:r>
              <a:rPr lang="en-GB" dirty="0" smtClean="0">
                <a:solidFill>
                  <a:srgbClr val="97B32C"/>
                </a:solidFill>
              </a:rPr>
              <a:t>Insulates Scotland from UK-wide shocks but still growth incentive</a:t>
            </a:r>
          </a:p>
          <a:p>
            <a:pPr lvl="1"/>
            <a:r>
              <a:rPr lang="en-GB" dirty="0" smtClean="0">
                <a:solidFill>
                  <a:srgbClr val="97B32C"/>
                </a:solidFill>
              </a:rPr>
              <a:t>In spirit of “no detriment simply from devolution”</a:t>
            </a:r>
          </a:p>
          <a:p>
            <a:pPr lvl="1"/>
            <a:r>
              <a:rPr lang="en-GB" dirty="0" smtClean="0">
                <a:solidFill>
                  <a:schemeClr val="accent6"/>
                </a:solidFill>
              </a:rPr>
              <a:t>Scotland affected (a bit) by </a:t>
            </a:r>
            <a:r>
              <a:rPr lang="en-GB" dirty="0" err="1" smtClean="0">
                <a:solidFill>
                  <a:schemeClr val="accent6"/>
                </a:solidFill>
              </a:rPr>
              <a:t>rUK</a:t>
            </a:r>
            <a:r>
              <a:rPr lang="en-GB" dirty="0" smtClean="0">
                <a:solidFill>
                  <a:schemeClr val="accent6"/>
                </a:solidFill>
              </a:rPr>
              <a:t> decisions on devolved taxes</a:t>
            </a:r>
          </a:p>
          <a:p>
            <a:pPr lvl="1"/>
            <a:endParaRPr lang="en-GB" sz="800" dirty="0" smtClean="0"/>
          </a:p>
          <a:p>
            <a:r>
              <a:rPr lang="en-GB" dirty="0" smtClean="0"/>
              <a:t>Index to £s </a:t>
            </a:r>
            <a:r>
              <a:rPr lang="en-GB" dirty="0" err="1" smtClean="0"/>
              <a:t>p.p</a:t>
            </a:r>
            <a:r>
              <a:rPr lang="en-GB" dirty="0" smtClean="0"/>
              <a:t> change in </a:t>
            </a:r>
            <a:r>
              <a:rPr lang="en-GB" dirty="0" err="1" smtClean="0"/>
              <a:t>rUK</a:t>
            </a:r>
            <a:r>
              <a:rPr lang="en-GB" dirty="0" smtClean="0"/>
              <a:t> revenues</a:t>
            </a:r>
          </a:p>
          <a:p>
            <a:pPr lvl="1"/>
            <a:r>
              <a:rPr lang="en-GB" dirty="0" smtClean="0">
                <a:solidFill>
                  <a:srgbClr val="97B32C"/>
                </a:solidFill>
              </a:rPr>
              <a:t>Scotland unaffected by </a:t>
            </a:r>
            <a:r>
              <a:rPr lang="en-GB" dirty="0" err="1" smtClean="0">
                <a:solidFill>
                  <a:srgbClr val="97B32C"/>
                </a:solidFill>
              </a:rPr>
              <a:t>rUK</a:t>
            </a:r>
            <a:r>
              <a:rPr lang="en-GB" dirty="0" smtClean="0">
                <a:solidFill>
                  <a:srgbClr val="97B32C"/>
                </a:solidFill>
              </a:rPr>
              <a:t> decisions on devolved taxes </a:t>
            </a:r>
          </a:p>
          <a:p>
            <a:pPr lvl="1"/>
            <a:r>
              <a:rPr lang="en-GB" dirty="0" smtClean="0">
                <a:solidFill>
                  <a:schemeClr val="accent6"/>
                </a:solidFill>
              </a:rPr>
              <a:t>But Scotland loses out unless its revenues grow more quickly in % terms than </a:t>
            </a:r>
            <a:r>
              <a:rPr lang="en-GB" dirty="0" err="1" smtClean="0">
                <a:solidFill>
                  <a:schemeClr val="accent6"/>
                </a:solidFill>
              </a:rPr>
              <a:t>rUK</a:t>
            </a:r>
            <a:r>
              <a:rPr lang="en-GB" dirty="0" smtClean="0">
                <a:solidFill>
                  <a:schemeClr val="accent6"/>
                </a:solidFill>
              </a:rPr>
              <a:t> – not in spirit of 1</a:t>
            </a:r>
            <a:r>
              <a:rPr lang="en-GB" baseline="30000" dirty="0" smtClean="0">
                <a:solidFill>
                  <a:schemeClr val="accent6"/>
                </a:solidFill>
              </a:rPr>
              <a:t>st</a:t>
            </a:r>
            <a:r>
              <a:rPr lang="en-GB" dirty="0" smtClean="0">
                <a:solidFill>
                  <a:schemeClr val="accent6"/>
                </a:solidFill>
              </a:rPr>
              <a:t> “no detriment” principle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Can any mechanism satisfy all Smith principles?</a:t>
            </a:r>
            <a:endParaRPr lang="en-GB" dirty="0"/>
          </a:p>
        </p:txBody>
      </p:sp>
      <p:sp>
        <p:nvSpPr>
          <p:cNvPr id="33795" name="Rectangle 3"/>
          <p:cNvSpPr>
            <a:spLocks noGrp="1" noChangeArrowheads="1"/>
          </p:cNvSpPr>
          <p:nvPr>
            <p:ph type="body" idx="1"/>
          </p:nvPr>
        </p:nvSpPr>
        <p:spPr>
          <a:xfrm>
            <a:off x="609600" y="1371600"/>
            <a:ext cx="7848600" cy="5032147"/>
          </a:xfrm>
        </p:spPr>
        <p:txBody>
          <a:bodyPr/>
          <a:lstStyle/>
          <a:p>
            <a:r>
              <a:rPr lang="en-GB" dirty="0" smtClean="0"/>
              <a:t>Clear trade-offs between different Smith Commission principles</a:t>
            </a:r>
          </a:p>
          <a:p>
            <a:endParaRPr lang="en-GB" sz="800" dirty="0" smtClean="0"/>
          </a:p>
          <a:p>
            <a:r>
              <a:rPr lang="en-GB" dirty="0" smtClean="0"/>
              <a:t>Our ongoing analysis suggests that there is </a:t>
            </a:r>
            <a:r>
              <a:rPr lang="en-GB" b="1" dirty="0" smtClean="0"/>
              <a:t>no method that will satisfy all the principles</a:t>
            </a:r>
            <a:endParaRPr lang="en-GB" dirty="0" smtClean="0"/>
          </a:p>
          <a:p>
            <a:pPr lvl="1"/>
            <a:r>
              <a:rPr lang="en-GB" dirty="0" smtClean="0"/>
              <a:t>Fiddly fixes would increase risk of political deadlock</a:t>
            </a:r>
          </a:p>
          <a:p>
            <a:pPr lvl="1"/>
            <a:endParaRPr lang="en-GB" sz="800" dirty="0" smtClean="0"/>
          </a:p>
          <a:p>
            <a:r>
              <a:rPr lang="en-GB" dirty="0" smtClean="0"/>
              <a:t>Need to prioritise principles and choose method accordingly</a:t>
            </a:r>
          </a:p>
          <a:p>
            <a:endParaRPr lang="en-GB" sz="800" dirty="0" smtClean="0"/>
          </a:p>
          <a:p>
            <a:r>
              <a:rPr lang="en-GB" b="1" dirty="0" smtClean="0"/>
              <a:t>Indexing to % change in </a:t>
            </a:r>
            <a:r>
              <a:rPr lang="en-GB" b="1" dirty="0" err="1" smtClean="0"/>
              <a:t>rUK</a:t>
            </a:r>
            <a:r>
              <a:rPr lang="en-GB" b="1" dirty="0" smtClean="0"/>
              <a:t> revenues looks best to me</a:t>
            </a:r>
          </a:p>
          <a:p>
            <a:pPr lvl="1"/>
            <a:r>
              <a:rPr lang="en-GB" dirty="0" smtClean="0"/>
              <a:t>Insulates Scotland from UK-wide shocks</a:t>
            </a:r>
          </a:p>
          <a:p>
            <a:pPr lvl="1"/>
            <a:r>
              <a:rPr lang="en-GB" dirty="0" smtClean="0"/>
              <a:t>Taxes in </a:t>
            </a:r>
            <a:r>
              <a:rPr lang="en-GB" dirty="0" err="1" smtClean="0"/>
              <a:t>rUK</a:t>
            </a:r>
            <a:r>
              <a:rPr lang="en-GB" dirty="0" smtClean="0"/>
              <a:t> go up and down and the (relatively small) increases and reductions in Scotland’s budget this method causes would balance out</a:t>
            </a:r>
          </a:p>
          <a:p>
            <a:pPr lvl="1"/>
            <a:endParaRPr lang="en-GB" sz="800" dirty="0" smtClean="0"/>
          </a:p>
          <a:p>
            <a:r>
              <a:rPr lang="en-GB" dirty="0" smtClean="0"/>
              <a:t>Problems under other methods larger &amp; likely to grow over time</a:t>
            </a:r>
          </a:p>
          <a:p>
            <a:pPr lvl="1"/>
            <a:r>
              <a:rPr lang="en-GB" dirty="0" smtClean="0"/>
              <a:t>e.g. after 20 years, loss to Scotland at 5% revenue growth under £s </a:t>
            </a:r>
            <a:r>
              <a:rPr lang="en-GB" dirty="0" err="1" smtClean="0"/>
              <a:t>p.p</a:t>
            </a:r>
            <a:r>
              <a:rPr lang="en-GB" dirty="0" smtClean="0"/>
              <a:t> indexation would increase to £2.8bn.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79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7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Should the “no detriment” principles be ditched?</a:t>
            </a:r>
            <a:endParaRPr lang="en-GB" dirty="0"/>
          </a:p>
        </p:txBody>
      </p:sp>
      <p:sp>
        <p:nvSpPr>
          <p:cNvPr id="33795" name="Rectangle 3"/>
          <p:cNvSpPr>
            <a:spLocks noGrp="1" noChangeArrowheads="1"/>
          </p:cNvSpPr>
          <p:nvPr>
            <p:ph type="body" idx="1"/>
          </p:nvPr>
        </p:nvSpPr>
        <p:spPr>
          <a:xfrm>
            <a:off x="609600" y="1371600"/>
            <a:ext cx="7848600" cy="4892108"/>
          </a:xfrm>
        </p:spPr>
        <p:txBody>
          <a:bodyPr/>
          <a:lstStyle/>
          <a:p>
            <a:r>
              <a:rPr lang="en-GB" dirty="0" smtClean="0"/>
              <a:t>More generally, not clear “no detriment” principles are sensible</a:t>
            </a:r>
          </a:p>
          <a:p>
            <a:pPr lvl="1"/>
            <a:r>
              <a:rPr lang="en-GB" dirty="0" smtClean="0"/>
              <a:t>Devolution necessarily increases budget risk (&amp; possible “detriment”)</a:t>
            </a:r>
          </a:p>
          <a:p>
            <a:pPr lvl="1"/>
            <a:endParaRPr lang="en-GB" sz="400" dirty="0" smtClean="0"/>
          </a:p>
          <a:p>
            <a:r>
              <a:rPr lang="en-GB" dirty="0" smtClean="0"/>
              <a:t>Consider “compensation” for knock-on effects</a:t>
            </a:r>
          </a:p>
          <a:p>
            <a:endParaRPr lang="en-GB" sz="400" dirty="0" smtClean="0"/>
          </a:p>
          <a:p>
            <a:r>
              <a:rPr lang="en-GB" dirty="0" smtClean="0"/>
              <a:t>Suppose Scotland increases top rate of tax to 50%</a:t>
            </a:r>
          </a:p>
          <a:p>
            <a:pPr lvl="1"/>
            <a:r>
              <a:rPr lang="en-GB" dirty="0" smtClean="0"/>
              <a:t>Scots work less, so pay less NICs –Scottish govt compensate UK govt?</a:t>
            </a:r>
          </a:p>
          <a:p>
            <a:pPr lvl="1"/>
            <a:r>
              <a:rPr lang="en-GB" dirty="0" smtClean="0"/>
              <a:t>Scots shift income from earnings to dividends; or Scots move from Scotland to </a:t>
            </a:r>
            <a:r>
              <a:rPr lang="en-GB" dirty="0" err="1" smtClean="0"/>
              <a:t>rUK</a:t>
            </a:r>
            <a:r>
              <a:rPr lang="en-GB" dirty="0" smtClean="0"/>
              <a:t> – UK govt compensate Scottish govt?</a:t>
            </a:r>
          </a:p>
          <a:p>
            <a:pPr lvl="1"/>
            <a:r>
              <a:rPr lang="en-GB" dirty="0" smtClean="0"/>
              <a:t>How do you measure these effects?</a:t>
            </a:r>
          </a:p>
          <a:p>
            <a:pPr lvl="1"/>
            <a:endParaRPr lang="en-GB" sz="400" dirty="0" smtClean="0"/>
          </a:p>
          <a:p>
            <a:r>
              <a:rPr lang="en-GB" dirty="0" smtClean="0"/>
              <a:t>Such an approach necessarily require lots of negotiation</a:t>
            </a:r>
          </a:p>
          <a:p>
            <a:pPr lvl="1"/>
            <a:r>
              <a:rPr lang="en-GB" dirty="0" smtClean="0"/>
              <a:t>£millions at stake , so lots to argue about – political chaos?</a:t>
            </a:r>
          </a:p>
          <a:p>
            <a:pPr lvl="1"/>
            <a:endParaRPr lang="en-GB" sz="400" dirty="0" smtClean="0"/>
          </a:p>
          <a:p>
            <a:r>
              <a:rPr lang="en-GB" dirty="0" smtClean="0"/>
              <a:t>Better to accept there may be some detriment to either govt?</a:t>
            </a:r>
          </a:p>
          <a:p>
            <a:pPr lvl="1"/>
            <a:r>
              <a:rPr lang="en-GB" dirty="0" smtClean="0"/>
              <a:t>Other countries (e.g. US, Canada, Australia) do</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79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795">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79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Borrowing powers</a:t>
            </a:r>
            <a:endParaRPr lang="en-GB" dirty="0"/>
          </a:p>
        </p:txBody>
      </p:sp>
      <p:sp>
        <p:nvSpPr>
          <p:cNvPr id="4" name="Rectangle 3"/>
          <p:cNvSpPr txBox="1">
            <a:spLocks noChangeArrowheads="1"/>
          </p:cNvSpPr>
          <p:nvPr/>
        </p:nvSpPr>
        <p:spPr bwMode="auto">
          <a:xfrm>
            <a:off x="609600" y="1371600"/>
            <a:ext cx="7848600" cy="493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Scotland would need borrowing powers commensurate with the fiscal risks it faces under devolution</a:t>
            </a: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8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By insulating Scotland from UK-wide shocks, indexing block grant adjustment to % change in </a:t>
            </a:r>
            <a:r>
              <a:rPr lang="en-GB" sz="2000" kern="0" baseline="0" dirty="0" err="1" smtClean="0">
                <a:solidFill>
                  <a:srgbClr val="31546D"/>
                </a:solidFill>
                <a:latin typeface="+mn-lt"/>
              </a:rPr>
              <a:t>rUK</a:t>
            </a:r>
            <a:r>
              <a:rPr lang="en-GB" sz="2000" kern="0" baseline="0" dirty="0" smtClean="0">
                <a:solidFill>
                  <a:srgbClr val="31546D"/>
                </a:solidFill>
                <a:latin typeface="+mn-lt"/>
              </a:rPr>
              <a:t> revenues reduces necessary scale of extra borrowing powers</a:t>
            </a: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lang="en-GB" sz="1800" kern="0" baseline="0" dirty="0" smtClean="0">
                <a:solidFill>
                  <a:srgbClr val="31546D"/>
                </a:solidFill>
                <a:latin typeface="+mn-lt"/>
              </a:rPr>
              <a:t>Reduces Scotland’s debt interest bill</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1800" b="0" i="0" u="none" strike="noStrike" kern="0" cap="none" spc="0" normalizeH="0" baseline="0" noProof="0" dirty="0" smtClean="0">
                <a:ln>
                  <a:noFill/>
                </a:ln>
                <a:solidFill>
                  <a:srgbClr val="31546D"/>
                </a:solidFill>
                <a:effectLst/>
                <a:uLnTx/>
                <a:uFillTx/>
                <a:latin typeface="+mn-lt"/>
              </a:rPr>
              <a:t>Less risk of UK govt. </a:t>
            </a:r>
            <a:r>
              <a:rPr lang="en-GB" sz="1800" kern="0" baseline="0" dirty="0" smtClean="0">
                <a:solidFill>
                  <a:srgbClr val="31546D"/>
                </a:solidFill>
                <a:latin typeface="+mn-lt"/>
              </a:rPr>
              <a:t>having to bail out Scotland? </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800" b="0" i="0" u="none" strike="noStrike" kern="0" cap="none" spc="0" normalizeH="0" baseline="0" noProof="0" dirty="0" smtClean="0">
              <a:ln>
                <a:noFill/>
              </a:ln>
              <a:solidFill>
                <a:srgbClr val="31546D"/>
              </a:solidFill>
              <a:effectLst/>
              <a:uLnTx/>
              <a:uFillTx/>
              <a:latin typeface="+mn-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CIPFA has argued for a system of prudential borrowing</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Argue it has worked well for local authorities</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Central government can intervene if local authorities over-borrow</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But politics with Scotland is difficult – intervention by UK govt could cause a political and constitutional crisis</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Could be in some groups’ interests to cause such a crisis</a:t>
            </a:r>
            <a:endParaRPr kumimoji="0" lang="en-GB" sz="1800" b="0" i="0" u="none" strike="noStrike" kern="0" cap="none" spc="0" normalizeH="0" baseline="0" noProof="0" dirty="0" smtClean="0">
              <a:ln>
                <a:noFill/>
              </a:ln>
              <a:solidFill>
                <a:srgbClr val="31546D"/>
              </a:solidFill>
              <a:effectLst/>
              <a:uLnTx/>
              <a:uFillTx/>
              <a:latin typeface="+mn-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Coming up</a:t>
            </a:r>
            <a:endParaRPr lang="en-GB" dirty="0"/>
          </a:p>
        </p:txBody>
      </p:sp>
      <p:sp>
        <p:nvSpPr>
          <p:cNvPr id="33795" name="Rectangle 3"/>
          <p:cNvSpPr>
            <a:spLocks noGrp="1" noChangeArrowheads="1"/>
          </p:cNvSpPr>
          <p:nvPr>
            <p:ph type="body" idx="1"/>
          </p:nvPr>
        </p:nvSpPr>
        <p:spPr>
          <a:xfrm>
            <a:off x="609600" y="1371600"/>
            <a:ext cx="7848600" cy="4581254"/>
          </a:xfrm>
        </p:spPr>
        <p:txBody>
          <a:bodyPr/>
          <a:lstStyle/>
          <a:p>
            <a:r>
              <a:rPr lang="en-GB" dirty="0" smtClean="0"/>
              <a:t>The Smith Commission and the fiscal framework</a:t>
            </a:r>
            <a:endParaRPr lang="en-GB" dirty="0"/>
          </a:p>
          <a:p>
            <a:pPr lvl="1"/>
            <a:r>
              <a:rPr lang="en-GB" dirty="0" smtClean="0"/>
              <a:t>The big unresolved issue </a:t>
            </a:r>
          </a:p>
          <a:p>
            <a:pPr lvl="1"/>
            <a:r>
              <a:rPr lang="en-GB" dirty="0" smtClean="0"/>
              <a:t>The Commission’s principles for the framework</a:t>
            </a:r>
          </a:p>
          <a:p>
            <a:pPr lvl="1"/>
            <a:endParaRPr lang="en-GB" sz="800" dirty="0" smtClean="0"/>
          </a:p>
          <a:p>
            <a:r>
              <a:rPr lang="en-GB" dirty="0" smtClean="0"/>
              <a:t>Assessing the options for adjusting the block grant</a:t>
            </a:r>
            <a:endParaRPr lang="en-GB" dirty="0"/>
          </a:p>
          <a:p>
            <a:pPr lvl="1"/>
            <a:r>
              <a:rPr lang="en-GB" dirty="0" smtClean="0"/>
              <a:t>Do any of them satisfy all the Commission’s principles? </a:t>
            </a:r>
          </a:p>
          <a:p>
            <a:pPr lvl="1"/>
            <a:endParaRPr lang="en-GB" sz="800" dirty="0" smtClean="0"/>
          </a:p>
          <a:p>
            <a:r>
              <a:rPr lang="en-GB" dirty="0" smtClean="0"/>
              <a:t>Borrowing powers</a:t>
            </a:r>
          </a:p>
          <a:p>
            <a:pPr lvl="1"/>
            <a:r>
              <a:rPr lang="en-GB" dirty="0" smtClean="0"/>
              <a:t>What about a prudential borrowing regime?</a:t>
            </a:r>
          </a:p>
          <a:p>
            <a:pPr lvl="1"/>
            <a:endParaRPr lang="en-GB" sz="800" dirty="0" smtClean="0"/>
          </a:p>
          <a:p>
            <a:r>
              <a:rPr lang="en-GB" dirty="0" smtClean="0"/>
              <a:t>Beyond the Smith Commission proposals</a:t>
            </a:r>
            <a:endParaRPr lang="en-GB" dirty="0"/>
          </a:p>
          <a:p>
            <a:pPr lvl="1"/>
            <a:r>
              <a:rPr lang="en-GB" dirty="0" smtClean="0"/>
              <a:t>The financial implications of ‘full fiscal autonomy’</a:t>
            </a:r>
          </a:p>
          <a:p>
            <a:pPr lvl="1"/>
            <a:endParaRPr lang="en-GB" sz="800" dirty="0" smtClean="0"/>
          </a:p>
          <a:p>
            <a:r>
              <a:rPr lang="en-GB" dirty="0" smtClean="0"/>
              <a:t>Concluding thoughts</a:t>
            </a:r>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37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Beyond Smith: full autonomy (I)</a:t>
            </a:r>
            <a:endParaRPr lang="en-GB" dirty="0"/>
          </a:p>
        </p:txBody>
      </p:sp>
      <p:sp>
        <p:nvSpPr>
          <p:cNvPr id="7" name="Rectangle 3"/>
          <p:cNvSpPr txBox="1">
            <a:spLocks noChangeArrowheads="1"/>
          </p:cNvSpPr>
          <p:nvPr/>
        </p:nvSpPr>
        <p:spPr bwMode="auto">
          <a:xfrm>
            <a:off x="609600" y="1371600"/>
            <a:ext cx="7848600" cy="493519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Smith proposals not necessarily the end of the devolution journey</a:t>
            </a: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lang="en-GB" sz="1800" kern="0" baseline="0" dirty="0" smtClean="0">
                <a:solidFill>
                  <a:srgbClr val="31546D"/>
                </a:solidFill>
                <a:latin typeface="+mn-lt"/>
              </a:rPr>
              <a:t>SNP has argued for “full fiscal autonomy”</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800" kern="0" baseline="0" dirty="0" smtClean="0">
              <a:solidFill>
                <a:srgbClr val="31546D"/>
              </a:solidFill>
              <a:latin typeface="+mn-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Full fiscal autonomy normally interpreted as Scotland raising all its own revenues and controlling all its spending</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Includes contribution to UK govt for defence, foreign affairs, and servicing Scotland’s share of UK’s existing debt</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No more Barnett formula</a:t>
            </a:r>
          </a:p>
          <a:p>
            <a:pPr marL="742950" lvl="1" indent="-285750" eaLnBrk="1" hangingPunct="1">
              <a:lnSpc>
                <a:spcPct val="95000"/>
              </a:lnSpc>
              <a:spcBef>
                <a:spcPct val="20000"/>
              </a:spcBef>
              <a:spcAft>
                <a:spcPct val="20000"/>
              </a:spcAft>
              <a:buClr>
                <a:srgbClr val="BFCC22"/>
              </a:buClr>
              <a:buFontTx/>
              <a:buChar char="–"/>
              <a:defRPr/>
            </a:pPr>
            <a:endParaRPr lang="en-GB" sz="8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Latest GERS figures for 2013-14 show:</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Scottish deficit of 8.1% of GDP, compared to 5.6% for UK as a whole</a:t>
            </a:r>
          </a:p>
          <a:p>
            <a:pPr marL="742950" lvl="1" indent="-285750" eaLnBrk="1" hangingPunct="1">
              <a:lnSpc>
                <a:spcPct val="95000"/>
              </a:lnSpc>
              <a:spcBef>
                <a:spcPct val="20000"/>
              </a:spcBef>
              <a:spcAft>
                <a:spcPct val="20000"/>
              </a:spcAft>
              <a:buClr>
                <a:srgbClr val="BFCC22"/>
              </a:buClr>
              <a:buFontTx/>
              <a:buChar char="–"/>
              <a:defRPr/>
            </a:pPr>
            <a:endParaRPr lang="en-GB" sz="8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Oil price falls mean Scotland’s  relative position likely worsened</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In 2015-16 deficit of 8.6% of GDP (4.0% UK)</a:t>
            </a:r>
          </a:p>
          <a:p>
            <a:pPr marL="742950" lvl="1" indent="-285750" eaLnBrk="1" hangingPunct="1">
              <a:lnSpc>
                <a:spcPct val="95000"/>
              </a:lnSpc>
              <a:spcBef>
                <a:spcPct val="20000"/>
              </a:spcBef>
              <a:spcAft>
                <a:spcPct val="20000"/>
              </a:spcAft>
              <a:buClr>
                <a:srgbClr val="BFCC22"/>
              </a:buClr>
              <a:buFontTx/>
              <a:buChar char="–"/>
              <a:defRPr/>
            </a:pPr>
            <a:endParaRPr lang="en-GB" sz="1800" kern="0" baseline="0" dirty="0" smtClean="0">
              <a:solidFill>
                <a:srgbClr val="31546D"/>
              </a:solidFill>
              <a:latin typeface="+mj-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Beyond Smith: full autonomy (II)</a:t>
            </a:r>
            <a:endParaRPr lang="en-GB" dirty="0"/>
          </a:p>
        </p:txBody>
      </p:sp>
      <p:sp>
        <p:nvSpPr>
          <p:cNvPr id="7" name="Rectangle 3"/>
          <p:cNvSpPr txBox="1">
            <a:spLocks noChangeArrowheads="1"/>
          </p:cNvSpPr>
          <p:nvPr/>
        </p:nvSpPr>
        <p:spPr bwMode="auto">
          <a:xfrm>
            <a:off x="609600" y="1371600"/>
            <a:ext cx="7848600" cy="49290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At the moment full fiscal autonomy would therefore entail</a:t>
            </a: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lang="en-GB" sz="1800" kern="0" baseline="0" dirty="0" smtClean="0">
                <a:solidFill>
                  <a:srgbClr val="31546D"/>
                </a:solidFill>
                <a:latin typeface="+mn-lt"/>
              </a:rPr>
              <a:t>Very high borrowing (not feasible?) or</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lang="en-GB" sz="1800" kern="0" baseline="0" dirty="0" smtClean="0">
                <a:solidFill>
                  <a:srgbClr val="31546D"/>
                </a:solidFill>
                <a:latin typeface="+mn-lt"/>
              </a:rPr>
              <a:t>Substantial tax rises or spending cuts</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800" kern="0" baseline="0" dirty="0" smtClean="0">
              <a:solidFill>
                <a:srgbClr val="31546D"/>
              </a:solidFill>
              <a:latin typeface="+mn-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Oil revenues need to be about £8bn a year to make up for loss of funding under Barnett formula</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Currently forecast at £0.6 billion a year</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May rebound, but volatile, and longer term decline</a:t>
            </a:r>
          </a:p>
          <a:p>
            <a:pPr marL="742950" lvl="1" indent="-285750" eaLnBrk="1" hangingPunct="1">
              <a:lnSpc>
                <a:spcPct val="95000"/>
              </a:lnSpc>
              <a:spcBef>
                <a:spcPct val="20000"/>
              </a:spcBef>
              <a:spcAft>
                <a:spcPct val="20000"/>
              </a:spcAft>
              <a:buClr>
                <a:srgbClr val="BFCC22"/>
              </a:buClr>
              <a:buFontTx/>
              <a:buChar char="–"/>
              <a:defRPr/>
            </a:pPr>
            <a:endParaRPr lang="en-GB" sz="8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Faster growth in onshore economy would help close the gap</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Easier said than done</a:t>
            </a:r>
          </a:p>
          <a:p>
            <a:pPr marL="742950" lvl="1" indent="-285750" eaLnBrk="1" hangingPunct="1">
              <a:lnSpc>
                <a:spcPct val="95000"/>
              </a:lnSpc>
              <a:spcBef>
                <a:spcPct val="20000"/>
              </a:spcBef>
              <a:spcAft>
                <a:spcPct val="20000"/>
              </a:spcAft>
              <a:buClr>
                <a:srgbClr val="BFCC22"/>
              </a:buClr>
              <a:buFontTx/>
              <a:buChar char="–"/>
              <a:defRPr/>
            </a:pPr>
            <a:r>
              <a:rPr lang="en-GB" sz="1800" kern="0" baseline="0" dirty="0" smtClean="0">
                <a:solidFill>
                  <a:srgbClr val="31546D"/>
                </a:solidFill>
                <a:latin typeface="+mj-lt"/>
              </a:rPr>
              <a:t>Main policies suggested involve taxing less or spending more – make the gap bigger, not smaller</a:t>
            </a:r>
          </a:p>
          <a:p>
            <a:pPr marL="742950" lvl="1" indent="-285750" eaLnBrk="1" hangingPunct="1">
              <a:lnSpc>
                <a:spcPct val="95000"/>
              </a:lnSpc>
              <a:spcBef>
                <a:spcPct val="20000"/>
              </a:spcBef>
              <a:spcAft>
                <a:spcPct val="20000"/>
              </a:spcAft>
              <a:buClr>
                <a:srgbClr val="BFCC22"/>
              </a:buClr>
              <a:buFontTx/>
              <a:buChar char="–"/>
              <a:defRPr/>
            </a:pPr>
            <a:endParaRPr lang="en-GB" sz="8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Full fiscal autonomy would entail significant fiscal challenges</a:t>
            </a:r>
            <a:endParaRPr lang="en-GB" sz="1800" kern="0" baseline="0" dirty="0" smtClean="0">
              <a:solidFill>
                <a:srgbClr val="31546D"/>
              </a:solidFill>
              <a:latin typeface="+mj-l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Conclusions</a:t>
            </a:r>
            <a:endParaRPr lang="en-GB" dirty="0"/>
          </a:p>
        </p:txBody>
      </p:sp>
      <p:sp>
        <p:nvSpPr>
          <p:cNvPr id="4" name="Rectangle 3"/>
          <p:cNvSpPr txBox="1">
            <a:spLocks noChangeArrowheads="1"/>
          </p:cNvSpPr>
          <p:nvPr/>
        </p:nvSpPr>
        <p:spPr bwMode="auto">
          <a:xfrm>
            <a:off x="609600" y="1371600"/>
            <a:ext cx="7848600" cy="5324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Updating the fiscal framework to account for further devolution is important – for responsibility, fairness, and incentives</a:t>
            </a: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6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But it looks like cannot satisfy all Smith Commission principles</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r>
              <a:rPr kumimoji="0" lang="en-GB" sz="1800" b="0" i="0" u="none" strike="noStrike" kern="0" cap="none" spc="0" normalizeH="0" baseline="0" noProof="0" dirty="0" smtClean="0">
                <a:ln>
                  <a:noFill/>
                </a:ln>
                <a:solidFill>
                  <a:srgbClr val="31546D"/>
                </a:solidFill>
                <a:effectLst/>
                <a:uLnTx/>
                <a:uFillTx/>
                <a:latin typeface="+mn-lt"/>
                <a:ea typeface="+mn-ea"/>
                <a:cs typeface="+mn-cs"/>
              </a:rPr>
              <a:t>And “no detriment” principles not so sensible in practise as on paper</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endParaRPr kumimoji="0" lang="en-GB" sz="6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noProof="0" dirty="0" smtClean="0">
                <a:solidFill>
                  <a:srgbClr val="31546D"/>
                </a:solidFill>
                <a:latin typeface="+mj-lt"/>
              </a:rPr>
              <a:t>Devolution necessarily involves budget risks</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r>
              <a:rPr lang="en-GB" sz="1800" kern="0" baseline="0" dirty="0" smtClean="0">
                <a:solidFill>
                  <a:srgbClr val="31546D"/>
                </a:solidFill>
                <a:latin typeface="+mj-lt"/>
              </a:rPr>
              <a:t>Policymakers should focus on ensuring the system is workable and risks shared sensibly between UK and Scottish govt</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r>
              <a:rPr lang="en-GB" sz="1800" kern="0" baseline="0" dirty="0" smtClean="0">
                <a:solidFill>
                  <a:srgbClr val="31546D"/>
                </a:solidFill>
                <a:latin typeface="+mj-lt"/>
              </a:rPr>
              <a:t>Politics is key: Will two governments design and operate a system in good faith? Or will it be used a battleground for point scoring? </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endParaRPr lang="en-GB" sz="6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Borrowing is another key issue – not sure prudential borrowing is the right approach</a:t>
            </a:r>
          </a:p>
          <a:p>
            <a:pPr marL="342900" lvl="0" indent="-342900" eaLnBrk="1" hangingPunct="1">
              <a:lnSpc>
                <a:spcPct val="95000"/>
              </a:lnSpc>
              <a:spcBef>
                <a:spcPct val="20000"/>
              </a:spcBef>
              <a:spcAft>
                <a:spcPct val="20000"/>
              </a:spcAft>
              <a:buClr>
                <a:srgbClr val="BFCC22"/>
              </a:buClr>
              <a:buFontTx/>
              <a:buChar char="•"/>
              <a:defRPr/>
            </a:pPr>
            <a:endParaRPr lang="en-GB" sz="600" kern="0" baseline="0" dirty="0" smtClean="0">
              <a:solidFill>
                <a:srgbClr val="31546D"/>
              </a:solidFill>
              <a:latin typeface="+mj-lt"/>
            </a:endParaRPr>
          </a:p>
          <a:p>
            <a:pPr marL="342900" lvl="0" indent="-342900" eaLnBrk="1" hangingPunct="1">
              <a:lnSpc>
                <a:spcPct val="95000"/>
              </a:lnSpc>
              <a:spcBef>
                <a:spcPct val="20000"/>
              </a:spcBef>
              <a:spcAft>
                <a:spcPct val="20000"/>
              </a:spcAft>
              <a:buClr>
                <a:srgbClr val="BFCC22"/>
              </a:buClr>
              <a:buFontTx/>
              <a:buChar char="•"/>
              <a:defRPr/>
            </a:pPr>
            <a:r>
              <a:rPr lang="en-GB" sz="2000" kern="0" baseline="0" dirty="0" smtClean="0">
                <a:solidFill>
                  <a:srgbClr val="31546D"/>
                </a:solidFill>
                <a:latin typeface="+mj-lt"/>
              </a:rPr>
              <a:t>Smith Commission may only be start of the journey</a:t>
            </a:r>
          </a:p>
          <a:p>
            <a:pPr marL="800100" lvl="1" indent="-342900" eaLnBrk="1" hangingPunct="1">
              <a:lnSpc>
                <a:spcPct val="95000"/>
              </a:lnSpc>
              <a:spcBef>
                <a:spcPct val="20000"/>
              </a:spcBef>
              <a:spcAft>
                <a:spcPct val="20000"/>
              </a:spcAft>
              <a:buClr>
                <a:srgbClr val="BFCC22"/>
              </a:buClr>
              <a:buFont typeface="Cisalpin LT Std" pitchFamily="2" charset="0"/>
              <a:buChar char="–"/>
              <a:defRPr/>
            </a:pPr>
            <a:r>
              <a:rPr lang="en-GB" sz="1800" kern="0" baseline="0" dirty="0" smtClean="0">
                <a:solidFill>
                  <a:srgbClr val="31546D"/>
                </a:solidFill>
                <a:latin typeface="+mj-lt"/>
              </a:rPr>
              <a:t>Full fiscal autonomy presents a big fiscal challenge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The Smith Commission proposals</a:t>
            </a:r>
            <a:endParaRPr lang="en-GB" dirty="0"/>
          </a:p>
        </p:txBody>
      </p:sp>
      <p:sp>
        <p:nvSpPr>
          <p:cNvPr id="33795" name="Rectangle 3"/>
          <p:cNvSpPr>
            <a:spLocks noGrp="1" noChangeArrowheads="1"/>
          </p:cNvSpPr>
          <p:nvPr>
            <p:ph type="body" idx="1"/>
          </p:nvPr>
        </p:nvSpPr>
        <p:spPr>
          <a:xfrm>
            <a:off x="609600" y="1371600"/>
            <a:ext cx="7848600" cy="4473532"/>
          </a:xfrm>
        </p:spPr>
        <p:txBody>
          <a:bodyPr/>
          <a:lstStyle/>
          <a:p>
            <a:r>
              <a:rPr lang="en-GB" dirty="0" smtClean="0"/>
              <a:t>Significant devolution of tax powers and revenues</a:t>
            </a:r>
            <a:endParaRPr lang="en-GB" dirty="0"/>
          </a:p>
          <a:p>
            <a:pPr lvl="1"/>
            <a:r>
              <a:rPr lang="en-GB" dirty="0" smtClean="0"/>
              <a:t>~ £10 – 11bn of income tax, ~£4 </a:t>
            </a:r>
            <a:r>
              <a:rPr lang="en-GB" dirty="0" err="1" smtClean="0"/>
              <a:t>bn</a:t>
            </a:r>
            <a:r>
              <a:rPr lang="en-GB" dirty="0" smtClean="0"/>
              <a:t> of VAT, and others</a:t>
            </a:r>
          </a:p>
          <a:p>
            <a:pPr lvl="1"/>
            <a:r>
              <a:rPr lang="en-GB" dirty="0" smtClean="0"/>
              <a:t>Devolved or assigned revenues will make up &gt;50% of Scottish Government spending</a:t>
            </a:r>
          </a:p>
          <a:p>
            <a:pPr lvl="1"/>
            <a:endParaRPr lang="en-GB" sz="800" dirty="0" smtClean="0"/>
          </a:p>
          <a:p>
            <a:r>
              <a:rPr lang="en-GB" dirty="0" smtClean="0"/>
              <a:t>Partial devolution of welfare</a:t>
            </a:r>
            <a:endParaRPr lang="en-GB" dirty="0"/>
          </a:p>
          <a:p>
            <a:pPr lvl="1"/>
            <a:r>
              <a:rPr lang="en-GB" dirty="0" smtClean="0"/>
              <a:t>~ £2.5bn of mainly disability benefits</a:t>
            </a:r>
          </a:p>
          <a:p>
            <a:pPr lvl="1"/>
            <a:r>
              <a:rPr lang="en-GB" dirty="0" smtClean="0"/>
              <a:t>Powers to top up benefits and vary housing elements of UC</a:t>
            </a:r>
          </a:p>
          <a:p>
            <a:pPr lvl="1"/>
            <a:endParaRPr lang="en-GB" sz="800" dirty="0" smtClean="0"/>
          </a:p>
          <a:p>
            <a:r>
              <a:rPr lang="en-GB" dirty="0" smtClean="0"/>
              <a:t>Need to adjust the block grant given to Scottish government to account for additional revenues and spending responsibilities</a:t>
            </a:r>
          </a:p>
          <a:p>
            <a:endParaRPr lang="en-GB" sz="800" dirty="0" smtClean="0"/>
          </a:p>
          <a:p>
            <a:r>
              <a:rPr lang="en-GB" dirty="0" smtClean="0"/>
              <a:t>And changes to the wider ‘fiscal framework’ are needed given additional budgetary risk </a:t>
            </a:r>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609600" y="1371600"/>
            <a:ext cx="7848600" cy="49552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lang="en-GB" sz="2000" kern="0" baseline="0" dirty="0" smtClean="0">
                <a:solidFill>
                  <a:srgbClr val="31546D"/>
                </a:solidFill>
                <a:latin typeface="+mn-lt"/>
              </a:rPr>
              <a:t>Adjusting the block grant in year 1 is conceptually simple: </a:t>
            </a: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20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20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20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20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2000" kern="0" baseline="0" dirty="0" smtClean="0">
              <a:solidFill>
                <a:srgbClr val="31546D"/>
              </a:solidFill>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2000" b="0" i="0" u="none" strike="noStrike" kern="0" cap="none" spc="0" normalizeH="0" baseline="0" noProof="0" dirty="0" smtClean="0">
                <a:ln>
                  <a:noFill/>
                </a:ln>
                <a:solidFill>
                  <a:srgbClr val="31546D"/>
                </a:solidFill>
                <a:effectLst/>
                <a:uLnTx/>
                <a:uFillTx/>
                <a:latin typeface="+mn-lt"/>
                <a:ea typeface="+mn-ea"/>
                <a:cs typeface="+mn-cs"/>
              </a:rPr>
              <a:t>But what about in subsequent years?</a:t>
            </a:r>
            <a:endParaRPr kumimoji="0" lang="en-GB" sz="2000" b="0" i="0" u="none" strike="noStrike" kern="0" cap="none" spc="0" normalizeH="0" baseline="0" noProof="0" dirty="0">
              <a:ln>
                <a:noFill/>
              </a:ln>
              <a:solidFill>
                <a:srgbClr val="31546D"/>
              </a:solidFill>
              <a:effectLst/>
              <a:uLnTx/>
              <a:uFillTx/>
              <a:latin typeface="+mn-lt"/>
              <a:ea typeface="+mn-ea"/>
              <a:cs typeface="+mn-cs"/>
            </a:endParaRPr>
          </a:p>
        </p:txBody>
      </p:sp>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Adjusting the Block grant in year 1</a:t>
            </a:r>
            <a:endParaRPr lang="en-GB" dirty="0"/>
          </a:p>
        </p:txBody>
      </p:sp>
      <p:sp>
        <p:nvSpPr>
          <p:cNvPr id="7" name="Rounded Rectangle 6"/>
          <p:cNvSpPr/>
          <p:nvPr/>
        </p:nvSpPr>
        <p:spPr bwMode="auto">
          <a:xfrm>
            <a:off x="3347864" y="1844824"/>
            <a:ext cx="2448272" cy="864096"/>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8" name="Rounded Rectangle 7"/>
          <p:cNvSpPr/>
          <p:nvPr/>
        </p:nvSpPr>
        <p:spPr bwMode="auto">
          <a:xfrm>
            <a:off x="3347864" y="4869160"/>
            <a:ext cx="2448272" cy="86409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9" name="Rounded Rectangle 8"/>
          <p:cNvSpPr/>
          <p:nvPr/>
        </p:nvSpPr>
        <p:spPr bwMode="auto">
          <a:xfrm>
            <a:off x="3347864" y="3861048"/>
            <a:ext cx="2448272" cy="864096"/>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0" name="Rounded Rectangle 9"/>
          <p:cNvSpPr/>
          <p:nvPr/>
        </p:nvSpPr>
        <p:spPr bwMode="auto">
          <a:xfrm>
            <a:off x="3347864" y="2852936"/>
            <a:ext cx="2448272" cy="864096"/>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2" name="Rectangle 3"/>
          <p:cNvSpPr txBox="1">
            <a:spLocks noChangeArrowheads="1"/>
          </p:cNvSpPr>
          <p:nvPr/>
        </p:nvSpPr>
        <p:spPr bwMode="auto">
          <a:xfrm>
            <a:off x="3563888" y="1916832"/>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kumimoji="0" lang="en-GB" sz="2400" b="1" i="0" u="none" strike="noStrike" kern="0" cap="none" spc="0" normalizeH="0" baseline="0" noProof="0" dirty="0" smtClean="0">
                <a:ln>
                  <a:noFill/>
                </a:ln>
                <a:solidFill>
                  <a:srgbClr val="31546D"/>
                </a:solidFill>
                <a:effectLst/>
                <a:uLnTx/>
                <a:uFillTx/>
                <a:latin typeface="+mn-lt"/>
                <a:ea typeface="+mn-ea"/>
                <a:cs typeface="+mn-cs"/>
              </a:rPr>
              <a:t>Initial Block Grant</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
        <p:nvSpPr>
          <p:cNvPr id="13" name="Rectangle 3"/>
          <p:cNvSpPr txBox="1">
            <a:spLocks noChangeArrowheads="1"/>
          </p:cNvSpPr>
          <p:nvPr/>
        </p:nvSpPr>
        <p:spPr bwMode="auto">
          <a:xfrm>
            <a:off x="3563888" y="2924944"/>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lang="en-GB" sz="2400" b="1" kern="0" baseline="0" dirty="0" smtClean="0">
                <a:solidFill>
                  <a:srgbClr val="31546D"/>
                </a:solidFill>
                <a:latin typeface="+mn-lt"/>
              </a:rPr>
              <a:t>+ Additional spending</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
        <p:nvSpPr>
          <p:cNvPr id="14" name="Rectangle 3"/>
          <p:cNvSpPr txBox="1">
            <a:spLocks noChangeArrowheads="1"/>
          </p:cNvSpPr>
          <p:nvPr/>
        </p:nvSpPr>
        <p:spPr bwMode="auto">
          <a:xfrm>
            <a:off x="3563888" y="3933056"/>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lang="en-GB" sz="2400" b="1" kern="0" baseline="0" dirty="0" smtClean="0">
                <a:solidFill>
                  <a:srgbClr val="31546D"/>
                </a:solidFill>
                <a:latin typeface="+mn-lt"/>
              </a:rPr>
              <a:t>- Additional revenues</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
        <p:nvSpPr>
          <p:cNvPr id="15" name="Rectangle 3"/>
          <p:cNvSpPr txBox="1">
            <a:spLocks noChangeArrowheads="1"/>
          </p:cNvSpPr>
          <p:nvPr/>
        </p:nvSpPr>
        <p:spPr bwMode="auto">
          <a:xfrm>
            <a:off x="3563888" y="4941168"/>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kumimoji="0" lang="en-GB" sz="2400" b="1" i="0" u="none" strike="noStrike" kern="0" cap="none" spc="0" normalizeH="0" baseline="0" noProof="0" dirty="0" smtClean="0">
                <a:ln>
                  <a:noFill/>
                </a:ln>
                <a:solidFill>
                  <a:srgbClr val="31546D"/>
                </a:solidFill>
                <a:effectLst/>
                <a:uLnTx/>
                <a:uFillTx/>
                <a:latin typeface="+mn-lt"/>
                <a:ea typeface="+mn-ea"/>
                <a:cs typeface="+mn-cs"/>
              </a:rPr>
              <a:t>New Block Grant</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P spid="7" grpId="0" animBg="1"/>
      <p:bldP spid="8" grpId="0" animBg="1"/>
      <p:bldP spid="9" grpId="0" animBg="1"/>
      <p:bldP spid="10" grpId="0" animBg="1"/>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Adjusting block grant in subsequent years</a:t>
            </a:r>
            <a:endParaRPr lang="en-GB" dirty="0"/>
          </a:p>
        </p:txBody>
      </p:sp>
      <p:sp>
        <p:nvSpPr>
          <p:cNvPr id="4" name="Rectangle 3"/>
          <p:cNvSpPr txBox="1">
            <a:spLocks noChangeArrowheads="1"/>
          </p:cNvSpPr>
          <p:nvPr/>
        </p:nvSpPr>
        <p:spPr bwMode="auto">
          <a:xfrm>
            <a:off x="609600" y="1371600"/>
            <a:ext cx="7848600" cy="5178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2000" b="0" i="0" u="none" strike="noStrike" kern="0" cap="none" spc="0" normalizeH="0" baseline="0" noProof="0" dirty="0" smtClean="0">
                <a:ln>
                  <a:noFill/>
                </a:ln>
                <a:solidFill>
                  <a:srgbClr val="31546D"/>
                </a:solidFill>
                <a:effectLst/>
                <a:uLnTx/>
                <a:uFillTx/>
                <a:latin typeface="+mn-lt"/>
                <a:ea typeface="+mn-ea"/>
                <a:cs typeface="+mn-cs"/>
              </a:rPr>
              <a:t>Cannot just keep making the same cash-terms adjustment</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1800" b="0" i="0" u="none" strike="noStrike" kern="0" cap="none" spc="0" normalizeH="0" baseline="0" noProof="0" dirty="0" smtClean="0">
                <a:ln>
                  <a:noFill/>
                </a:ln>
                <a:solidFill>
                  <a:srgbClr val="31546D"/>
                </a:solidFill>
                <a:effectLst/>
                <a:uLnTx/>
                <a:uFillTx/>
                <a:latin typeface="+mn-lt"/>
              </a:rPr>
              <a:t>Need to account for inflation and economic growth</a:t>
            </a: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2000" b="0" i="0" u="none" strike="noStrike" kern="0" cap="none" spc="0" normalizeH="0" baseline="0" noProof="0" dirty="0" smtClean="0">
                <a:ln>
                  <a:noFill/>
                </a:ln>
                <a:solidFill>
                  <a:srgbClr val="31546D"/>
                </a:solidFill>
                <a:effectLst/>
                <a:uLnTx/>
                <a:uFillTx/>
                <a:latin typeface="+mn-lt"/>
                <a:ea typeface="+mn-ea"/>
                <a:cs typeface="+mn-cs"/>
              </a:rPr>
              <a:t>But cannot adjust based on how much is raised  from devolved taxes and spent on devolved welfare each year</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lang="en-GB" sz="1800" kern="0" baseline="0" dirty="0" smtClean="0">
                <a:solidFill>
                  <a:srgbClr val="31546D"/>
                </a:solidFill>
                <a:latin typeface="+mn-lt"/>
              </a:rPr>
              <a:t>Remove incentive for Scottish govt. to grow tax revenues and limit expenditure growth</a:t>
            </a:r>
            <a:endParaRPr kumimoji="0" lang="en-GB" sz="1800" b="0" i="0" u="none" strike="noStrike" kern="0" cap="none" spc="0" normalizeH="0" baseline="0" noProof="0" dirty="0" smtClean="0">
              <a:ln>
                <a:noFill/>
              </a:ln>
              <a:solidFill>
                <a:srgbClr val="31546D"/>
              </a:solidFill>
              <a:effectLst/>
              <a:uLnTx/>
              <a:uFillTx/>
              <a:latin typeface="+mn-lt"/>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1800" b="0" i="0" u="none" strike="noStrike" kern="0" cap="none" spc="0" normalizeH="0" baseline="0" noProof="0" dirty="0" smtClean="0">
                <a:ln>
                  <a:noFill/>
                </a:ln>
                <a:solidFill>
                  <a:srgbClr val="31546D"/>
                </a:solidFill>
                <a:effectLst/>
                <a:uLnTx/>
                <a:uFillTx/>
                <a:latin typeface="+mn-lt"/>
              </a:rPr>
              <a:t>Changes in block grant would neutralise such efforts</a:t>
            </a: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lang="en-GB" sz="1800" kern="0" baseline="0" dirty="0" smtClean="0">
              <a:solidFill>
                <a:srgbClr val="31546D"/>
              </a:solidFill>
              <a:latin typeface="+mn-lt"/>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1800" b="0" i="0" u="none" strike="noStrike" kern="0" cap="none" spc="0" normalizeH="0" baseline="0" noProof="0" dirty="0" smtClean="0">
              <a:ln>
                <a:noFill/>
              </a:ln>
              <a:solidFill>
                <a:srgbClr val="31546D"/>
              </a:solidFill>
              <a:effectLst/>
              <a:uLnTx/>
              <a:uFillTx/>
              <a:latin typeface="+mn-lt"/>
            </a:endParaRPr>
          </a:p>
          <a:p>
            <a:pPr marL="742950" marR="0" lvl="1" indent="-28575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1800" b="0" i="0" u="none" strike="noStrike" kern="0" cap="none" spc="0" normalizeH="0" baseline="0" noProof="0" dirty="0" smtClean="0">
              <a:ln>
                <a:noFill/>
              </a:ln>
              <a:solidFill>
                <a:srgbClr val="31546D"/>
              </a:solidFill>
              <a:effectLst/>
              <a:uLnTx/>
              <a:uFillTx/>
              <a:latin typeface="+mn-lt"/>
            </a:endParaRP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2000" b="0" i="0" u="none" strike="noStrike" kern="0" cap="none" spc="0" normalizeH="0" baseline="0" noProof="0" dirty="0" smtClean="0">
                <a:ln>
                  <a:noFill/>
                </a:ln>
                <a:solidFill>
                  <a:srgbClr val="31546D"/>
                </a:solidFill>
                <a:effectLst/>
                <a:uLnTx/>
                <a:uFillTx/>
                <a:latin typeface="+mn-lt"/>
                <a:ea typeface="+mn-ea"/>
                <a:cs typeface="+mn-cs"/>
              </a:rPr>
              <a:t>Smith Commission recognises importance of issue</a:t>
            </a:r>
          </a:p>
          <a:p>
            <a:pPr marL="742950" lvl="1" indent="-285750" eaLnBrk="1" hangingPunct="1">
              <a:lnSpc>
                <a:spcPct val="95000"/>
              </a:lnSpc>
              <a:spcBef>
                <a:spcPct val="20000"/>
              </a:spcBef>
              <a:spcAft>
                <a:spcPct val="20000"/>
              </a:spcAft>
              <a:buClr>
                <a:srgbClr val="BFCC22"/>
              </a:buClr>
              <a:buFontTx/>
              <a:buChar char="–"/>
            </a:pPr>
            <a:r>
              <a:rPr lang="en-GB" sz="1800" kern="0" baseline="0" dirty="0" smtClean="0">
                <a:solidFill>
                  <a:srgbClr val="31546D"/>
                </a:solidFill>
                <a:latin typeface="+mn-lt"/>
              </a:rPr>
              <a:t>Adjustment should be “indexed appropriately”</a:t>
            </a:r>
          </a:p>
          <a:p>
            <a:pPr marL="742950" lvl="1" indent="-285750" eaLnBrk="1" hangingPunct="1">
              <a:lnSpc>
                <a:spcPct val="95000"/>
              </a:lnSpc>
              <a:spcBef>
                <a:spcPct val="20000"/>
              </a:spcBef>
              <a:spcAft>
                <a:spcPct val="20000"/>
              </a:spcAft>
              <a:buClr>
                <a:srgbClr val="BFCC22"/>
              </a:buClr>
              <a:buFontTx/>
              <a:buChar char="–"/>
            </a:pPr>
            <a:r>
              <a:rPr lang="en-GB" sz="1800" kern="0" baseline="0" dirty="0" smtClean="0">
                <a:solidFill>
                  <a:srgbClr val="31546D"/>
                </a:solidFill>
                <a:latin typeface="+mn-lt"/>
              </a:rPr>
              <a:t>But what would be an appropriate method?</a:t>
            </a:r>
          </a:p>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endParaRPr kumimoji="0" lang="en-GB" sz="2000" b="0" i="0" u="none" strike="noStrike" kern="0" cap="none" spc="0" normalizeH="0" baseline="0" noProof="0" dirty="0" smtClean="0">
              <a:ln>
                <a:noFill/>
              </a:ln>
              <a:solidFill>
                <a:srgbClr val="31546D"/>
              </a:solidFill>
              <a:effectLst/>
              <a:uLnTx/>
              <a:uFillTx/>
              <a:latin typeface="+mn-lt"/>
              <a:ea typeface="+mn-ea"/>
              <a:cs typeface="+mn-cs"/>
            </a:endParaRPr>
          </a:p>
        </p:txBody>
      </p:sp>
      <p:sp>
        <p:nvSpPr>
          <p:cNvPr id="6" name="Rounded Rectangle 5"/>
          <p:cNvSpPr/>
          <p:nvPr/>
        </p:nvSpPr>
        <p:spPr bwMode="auto">
          <a:xfrm>
            <a:off x="3347864" y="3933056"/>
            <a:ext cx="2448272" cy="864096"/>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7" name="Rounded Rectangle 6"/>
          <p:cNvSpPr/>
          <p:nvPr/>
        </p:nvSpPr>
        <p:spPr bwMode="auto">
          <a:xfrm>
            <a:off x="683568" y="3933056"/>
            <a:ext cx="2448272" cy="864096"/>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8" name="Rectangle 3"/>
          <p:cNvSpPr txBox="1">
            <a:spLocks noChangeArrowheads="1"/>
          </p:cNvSpPr>
          <p:nvPr/>
        </p:nvSpPr>
        <p:spPr bwMode="auto">
          <a:xfrm>
            <a:off x="899592" y="4005064"/>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lang="en-GB" sz="2400" b="1" kern="0" baseline="0" dirty="0" smtClean="0">
                <a:solidFill>
                  <a:srgbClr val="31546D"/>
                </a:solidFill>
                <a:latin typeface="+mn-lt"/>
              </a:rPr>
              <a:t>Revenues up £500m</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
        <p:nvSpPr>
          <p:cNvPr id="9" name="Rectangle 3"/>
          <p:cNvSpPr txBox="1">
            <a:spLocks noChangeArrowheads="1"/>
          </p:cNvSpPr>
          <p:nvPr/>
        </p:nvSpPr>
        <p:spPr bwMode="auto">
          <a:xfrm>
            <a:off x="3563888" y="4005064"/>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lang="en-GB" sz="2400" b="1" kern="0" baseline="0" dirty="0" smtClean="0">
                <a:solidFill>
                  <a:srgbClr val="31546D"/>
                </a:solidFill>
                <a:latin typeface="+mn-lt"/>
              </a:rPr>
              <a:t>Block grant cut £500m</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
        <p:nvSpPr>
          <p:cNvPr id="10" name="Rounded Rectangle 9"/>
          <p:cNvSpPr/>
          <p:nvPr/>
        </p:nvSpPr>
        <p:spPr bwMode="auto">
          <a:xfrm>
            <a:off x="6084168" y="3933056"/>
            <a:ext cx="2448272" cy="864096"/>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1" name="Rectangle 3"/>
          <p:cNvSpPr txBox="1">
            <a:spLocks noChangeArrowheads="1"/>
          </p:cNvSpPr>
          <p:nvPr/>
        </p:nvSpPr>
        <p:spPr bwMode="auto">
          <a:xfrm>
            <a:off x="6300192" y="4005064"/>
            <a:ext cx="1937792" cy="7940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algn="ctr" defTabSz="914400" rtl="0" eaLnBrk="1" fontAlgn="base" latinLnBrk="0" hangingPunct="1">
              <a:lnSpc>
                <a:spcPct val="95000"/>
              </a:lnSpc>
              <a:spcBef>
                <a:spcPct val="20000"/>
              </a:spcBef>
              <a:spcAft>
                <a:spcPct val="20000"/>
              </a:spcAft>
              <a:buClr>
                <a:srgbClr val="BFCC22"/>
              </a:buClr>
              <a:buSzTx/>
              <a:tabLst/>
              <a:defRPr/>
            </a:pPr>
            <a:r>
              <a:rPr lang="en-GB" sz="2400" b="1" kern="0" baseline="0" dirty="0" smtClean="0">
                <a:solidFill>
                  <a:srgbClr val="31546D"/>
                </a:solidFill>
                <a:latin typeface="+mn-lt"/>
              </a:rPr>
              <a:t>= no net change</a:t>
            </a:r>
            <a:endParaRPr kumimoji="0" lang="en-GB" sz="2400" b="1"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7" grpId="0" animBg="1"/>
      <p:bldP spid="8" grpId="0"/>
      <p:bldP spid="9" grpId="0"/>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ular Callout 9"/>
          <p:cNvSpPr/>
          <p:nvPr/>
        </p:nvSpPr>
        <p:spPr bwMode="auto">
          <a:xfrm>
            <a:off x="1043608" y="2492896"/>
            <a:ext cx="6984776" cy="1008112"/>
          </a:xfrm>
          <a:prstGeom prst="wedgeRoundRectCallout">
            <a:avLst>
              <a:gd name="adj1" fmla="val 30857"/>
              <a:gd name="adj2" fmla="val 63875"/>
              <a:gd name="adj3" fmla="val 16667"/>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The Smith Commission’s fiscal principles (I)</a:t>
            </a:r>
            <a:endParaRPr lang="en-GB" dirty="0"/>
          </a:p>
        </p:txBody>
      </p:sp>
      <p:sp>
        <p:nvSpPr>
          <p:cNvPr id="4" name="Rectangle 3"/>
          <p:cNvSpPr txBox="1">
            <a:spLocks noChangeArrowheads="1"/>
          </p:cNvSpPr>
          <p:nvPr/>
        </p:nvSpPr>
        <p:spPr bwMode="auto">
          <a:xfrm>
            <a:off x="609600" y="1371601"/>
            <a:ext cx="7848600" cy="6771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95000"/>
              </a:lnSpc>
              <a:spcBef>
                <a:spcPct val="20000"/>
              </a:spcBef>
              <a:spcAft>
                <a:spcPct val="20000"/>
              </a:spcAft>
              <a:buClr>
                <a:srgbClr val="BFCC22"/>
              </a:buClr>
              <a:buSzTx/>
              <a:buFontTx/>
              <a:buChar char="•"/>
              <a:tabLst/>
              <a:defRPr/>
            </a:pPr>
            <a:r>
              <a:rPr kumimoji="0" lang="en-GB" sz="2000" b="0" i="0" u="none" strike="noStrike" kern="0" cap="none" spc="0" normalizeH="0" baseline="0" noProof="0" dirty="0" smtClean="0">
                <a:ln>
                  <a:noFill/>
                </a:ln>
                <a:solidFill>
                  <a:srgbClr val="31546D"/>
                </a:solidFill>
                <a:effectLst/>
                <a:uLnTx/>
                <a:uFillTx/>
                <a:latin typeface="+mn-lt"/>
                <a:ea typeface="+mn-ea"/>
                <a:cs typeface="+mn-cs"/>
              </a:rPr>
              <a:t>Smith Commission also sets out a number of principles the new fiscal framework (including block grant adjustments) should meet:</a:t>
            </a:r>
          </a:p>
        </p:txBody>
      </p:sp>
      <p:sp>
        <p:nvSpPr>
          <p:cNvPr id="8" name="Rectangle 3"/>
          <p:cNvSpPr txBox="1">
            <a:spLocks noChangeArrowheads="1"/>
          </p:cNvSpPr>
          <p:nvPr/>
        </p:nvSpPr>
        <p:spPr bwMode="auto">
          <a:xfrm>
            <a:off x="1259632" y="2492896"/>
            <a:ext cx="6552728" cy="9925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95.1 “Barnett Formula”</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The block grant from the UK Government to Scotland will continue to be determined by the Barnett formula</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
        <p:nvSpPr>
          <p:cNvPr id="13" name="Rounded Rectangular Callout 12"/>
          <p:cNvSpPr/>
          <p:nvPr/>
        </p:nvSpPr>
        <p:spPr bwMode="auto">
          <a:xfrm>
            <a:off x="1043608" y="4221088"/>
            <a:ext cx="6984776" cy="1656184"/>
          </a:xfrm>
          <a:prstGeom prst="wedgeRoundRectCallout">
            <a:avLst>
              <a:gd name="adj1" fmla="val -31946"/>
              <a:gd name="adj2" fmla="val 65101"/>
              <a:gd name="adj3" fmla="val 16667"/>
            </a:avLst>
          </a:prstGeom>
          <a:solidFill>
            <a:srgbClr val="EAD5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4" name="Rectangle 3"/>
          <p:cNvSpPr txBox="1">
            <a:spLocks noChangeArrowheads="1"/>
          </p:cNvSpPr>
          <p:nvPr/>
        </p:nvSpPr>
        <p:spPr bwMode="auto">
          <a:xfrm>
            <a:off x="1259632" y="4221088"/>
            <a:ext cx="6552728" cy="15188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95.2 “Economic Responsibility”</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The Scottish budget should benefit in full from Scottish Government policy decisions increasing revenues or reducing expenditures, and bear the full cost of policy decisions that reduce revenues or increase expenditures. </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p:bldP spid="8" grpId="0"/>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The Smith Commission’s fiscal principles (II)</a:t>
            </a:r>
            <a:endParaRPr lang="en-GB" dirty="0"/>
          </a:p>
        </p:txBody>
      </p:sp>
      <p:sp>
        <p:nvSpPr>
          <p:cNvPr id="11" name="Rounded Rectangular Callout 10"/>
          <p:cNvSpPr/>
          <p:nvPr/>
        </p:nvSpPr>
        <p:spPr bwMode="auto">
          <a:xfrm>
            <a:off x="1043608" y="1340768"/>
            <a:ext cx="6984776" cy="1728192"/>
          </a:xfrm>
          <a:prstGeom prst="wedgeRoundRectCallout">
            <a:avLst>
              <a:gd name="adj1" fmla="val -26993"/>
              <a:gd name="adj2" fmla="val 62604"/>
              <a:gd name="adj3" fmla="val 16667"/>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2" name="Rectangle 3"/>
          <p:cNvSpPr txBox="1">
            <a:spLocks noChangeArrowheads="1"/>
          </p:cNvSpPr>
          <p:nvPr/>
        </p:nvSpPr>
        <p:spPr bwMode="auto">
          <a:xfrm>
            <a:off x="1259632" y="1484784"/>
            <a:ext cx="6552728" cy="15188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95.3 “No detriment as a result of the decision to devolve further powers”</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The Scottish and UK Governments’ budgets should be no larger or smaller simply as a result of the initial transfer of tax and/or spending powers, before considering how these are used. </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
        <p:nvSpPr>
          <p:cNvPr id="9" name="Rounded Rectangular Callout 8"/>
          <p:cNvSpPr/>
          <p:nvPr/>
        </p:nvSpPr>
        <p:spPr bwMode="auto">
          <a:xfrm>
            <a:off x="1043608" y="3573016"/>
            <a:ext cx="6984776" cy="2304256"/>
          </a:xfrm>
          <a:prstGeom prst="wedgeRoundRectCallout">
            <a:avLst>
              <a:gd name="adj1" fmla="val 25549"/>
              <a:gd name="adj2" fmla="val 64749"/>
              <a:gd name="adj3" fmla="val 16667"/>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3" name="Rectangle 3"/>
          <p:cNvSpPr txBox="1">
            <a:spLocks noChangeArrowheads="1"/>
          </p:cNvSpPr>
          <p:nvPr/>
        </p:nvSpPr>
        <p:spPr bwMode="auto">
          <a:xfrm>
            <a:off x="1259632" y="3717032"/>
            <a:ext cx="6552728" cy="18928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95.4 “No detriment as a result of UK or Scottish Government policy decisions post-devolution”</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Where policies of either government affect spending or revenues of others, compensating transfers should take place.</a:t>
            </a:r>
          </a:p>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kern="0" baseline="0" dirty="0" smtClean="0">
                <a:solidFill>
                  <a:srgbClr val="31546D"/>
                </a:solidFill>
                <a:latin typeface="+mn-lt"/>
              </a:rPr>
              <a:t>Changes in </a:t>
            </a:r>
            <a:r>
              <a:rPr lang="en-GB" sz="1800" kern="0" baseline="0" dirty="0" err="1" smtClean="0">
                <a:solidFill>
                  <a:srgbClr val="31546D"/>
                </a:solidFill>
                <a:latin typeface="+mn-lt"/>
              </a:rPr>
              <a:t>rUK</a:t>
            </a:r>
            <a:r>
              <a:rPr lang="en-GB" sz="1800" kern="0" baseline="0" dirty="0" smtClean="0">
                <a:solidFill>
                  <a:srgbClr val="31546D"/>
                </a:solidFill>
                <a:latin typeface="+mn-lt"/>
              </a:rPr>
              <a:t> to taxes devolved to Scotland should not affect government spending in Scotland</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9"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The Smith Commission’s fiscal principles (II)</a:t>
            </a:r>
            <a:endParaRPr lang="en-GB" dirty="0"/>
          </a:p>
        </p:txBody>
      </p:sp>
      <p:sp>
        <p:nvSpPr>
          <p:cNvPr id="11" name="Rounded Rectangular Callout 10"/>
          <p:cNvSpPr/>
          <p:nvPr/>
        </p:nvSpPr>
        <p:spPr bwMode="auto">
          <a:xfrm>
            <a:off x="1115616" y="3068960"/>
            <a:ext cx="6984776" cy="1296144"/>
          </a:xfrm>
          <a:prstGeom prst="wedgeRoundRectCallout">
            <a:avLst>
              <a:gd name="adj1" fmla="val -26993"/>
              <a:gd name="adj2" fmla="val 62604"/>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2" name="Rectangle 3"/>
          <p:cNvSpPr txBox="1">
            <a:spLocks noChangeArrowheads="1"/>
          </p:cNvSpPr>
          <p:nvPr/>
        </p:nvSpPr>
        <p:spPr bwMode="auto">
          <a:xfrm>
            <a:off x="1331640" y="3212976"/>
            <a:ext cx="6552728" cy="9925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95.8 “UK economic shocks”</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The UK Government should continue to manage risks and economic shocks that affect the whole of the UK. </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
        <p:nvSpPr>
          <p:cNvPr id="9" name="Rounded Rectangular Callout 8"/>
          <p:cNvSpPr/>
          <p:nvPr/>
        </p:nvSpPr>
        <p:spPr bwMode="auto">
          <a:xfrm>
            <a:off x="1115616" y="4797152"/>
            <a:ext cx="6984776" cy="1296144"/>
          </a:xfrm>
          <a:prstGeom prst="wedgeRoundRectCallout">
            <a:avLst>
              <a:gd name="adj1" fmla="val 30857"/>
              <a:gd name="adj2" fmla="val 63875"/>
              <a:gd name="adj3" fmla="val 16667"/>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3" name="Rectangle 3"/>
          <p:cNvSpPr txBox="1">
            <a:spLocks noChangeArrowheads="1"/>
          </p:cNvSpPr>
          <p:nvPr/>
        </p:nvSpPr>
        <p:spPr bwMode="auto">
          <a:xfrm>
            <a:off x="1331640" y="4941168"/>
            <a:ext cx="6552728" cy="9925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95.6 “Implementable and stable”</a:t>
            </a:r>
          </a:p>
          <a:p>
            <a:pPr marR="0" lvl="0" indent="-342900" defTabSz="914400" rtl="0" eaLnBrk="1" fontAlgn="base" latinLnBrk="0" hangingPunct="1">
              <a:lnSpc>
                <a:spcPct val="95000"/>
              </a:lnSpc>
              <a:spcBef>
                <a:spcPct val="20000"/>
              </a:spcBef>
              <a:spcAft>
                <a:spcPct val="20000"/>
              </a:spcAft>
              <a:buClr>
                <a:srgbClr val="BFCC22"/>
              </a:buClr>
              <a:buSzTx/>
              <a:tabLst/>
              <a:defRPr/>
            </a:pPr>
            <a:r>
              <a:rPr kumimoji="0" lang="en-GB" sz="1800" i="0" u="none" strike="noStrike" kern="0" cap="none" spc="0" normalizeH="0" baseline="0" noProof="0" dirty="0" smtClean="0">
                <a:ln>
                  <a:noFill/>
                </a:ln>
                <a:solidFill>
                  <a:srgbClr val="31546D"/>
                </a:solidFill>
                <a:effectLst/>
                <a:uLnTx/>
                <a:uFillTx/>
                <a:latin typeface="+mn-lt"/>
                <a:ea typeface="+mn-ea"/>
                <a:cs typeface="+mn-cs"/>
              </a:rPr>
              <a:t>Once a revised funding framework has been agreed, its effective operation should not require frequent ongoing negotiation.</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
        <p:nvSpPr>
          <p:cNvPr id="14" name="Rounded Rectangular Callout 13"/>
          <p:cNvSpPr/>
          <p:nvPr/>
        </p:nvSpPr>
        <p:spPr bwMode="auto">
          <a:xfrm>
            <a:off x="1115616" y="1340768"/>
            <a:ext cx="6984776" cy="1296144"/>
          </a:xfrm>
          <a:prstGeom prst="wedgeRoundRectCallout">
            <a:avLst>
              <a:gd name="adj1" fmla="val 30857"/>
              <a:gd name="adj2" fmla="val 63875"/>
              <a:gd name="adj3" fmla="val 16667"/>
            </a:avLst>
          </a:prstGeom>
          <a:solidFill>
            <a:schemeClr val="accent4">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25000" smtClean="0">
              <a:ln>
                <a:noFill/>
              </a:ln>
              <a:solidFill>
                <a:schemeClr val="tx1"/>
              </a:solidFill>
              <a:effectLst/>
              <a:latin typeface="Arial" charset="0"/>
            </a:endParaRPr>
          </a:p>
        </p:txBody>
      </p:sp>
      <p:sp>
        <p:nvSpPr>
          <p:cNvPr id="15" name="Rectangle 3"/>
          <p:cNvSpPr txBox="1">
            <a:spLocks noChangeArrowheads="1"/>
          </p:cNvSpPr>
          <p:nvPr/>
        </p:nvSpPr>
        <p:spPr bwMode="auto">
          <a:xfrm>
            <a:off x="1331640" y="1484784"/>
            <a:ext cx="6552728" cy="9925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b="1" kern="0" baseline="0" dirty="0" smtClean="0">
                <a:solidFill>
                  <a:srgbClr val="31546D"/>
                </a:solidFill>
                <a:latin typeface="+mn-lt"/>
              </a:rPr>
              <a:t>95.5 “Borrowing powers”</a:t>
            </a:r>
          </a:p>
          <a:p>
            <a:pPr marR="0" lvl="0" indent="-342900" defTabSz="914400" rtl="0" eaLnBrk="1" fontAlgn="base" latinLnBrk="0" hangingPunct="1">
              <a:lnSpc>
                <a:spcPct val="95000"/>
              </a:lnSpc>
              <a:spcBef>
                <a:spcPct val="20000"/>
              </a:spcBef>
              <a:spcAft>
                <a:spcPct val="20000"/>
              </a:spcAft>
              <a:buClr>
                <a:srgbClr val="BFCC22"/>
              </a:buClr>
              <a:buSzTx/>
              <a:tabLst/>
              <a:defRPr/>
            </a:pPr>
            <a:r>
              <a:rPr lang="en-GB" sz="1800" kern="0" baseline="0" dirty="0" smtClean="0">
                <a:solidFill>
                  <a:srgbClr val="31546D"/>
                </a:solidFill>
                <a:latin typeface="+mn-lt"/>
              </a:rPr>
              <a:t>Need to be consistent with the mechanism by which block grant is adjusted to account for tax and spending devolution</a:t>
            </a:r>
            <a:endParaRPr kumimoji="0" lang="en-GB" sz="1800" i="0" u="none" strike="noStrike" kern="0" cap="none" spc="0" normalizeH="0" baseline="0" noProof="0" dirty="0">
              <a:ln>
                <a:noFill/>
              </a:ln>
              <a:solidFill>
                <a:srgbClr val="31546D"/>
              </a:solidFill>
              <a:effectLst/>
              <a:uLnTx/>
              <a:uFillTx/>
              <a:latin typeface="+mn-lt"/>
              <a:ea typeface="+mn-ea"/>
              <a:cs typeface="+mn-cs"/>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9" grpId="0" animBg="1"/>
      <p:bldP spid="13" grpId="0"/>
      <p:bldP spid="14"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GB"/>
              <a:t>© Institute for Fiscal Studies  </a:t>
            </a:r>
            <a:endParaRPr lang="en-GB" baseline="-25000"/>
          </a:p>
        </p:txBody>
      </p:sp>
      <p:sp>
        <p:nvSpPr>
          <p:cNvPr id="33794" name="Rectangle 2"/>
          <p:cNvSpPr>
            <a:spLocks noGrp="1" noChangeArrowheads="1"/>
          </p:cNvSpPr>
          <p:nvPr>
            <p:ph type="title"/>
          </p:nvPr>
        </p:nvSpPr>
        <p:spPr/>
        <p:txBody>
          <a:bodyPr/>
          <a:lstStyle/>
          <a:p>
            <a:r>
              <a:rPr lang="en-GB" dirty="0" smtClean="0"/>
              <a:t>Assessing block grant adjustment options</a:t>
            </a:r>
            <a:endParaRPr lang="en-GB" dirty="0"/>
          </a:p>
        </p:txBody>
      </p:sp>
      <p:sp>
        <p:nvSpPr>
          <p:cNvPr id="33795" name="Rectangle 3"/>
          <p:cNvSpPr>
            <a:spLocks noGrp="1" noChangeArrowheads="1"/>
          </p:cNvSpPr>
          <p:nvPr>
            <p:ph type="body" idx="1"/>
          </p:nvPr>
        </p:nvSpPr>
        <p:spPr>
          <a:xfrm>
            <a:off x="609600" y="1371600"/>
            <a:ext cx="7848600" cy="4590487"/>
          </a:xfrm>
        </p:spPr>
        <p:txBody>
          <a:bodyPr/>
          <a:lstStyle/>
          <a:p>
            <a:r>
              <a:rPr lang="en-GB" dirty="0" smtClean="0"/>
              <a:t>There are a number of ways block grant adjustment can be calculated in subsequent years</a:t>
            </a:r>
          </a:p>
          <a:p>
            <a:endParaRPr lang="en-GB" sz="800" dirty="0" smtClean="0"/>
          </a:p>
          <a:p>
            <a:r>
              <a:rPr lang="en-GB" dirty="0" smtClean="0"/>
              <a:t>Adjust the block grant by a constant %</a:t>
            </a:r>
          </a:p>
          <a:p>
            <a:endParaRPr lang="en-GB" sz="800" dirty="0"/>
          </a:p>
          <a:p>
            <a:r>
              <a:rPr lang="en-GB" dirty="0" smtClean="0"/>
              <a:t>Index the adjustment to what happens to revenues from equivalent taxes (or spending on equivalent welfare) in </a:t>
            </a:r>
            <a:r>
              <a:rPr lang="en-GB" dirty="0" err="1" smtClean="0"/>
              <a:t>rUK</a:t>
            </a:r>
            <a:endParaRPr lang="en-GB" dirty="0" smtClean="0"/>
          </a:p>
          <a:p>
            <a:pPr lvl="1"/>
            <a:r>
              <a:rPr lang="en-GB" dirty="0" smtClean="0"/>
              <a:t>In % terms</a:t>
            </a:r>
          </a:p>
          <a:p>
            <a:pPr lvl="1"/>
            <a:r>
              <a:rPr lang="en-GB" dirty="0" smtClean="0"/>
              <a:t>In £s per person (</a:t>
            </a:r>
            <a:r>
              <a:rPr lang="en-GB" dirty="0" err="1" smtClean="0"/>
              <a:t>p.p</a:t>
            </a:r>
            <a:r>
              <a:rPr lang="en-GB" dirty="0" smtClean="0"/>
              <a:t>) terms</a:t>
            </a:r>
          </a:p>
          <a:p>
            <a:pPr lvl="1"/>
            <a:endParaRPr lang="en-GB" sz="800" dirty="0" smtClean="0"/>
          </a:p>
          <a:p>
            <a:r>
              <a:rPr lang="en-GB" dirty="0" smtClean="0"/>
              <a:t>We need to assess the various methods</a:t>
            </a:r>
          </a:p>
          <a:p>
            <a:pPr lvl="1"/>
            <a:r>
              <a:rPr lang="en-GB" dirty="0" smtClean="0"/>
              <a:t>How do they perform under different scenarios?</a:t>
            </a:r>
          </a:p>
          <a:p>
            <a:pPr lvl="1"/>
            <a:r>
              <a:rPr lang="en-GB" dirty="0" smtClean="0"/>
              <a:t>Do they satisfy Smith Commission’s principles? </a:t>
            </a:r>
          </a:p>
          <a:p>
            <a:pPr lvl="1"/>
            <a:endParaRPr lang="en-GB"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ifs09_white">
  <a:themeElements>
    <a:clrScheme name="IFA Green">
      <a:dk1>
        <a:srgbClr val="003306"/>
      </a:dk1>
      <a:lt1>
        <a:srgbClr val="FFFFFF"/>
      </a:lt1>
      <a:dk2>
        <a:srgbClr val="187A2E"/>
      </a:dk2>
      <a:lt2>
        <a:srgbClr val="65A434"/>
      </a:lt2>
      <a:accent1>
        <a:srgbClr val="66CCFF"/>
      </a:accent1>
      <a:accent2>
        <a:srgbClr val="CC99FF"/>
      </a:accent2>
      <a:accent3>
        <a:srgbClr val="CCCC00"/>
      </a:accent3>
      <a:accent4>
        <a:srgbClr val="FFCC66"/>
      </a:accent4>
      <a:accent5>
        <a:srgbClr val="00CC66"/>
      </a:accent5>
      <a:accent6>
        <a:srgbClr val="DA5754"/>
      </a:accent6>
      <a:hlink>
        <a:srgbClr val="FFFFFF"/>
      </a:hlink>
      <a:folHlink>
        <a:srgbClr val="99AEBC"/>
      </a:folHlink>
    </a:clrScheme>
    <a:fontScheme name="Office Theme">
      <a:majorFont>
        <a:latin typeface="Cisalpin LT Std"/>
        <a:ea typeface=""/>
        <a:cs typeface=""/>
      </a:majorFont>
      <a:minorFont>
        <a:latin typeface="Cisalpin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2500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587299"/>
        </a:dk1>
        <a:lt1>
          <a:srgbClr val="FFFFFF"/>
        </a:lt1>
        <a:dk2>
          <a:srgbClr val="187A2E"/>
        </a:dk2>
        <a:lt2>
          <a:srgbClr val="99AEBC"/>
        </a:lt2>
        <a:accent1>
          <a:srgbClr val="FFCF67"/>
        </a:accent1>
        <a:accent2>
          <a:srgbClr val="5FDAE6"/>
        </a:accent2>
        <a:accent3>
          <a:srgbClr val="FFFFFF"/>
        </a:accent3>
        <a:accent4>
          <a:srgbClr val="4A6082"/>
        </a:accent4>
        <a:accent5>
          <a:srgbClr val="FFE4B8"/>
        </a:accent5>
        <a:accent6>
          <a:srgbClr val="55C5D0"/>
        </a:accent6>
        <a:hlink>
          <a:srgbClr val="CDDD1C"/>
        </a:hlink>
        <a:folHlink>
          <a:srgbClr val="54DA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ifs09_white</Template>
  <TotalTime>2437</TotalTime>
  <Words>2327</Words>
  <Application>Microsoft Office PowerPoint</Application>
  <PresentationFormat>On-screen Show (4:3)</PresentationFormat>
  <Paragraphs>310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Cisalpin LT Std</vt:lpstr>
      <vt:lpstr>ifs09_white</vt:lpstr>
      <vt:lpstr>The Smith Commission proposals: the unresolved issue of the “fiscal framework”  </vt:lpstr>
      <vt:lpstr>Coming up</vt:lpstr>
      <vt:lpstr>The Smith Commission proposals</vt:lpstr>
      <vt:lpstr>Adjusting the Block grant in year 1</vt:lpstr>
      <vt:lpstr>Adjusting block grant in subsequent years</vt:lpstr>
      <vt:lpstr>The Smith Commission’s fiscal principles (I)</vt:lpstr>
      <vt:lpstr>The Smith Commission’s fiscal principles (II)</vt:lpstr>
      <vt:lpstr>The Smith Commission’s fiscal principles (II)</vt:lpstr>
      <vt:lpstr>Assessing block grant adjustment options</vt:lpstr>
      <vt:lpstr>Adjusting by a constant percentage (I)</vt:lpstr>
      <vt:lpstr>Adjusting by a constant percentage (II)</vt:lpstr>
      <vt:lpstr>Indexing to % change in rUK revenues (I)</vt:lpstr>
      <vt:lpstr>Indexing to % change in rUK revenues (II)</vt:lpstr>
      <vt:lpstr>Indexing to £s p.p change in rUK revenues (I) </vt:lpstr>
      <vt:lpstr>Indexing to £s p.p change in rUK revenues (II)</vt:lpstr>
      <vt:lpstr>Summarising the options</vt:lpstr>
      <vt:lpstr>Can any mechanism satisfy all Smith principles?</vt:lpstr>
      <vt:lpstr>Should the “no detriment” principles be ditched?</vt:lpstr>
      <vt:lpstr>Borrowing powers</vt:lpstr>
      <vt:lpstr>Beyond Smith: full autonomy (I)</vt:lpstr>
      <vt:lpstr>Beyond Smith: full autonomy (II)</vt:lpstr>
      <vt:lpstr>Conclusions</vt:lpstr>
    </vt:vector>
  </TitlesOfParts>
  <Company>Institute for Fiscal Studies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for presentation</dc:title>
  <dc:creator>david_p</dc:creator>
  <cp:lastModifiedBy>beardmore</cp:lastModifiedBy>
  <cp:revision>84</cp:revision>
  <cp:lastPrinted>2008-10-22T11:50:52Z</cp:lastPrinted>
  <dcterms:created xsi:type="dcterms:W3CDTF">2015-03-03T13:26:52Z</dcterms:created>
  <dcterms:modified xsi:type="dcterms:W3CDTF">2015-03-26T09:11:16Z</dcterms:modified>
</cp:coreProperties>
</file>