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3"/>
  </p:notesMasterIdLst>
  <p:sldIdLst>
    <p:sldId id="256" r:id="rId3"/>
    <p:sldId id="257" r:id="rId4"/>
    <p:sldId id="273" r:id="rId5"/>
    <p:sldId id="264" r:id="rId6"/>
    <p:sldId id="280" r:id="rId7"/>
    <p:sldId id="267" r:id="rId8"/>
    <p:sldId id="270" r:id="rId9"/>
    <p:sldId id="266" r:id="rId10"/>
    <p:sldId id="281" r:id="rId11"/>
    <p:sldId id="265" r:id="rId12"/>
    <p:sldId id="279" r:id="rId13"/>
    <p:sldId id="278" r:id="rId14"/>
    <p:sldId id="268" r:id="rId15"/>
    <p:sldId id="269" r:id="rId16"/>
    <p:sldId id="263" r:id="rId17"/>
    <p:sldId id="276" r:id="rId18"/>
    <p:sldId id="277" r:id="rId19"/>
    <p:sldId id="258" r:id="rId20"/>
    <p:sldId id="260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0" autoAdjust="0"/>
  </p:normalViewPr>
  <p:slideViewPr>
    <p:cSldViewPr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27020230075446161"/>
                  <c:y val="7.44452166813506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456167979002625"/>
                  <c:y val="-5.89704724409448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Third Party Spend</c:v>
                </c:pt>
                <c:pt idx="1">
                  <c:v>Other Costs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470000000</c:v>
                </c:pt>
                <c:pt idx="1">
                  <c:v>630000000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CA4E-76C0-4421-AB98-89CB35478891}" type="datetimeFigureOut">
              <a:rPr lang="en-GB" smtClean="0"/>
              <a:t>26/03/2015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0DD2-B0BD-40C2-84E1-651724F25F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69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0DD2-B0BD-40C2-84E1-651724F25F6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9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0DD2-B0BD-40C2-84E1-651724F25F6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53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Operational Control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Stopping </a:t>
            </a: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non-value add expenditure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Enforcing compliance with policy &amp; process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Improving processes</a:t>
            </a:r>
            <a:r>
              <a:rPr kumimoji="0" lang="en-GB" sz="1200" b="0" i="0" u="none" strike="noStrike" kern="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&amp; management information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baseline="0" noProof="1" smtClean="0">
                <a:solidFill>
                  <a:sysClr val="windowText" lastClr="000000"/>
                </a:solidFill>
                <a:cs typeface="Arial" pitchFamily="34" charset="0"/>
              </a:rPr>
              <a:t>Contract</a:t>
            </a: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 management</a:t>
            </a:r>
            <a:endParaRPr kumimoji="0" lang="en-GB" sz="1200" b="0" i="0" u="none" strike="noStrike" kern="0" cap="none" spc="0" normalizeH="0" baseline="0" noProof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endParaRPr lang="en-GB" dirty="0" smtClean="0"/>
          </a:p>
          <a:p>
            <a:r>
              <a:rPr lang="en-GB" b="1" dirty="0" smtClean="0"/>
              <a:t>Retrospective Rebate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Forensic assessment of contract payments &amp; performance against contract terms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Challenge suppliers to reimburse the Council for proven overcharging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Negotiating &amp; collecting</a:t>
            </a:r>
            <a:r>
              <a:rPr kumimoji="0" lang="en-GB" sz="1200" b="0" i="0" u="none" strike="noStrike" kern="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the rebate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Rate</a:t>
            </a:r>
            <a:r>
              <a:rPr lang="en-GB" b="1" baseline="0" dirty="0" smtClean="0"/>
              <a:t> Renegotiation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Renegotiate</a:t>
            </a:r>
            <a:r>
              <a:rPr kumimoji="0" lang="en-GB" sz="1200" b="0" i="0" u="none" strike="noStrike" kern="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rates with suppliers through: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baseline="0" noProof="1" smtClean="0">
                <a:solidFill>
                  <a:sysClr val="windowText" lastClr="000000"/>
                </a:solidFill>
                <a:cs typeface="Arial" pitchFamily="34" charset="0"/>
              </a:rPr>
              <a:t>Applying insight from retrospective claims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baseline="0" noProof="1" smtClean="0">
                <a:solidFill>
                  <a:sysClr val="windowText" lastClr="000000"/>
                </a:solidFill>
                <a:cs typeface="Arial" pitchFamily="34" charset="0"/>
              </a:rPr>
              <a:t>Using the right to extend</a:t>
            </a: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 or terminate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baseline="0" noProof="1" smtClean="0">
                <a:solidFill>
                  <a:sysClr val="windowText" lastClr="000000"/>
                </a:solidFill>
                <a:cs typeface="Arial" pitchFamily="34" charset="0"/>
              </a:rPr>
              <a:t>Using mini-competitions</a:t>
            </a: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 &amp; benchmarking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Going to tender or the threat of tendering</a:t>
            </a:r>
            <a:endParaRPr lang="en-GB" sz="1200" kern="0" baseline="0" noProof="1" smtClean="0">
              <a:solidFill>
                <a:sysClr val="windowText" lastClr="000000"/>
              </a:solidFill>
              <a:cs typeface="Arial" pitchFamily="34" charset="0"/>
            </a:endParaRPr>
          </a:p>
          <a:p>
            <a:endParaRPr lang="en-GB" baseline="0" dirty="0" smtClean="0"/>
          </a:p>
          <a:p>
            <a:r>
              <a:rPr lang="en-GB" b="1" baseline="0" dirty="0" smtClean="0"/>
              <a:t>Strategic Sourcing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Challening </a:t>
            </a: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the way</a:t>
            </a:r>
            <a:r>
              <a:rPr kumimoji="0" lang="en-GB" sz="1200" b="0" i="0" u="none" strike="noStrike" kern="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services are delivered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baseline="0" noProof="1" smtClean="0">
                <a:solidFill>
                  <a:sysClr val="windowText" lastClr="000000"/>
                </a:solidFill>
                <a:cs typeface="Arial" pitchFamily="34" charset="0"/>
              </a:rPr>
              <a:t>Improving </a:t>
            </a: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the way services are packaged in contracts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Improving </a:t>
            </a:r>
            <a:r>
              <a:rPr kumimoji="0" lang="en-GB" sz="1200" b="0" i="0" u="none" strike="noStrike" kern="0" cap="none" spc="0" normalizeH="0" noProof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the basis of performance measurement &amp; service levels</a:t>
            </a:r>
          </a:p>
          <a:p>
            <a:pPr marL="190500" marR="0" lvl="0" indent="-190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EYInterstate Light" pitchFamily="2" charset="0"/>
              <a:buChar char="•"/>
              <a:tabLst/>
              <a:defRPr/>
            </a:pPr>
            <a:r>
              <a:rPr lang="en-GB" sz="1200" kern="0" baseline="0" noProof="1" smtClean="0">
                <a:solidFill>
                  <a:sysClr val="windowText" lastClr="000000"/>
                </a:solidFill>
                <a:cs typeface="Arial" pitchFamily="34" charset="0"/>
              </a:rPr>
              <a:t>Better aligning</a:t>
            </a:r>
            <a:r>
              <a:rPr lang="en-GB" sz="1200" kern="0" noProof="1" smtClean="0">
                <a:solidFill>
                  <a:sysClr val="windowText" lastClr="000000"/>
                </a:solidFill>
                <a:cs typeface="Arial" pitchFamily="34" charset="0"/>
              </a:rPr>
              <a:t> the basis of payment to meet requirements</a:t>
            </a:r>
            <a:endParaRPr kumimoji="0" lang="en-GB" sz="1200" b="0" i="0" u="none" strike="noStrike" kern="0" cap="none" spc="0" normalizeH="0" baseline="0" noProof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0DD2-B0BD-40C2-84E1-651724F25F6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1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0DD2-B0BD-40C2-84E1-651724F25F6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0DD2-B0BD-40C2-84E1-651724F25F6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9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0DD2-B0BD-40C2-84E1-651724F25F6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71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C13570-14B5-463B-BC77-87A9EED15932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51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51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Picture di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788" y="0"/>
            <a:ext cx="9729788" cy="68786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8761"/>
            <a:ext cx="3886200" cy="2331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9604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53526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188640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9D990C-9439-41CE-9D23-9BE8808E83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 advTm="700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ity Purp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91300" y="5840413"/>
            <a:ext cx="1949450" cy="1017587"/>
          </a:xfrm>
          <a:prstGeom prst="rect">
            <a:avLst/>
          </a:prstGeom>
          <a:noFill/>
        </p:spPr>
      </p:pic>
      <p:pic>
        <p:nvPicPr>
          <p:cNvPr id="7" name="Picture 8" descr="disc"/>
          <p:cNvPicPr>
            <a:picLocks noChangeAspect="1" noChangeArrowheads="1"/>
          </p:cNvPicPr>
          <p:nvPr userDrawn="1"/>
        </p:nvPicPr>
        <p:blipFill>
          <a:blip r:embed="rId14" cstate="print"/>
          <a:srcRect l="27200"/>
          <a:stretch>
            <a:fillRect/>
          </a:stretch>
        </p:blipFill>
        <p:spPr bwMode="auto">
          <a:xfrm>
            <a:off x="0" y="685800"/>
            <a:ext cx="5445636" cy="52895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AA81-8911-4F71-ABAF-9BFEA50B946A}" type="datetimeFigureOut">
              <a:rPr lang="en-GB" smtClean="0"/>
              <a:pPr/>
              <a:t>26/03/2015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FF89-6D8D-4523-B997-2281068036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Commercial Excellence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Reality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8" y="0"/>
            <a:ext cx="917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smtClean="0">
                <a:solidFill>
                  <a:schemeClr val="bg1"/>
                </a:solidFill>
              </a:rPr>
              <a:t>Have there been challenges?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91300" y="5840413"/>
            <a:ext cx="1949450" cy="1017587"/>
            <a:chOff x="6591300" y="5840413"/>
            <a:chExt cx="1949450" cy="1017587"/>
          </a:xfrm>
        </p:grpSpPr>
        <p:sp>
          <p:nvSpPr>
            <p:cNvPr id="8" name="Rectangle 7"/>
            <p:cNvSpPr/>
            <p:nvPr/>
          </p:nvSpPr>
          <p:spPr>
            <a:xfrm>
              <a:off x="6660232" y="6093296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5" descr="City Purp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1300" y="5840413"/>
              <a:ext cx="1949450" cy="10175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40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Areas of focus</a:t>
            </a:r>
            <a:endParaRPr lang="en-GB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b="1" dirty="0" smtClean="0"/>
              <a:t>Leadership</a:t>
            </a:r>
            <a:r>
              <a:rPr lang="en-GB" sz="2800" dirty="0" smtClean="0"/>
              <a:t> and ownership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Aligning public sector </a:t>
            </a:r>
            <a:r>
              <a:rPr lang="en-GB" sz="2800" b="1" dirty="0" smtClean="0"/>
              <a:t>values</a:t>
            </a:r>
            <a:r>
              <a:rPr lang="en-GB" sz="2800" dirty="0" smtClean="0"/>
              <a:t> with increased commerciality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Availability and confidence in </a:t>
            </a:r>
            <a:r>
              <a:rPr lang="en-GB" sz="2800" b="1" dirty="0" smtClean="0"/>
              <a:t>data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b="1" dirty="0" smtClean="0"/>
              <a:t>Leakage </a:t>
            </a:r>
            <a:r>
              <a:rPr lang="en-GB" sz="2800" dirty="0" smtClean="0"/>
              <a:t>of benefits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636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smtClean="0">
                <a:solidFill>
                  <a:schemeClr val="bg1"/>
                </a:solidFill>
              </a:rPr>
              <a:t>Have we done things differently?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91300" y="5840413"/>
            <a:ext cx="1949450" cy="1017587"/>
            <a:chOff x="6591300" y="5840413"/>
            <a:chExt cx="1949450" cy="1017587"/>
          </a:xfrm>
        </p:grpSpPr>
        <p:sp>
          <p:nvSpPr>
            <p:cNvPr id="8" name="Rectangle 7"/>
            <p:cNvSpPr/>
            <p:nvPr/>
          </p:nvSpPr>
          <p:spPr>
            <a:xfrm>
              <a:off x="6660232" y="6093296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5" descr="City Purp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1300" y="5840413"/>
              <a:ext cx="1949450" cy="10175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050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8720"/>
            <a:ext cx="43559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Delivering Commercial Innovation</a:t>
            </a:r>
            <a:endParaRPr lang="en-GB" sz="3000" b="1" dirty="0"/>
          </a:p>
        </p:txBody>
      </p:sp>
      <p:sp>
        <p:nvSpPr>
          <p:cNvPr id="6" name="Line 45"/>
          <p:cNvSpPr>
            <a:spLocks noChangeShapeType="1"/>
          </p:cNvSpPr>
          <p:nvPr/>
        </p:nvSpPr>
        <p:spPr bwMode="gray">
          <a:xfrm>
            <a:off x="6444208" y="3789040"/>
            <a:ext cx="2412000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50"/>
          <p:cNvSpPr>
            <a:spLocks noChangeShapeType="1"/>
          </p:cNvSpPr>
          <p:nvPr/>
        </p:nvSpPr>
        <p:spPr bwMode="gray">
          <a:xfrm>
            <a:off x="327025" y="4849813"/>
            <a:ext cx="2752725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gray">
          <a:xfrm>
            <a:off x="467888" y="2101498"/>
            <a:ext cx="3096000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gray">
          <a:xfrm>
            <a:off x="6618262" y="3889375"/>
            <a:ext cx="241823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285750" indent="-285750" defTabSz="801688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 sz="1400">
                <a:solidFill>
                  <a:srgbClr val="080808"/>
                </a:solidFill>
                <a:latin typeface="Arial" charset="0"/>
                <a:cs typeface="Arial" charset="0"/>
              </a:defRPr>
            </a:lvl1pPr>
            <a:lvl2pPr marL="742950" indent="-285750" defTabSz="801688">
              <a:defRPr>
                <a:latin typeface="Arial" charset="0"/>
              </a:defRPr>
            </a:lvl2pPr>
            <a:lvl3pPr marL="1143000" indent="-228600" defTabSz="801688">
              <a:defRPr>
                <a:latin typeface="Arial" charset="0"/>
              </a:defRPr>
            </a:lvl3pPr>
            <a:lvl4pPr marL="1600200" indent="-228600" defTabSz="801688">
              <a:defRPr>
                <a:latin typeface="Arial" charset="0"/>
              </a:defRPr>
            </a:lvl4pPr>
            <a:lvl5pPr marL="2057400" indent="-228600" defTabSz="801688">
              <a:defRPr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altLang="en-US" noProof="1" smtClean="0"/>
              <a:t>Increased revenue</a:t>
            </a:r>
          </a:p>
          <a:p>
            <a:r>
              <a:rPr lang="en-GB" altLang="en-US" noProof="1" smtClean="0"/>
              <a:t>Innovative commercials</a:t>
            </a:r>
          </a:p>
          <a:p>
            <a:r>
              <a:rPr lang="en-GB" altLang="en-US" noProof="1" smtClean="0"/>
              <a:t>Wider projects</a:t>
            </a:r>
          </a:p>
          <a:p>
            <a:r>
              <a:rPr lang="en-GB" altLang="en-US" noProof="1" smtClean="0"/>
              <a:t>Partnership approach</a:t>
            </a:r>
            <a:endParaRPr lang="de-DE" altLang="en-US" noProof="1"/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gray">
          <a:xfrm>
            <a:off x="366171" y="2129602"/>
            <a:ext cx="26860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noProof="1" smtClean="0">
                <a:solidFill>
                  <a:srgbClr val="080808"/>
                </a:solidFill>
                <a:cs typeface="Arial" charset="0"/>
              </a:rPr>
              <a:t>Financial savings</a:t>
            </a:r>
          </a:p>
          <a:p>
            <a:pPr marL="285750" indent="-285750" algn="l" eaLnBrk="1" hangingPunct="1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noProof="1" smtClean="0">
                <a:solidFill>
                  <a:srgbClr val="080808"/>
                </a:solidFill>
                <a:cs typeface="Arial" charset="0"/>
              </a:rPr>
              <a:t>Community benefits</a:t>
            </a:r>
          </a:p>
          <a:p>
            <a:pPr marL="285750" indent="-285750" algn="l" eaLnBrk="1" hangingPunct="1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noProof="1" smtClean="0">
                <a:solidFill>
                  <a:srgbClr val="080808"/>
                </a:solidFill>
                <a:cs typeface="Arial" charset="0"/>
              </a:rPr>
              <a:t>Improved operations</a:t>
            </a:r>
          </a:p>
          <a:p>
            <a:pPr marL="285750" indent="-285750" algn="l" eaLnBrk="1" hangingPunct="1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noProof="1" smtClean="0">
                <a:solidFill>
                  <a:srgbClr val="080808"/>
                </a:solidFill>
                <a:cs typeface="Arial" charset="0"/>
              </a:rPr>
              <a:t>Additional income</a:t>
            </a:r>
          </a:p>
          <a:p>
            <a:pPr marL="285750" indent="-285750" algn="l" eaLnBrk="1" hangingPunct="1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altLang="en-US" sz="1400" noProof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gray">
          <a:xfrm>
            <a:off x="231775" y="4924425"/>
            <a:ext cx="282044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defTabSz="801688">
              <a:spcBef>
                <a:spcPts val="6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 sz="1400">
                <a:solidFill>
                  <a:srgbClr val="080808"/>
                </a:solidFill>
                <a:latin typeface="Arial" charset="0"/>
                <a:cs typeface="Arial" charset="0"/>
              </a:defRPr>
            </a:lvl1pPr>
            <a:lvl2pPr marL="742950" indent="-285750" defTabSz="801688">
              <a:defRPr>
                <a:latin typeface="Arial" charset="0"/>
              </a:defRPr>
            </a:lvl2pPr>
            <a:lvl3pPr marL="1143000" indent="-228600" defTabSz="801688">
              <a:defRPr>
                <a:latin typeface="Arial" charset="0"/>
              </a:defRPr>
            </a:lvl3pPr>
            <a:lvl4pPr marL="1600200" indent="-228600" defTabSz="801688">
              <a:defRPr>
                <a:latin typeface="Arial" charset="0"/>
              </a:defRPr>
            </a:lvl4pPr>
            <a:lvl5pPr marL="2057400" indent="-228600" defTabSz="801688">
              <a:defRPr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altLang="en-US" noProof="1" smtClean="0"/>
              <a:t>Complex stakeholders</a:t>
            </a:r>
          </a:p>
          <a:p>
            <a:r>
              <a:rPr lang="en-GB" altLang="en-US" noProof="1" smtClean="0"/>
              <a:t>Improved commercial outcome</a:t>
            </a:r>
          </a:p>
          <a:p>
            <a:r>
              <a:rPr lang="en-GB" altLang="en-US" noProof="1" smtClean="0"/>
              <a:t>Significant scrutiny</a:t>
            </a:r>
          </a:p>
          <a:p>
            <a:endParaRPr lang="en-GB" altLang="en-US" noProof="1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gray">
          <a:xfrm>
            <a:off x="222250" y="4411663"/>
            <a:ext cx="2952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altLang="en-US" b="1" noProof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The Meadows</a:t>
            </a:r>
            <a:endParaRPr lang="en-GB" altLang="en-US" b="1" noProof="1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gray">
          <a:xfrm>
            <a:off x="356646" y="1662877"/>
            <a:ext cx="261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altLang="en-US" b="1" noProof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EBS Stores</a:t>
            </a:r>
            <a:endParaRPr lang="en-GB" altLang="en-US" b="1" noProof="1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gray">
          <a:xfrm>
            <a:off x="6402835" y="3429000"/>
            <a:ext cx="252538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altLang="en-US" b="1" noProof="1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Outdoor Advertising</a:t>
            </a:r>
            <a:endParaRPr lang="en-GB" altLang="en-US" b="1" noProof="1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gray">
          <a:xfrm>
            <a:off x="4578350" y="2771775"/>
            <a:ext cx="1762125" cy="2662238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>
            <a:off x="2819400" y="2792413"/>
            <a:ext cx="1917700" cy="2641600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3054350" y="1914525"/>
            <a:ext cx="3051175" cy="11684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gray">
          <a:xfrm>
            <a:off x="3509954" y="3205425"/>
            <a:ext cx="21421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000" b="1" i="1" noProof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Examples </a:t>
            </a:r>
          </a:p>
          <a:p>
            <a:pPr algn="ctr" eaLnBrk="1" hangingPunct="1"/>
            <a:r>
              <a:rPr lang="en-GB" altLang="en-US" sz="2000" b="1" i="1" noProof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from  over </a:t>
            </a:r>
          </a:p>
          <a:p>
            <a:pPr algn="ctr" eaLnBrk="1" hangingPunct="1"/>
            <a:r>
              <a:rPr lang="en-GB" altLang="en-US" sz="2000" b="1" i="1" noProof="1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100 projects</a:t>
            </a:r>
            <a:endParaRPr lang="en-GB" altLang="en-US" sz="2000" b="1" i="1" noProof="1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72"/>
            <a:ext cx="9191750" cy="68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smtClean="0">
                <a:solidFill>
                  <a:schemeClr val="bg1"/>
                </a:solidFill>
              </a:rPr>
              <a:t>Is anyone watching?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91300" y="5840413"/>
            <a:ext cx="1949450" cy="1017587"/>
            <a:chOff x="6591300" y="5840413"/>
            <a:chExt cx="1949450" cy="1017587"/>
          </a:xfrm>
        </p:grpSpPr>
        <p:sp>
          <p:nvSpPr>
            <p:cNvPr id="7" name="Rectangle 6"/>
            <p:cNvSpPr/>
            <p:nvPr/>
          </p:nvSpPr>
          <p:spPr>
            <a:xfrm>
              <a:off x="6660232" y="6093296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5" descr="City Purp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1300" y="5840413"/>
              <a:ext cx="1949450" cy="10175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511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Wider interest in Commercial Excellence</a:t>
            </a:r>
            <a:endParaRPr lang="en-GB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Politicians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Suppliers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Supported business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Charities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Unions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Press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sz="28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rot="5400000">
            <a:off x="503552" y="2169128"/>
            <a:ext cx="2448000" cy="244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6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094" t="47121" r="32106" b="1974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1784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smtClean="0">
                <a:solidFill>
                  <a:schemeClr val="bg1"/>
                </a:solidFill>
              </a:rPr>
              <a:t>Continuing the journey</a:t>
            </a:r>
            <a:endParaRPr lang="en-GB" sz="30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91300" y="5840413"/>
            <a:ext cx="1949450" cy="1017587"/>
            <a:chOff x="6591300" y="5840413"/>
            <a:chExt cx="1949450" cy="1017587"/>
          </a:xfrm>
        </p:grpSpPr>
        <p:sp>
          <p:nvSpPr>
            <p:cNvPr id="8" name="Rectangle 7"/>
            <p:cNvSpPr/>
            <p:nvPr/>
          </p:nvSpPr>
          <p:spPr>
            <a:xfrm>
              <a:off x="6660232" y="6093296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5" descr="City Purp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1300" y="5840413"/>
              <a:ext cx="1949450" cy="10175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738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908720"/>
            <a:ext cx="43559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Future areas of focus</a:t>
            </a:r>
            <a:endParaRPr lang="en-GB" sz="3000" b="1" dirty="0"/>
          </a:p>
        </p:txBody>
      </p:sp>
      <p:pic>
        <p:nvPicPr>
          <p:cNvPr id="6" name="Picture 2" descr="19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6801"/>
          <a:stretch>
            <a:fillRect/>
          </a:stretch>
        </p:blipFill>
        <p:spPr bwMode="gray">
          <a:xfrm>
            <a:off x="793468" y="2195583"/>
            <a:ext cx="1702973" cy="15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23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25636" y="1599833"/>
            <a:ext cx="2682559" cy="18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1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3008" r="6429" b="6097"/>
          <a:stretch>
            <a:fillRect/>
          </a:stretch>
        </p:blipFill>
        <p:spPr bwMode="gray">
          <a:xfrm>
            <a:off x="3389713" y="2444023"/>
            <a:ext cx="2246883" cy="15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25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0568" r="4572" b="6729"/>
          <a:stretch>
            <a:fillRect/>
          </a:stretch>
        </p:blipFill>
        <p:spPr bwMode="gray">
          <a:xfrm>
            <a:off x="757846" y="3046109"/>
            <a:ext cx="2366077" cy="15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26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7356" r="6912" b="7765"/>
          <a:stretch>
            <a:fillRect/>
          </a:stretch>
        </p:blipFill>
        <p:spPr bwMode="gray">
          <a:xfrm>
            <a:off x="2448489" y="2848371"/>
            <a:ext cx="1553638" cy="15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32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3402" y="2561904"/>
            <a:ext cx="2003014" cy="16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7"/>
          <p:cNvPicPr>
            <a:picLocks noChangeAspect="1" noChangeArrowheads="1"/>
          </p:cNvPicPr>
          <p:nvPr/>
        </p:nvPicPr>
        <p:blipFill>
          <a:blip r:embed="rId9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1158"/>
          <a:stretch>
            <a:fillRect/>
          </a:stretch>
        </p:blipFill>
        <p:spPr bwMode="gray">
          <a:xfrm>
            <a:off x="5758532" y="1204357"/>
            <a:ext cx="1704343" cy="12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4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7680"/>
          <a:stretch>
            <a:fillRect/>
          </a:stretch>
        </p:blipFill>
        <p:spPr bwMode="gray">
          <a:xfrm>
            <a:off x="3299290" y="1597298"/>
            <a:ext cx="1723524" cy="14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15"/>
          <p:cNvPicPr>
            <a:picLocks noChangeAspect="1" noChangeArrowheads="1"/>
          </p:cNvPicPr>
          <p:nvPr/>
        </p:nvPicPr>
        <p:blipFill>
          <a:blip r:embed="rId11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7541" r="7683" b="9157"/>
          <a:stretch>
            <a:fillRect/>
          </a:stretch>
        </p:blipFill>
        <p:spPr bwMode="gray">
          <a:xfrm>
            <a:off x="4365190" y="1528850"/>
            <a:ext cx="2038636" cy="11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5887316" y="4733220"/>
            <a:ext cx="2861148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>
                <a:solidFill>
                  <a:srgbClr val="080808"/>
                </a:solidFill>
              </a:rPr>
              <a:t>Capability Development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Council-wide training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Further member engagement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Licence to procure</a:t>
            </a:r>
            <a:endParaRPr lang="en-GB" altLang="en-US" sz="1400" dirty="0">
              <a:solidFill>
                <a:srgbClr val="080808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306141" y="1281678"/>
            <a:ext cx="2486642" cy="4354039"/>
            <a:chOff x="1663" y="252"/>
            <a:chExt cx="2079" cy="3171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gray">
            <a:xfrm rot="-5400000">
              <a:off x="77" y="1838"/>
              <a:ext cx="3171" cy="0"/>
            </a:xfrm>
            <a:prstGeom prst="line">
              <a:avLst/>
            </a:prstGeom>
            <a:noFill/>
            <a:ln w="19050">
              <a:solidFill>
                <a:srgbClr val="86828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gray">
            <a:xfrm rot="-5400000">
              <a:off x="2156" y="1838"/>
              <a:ext cx="3171" cy="0"/>
            </a:xfrm>
            <a:prstGeom prst="line">
              <a:avLst/>
            </a:prstGeom>
            <a:noFill/>
            <a:ln w="19050">
              <a:solidFill>
                <a:srgbClr val="86828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1" name="Freeform 36"/>
          <p:cNvSpPr>
            <a:spLocks/>
          </p:cNvSpPr>
          <p:nvPr/>
        </p:nvSpPr>
        <p:spPr bwMode="auto">
          <a:xfrm>
            <a:off x="5907867" y="1858414"/>
            <a:ext cx="2148240" cy="1420925"/>
          </a:xfrm>
          <a:custGeom>
            <a:avLst/>
            <a:gdLst>
              <a:gd name="T0" fmla="*/ 3119 w 4356"/>
              <a:gd name="T1" fmla="*/ 430 h 3098"/>
              <a:gd name="T2" fmla="*/ 3123 w 4356"/>
              <a:gd name="T3" fmla="*/ 430 h 3098"/>
              <a:gd name="T4" fmla="*/ 3123 w 4356"/>
              <a:gd name="T5" fmla="*/ 434 h 3098"/>
              <a:gd name="T6" fmla="*/ 3207 w 4356"/>
              <a:gd name="T7" fmla="*/ 602 h 3098"/>
              <a:gd name="T8" fmla="*/ 3299 w 4356"/>
              <a:gd name="T9" fmla="*/ 758 h 3098"/>
              <a:gd name="T10" fmla="*/ 3503 w 4356"/>
              <a:gd name="T11" fmla="*/ 1138 h 3098"/>
              <a:gd name="T12" fmla="*/ 3847 w 4356"/>
              <a:gd name="T13" fmla="*/ 898 h 3098"/>
              <a:gd name="T14" fmla="*/ 4339 w 4356"/>
              <a:gd name="T15" fmla="*/ 1054 h 3098"/>
              <a:gd name="T16" fmla="*/ 4347 w 4356"/>
              <a:gd name="T17" fmla="*/ 1190 h 3098"/>
              <a:gd name="T18" fmla="*/ 4343 w 4356"/>
              <a:gd name="T19" fmla="*/ 1190 h 3098"/>
              <a:gd name="T20" fmla="*/ 4331 w 4356"/>
              <a:gd name="T21" fmla="*/ 1242 h 3098"/>
              <a:gd name="T22" fmla="*/ 4043 w 4356"/>
              <a:gd name="T23" fmla="*/ 1430 h 3098"/>
              <a:gd name="T24" fmla="*/ 3599 w 4356"/>
              <a:gd name="T25" fmla="*/ 1442 h 3098"/>
              <a:gd name="T26" fmla="*/ 3651 w 4356"/>
              <a:gd name="T27" fmla="*/ 1786 h 3098"/>
              <a:gd name="T28" fmla="*/ 3967 w 4356"/>
              <a:gd name="T29" fmla="*/ 2374 h 3098"/>
              <a:gd name="T30" fmla="*/ 3299 w 4356"/>
              <a:gd name="T31" fmla="*/ 2530 h 3098"/>
              <a:gd name="T32" fmla="*/ 2735 w 4356"/>
              <a:gd name="T33" fmla="*/ 2474 h 3098"/>
              <a:gd name="T34" fmla="*/ 2783 w 4356"/>
              <a:gd name="T35" fmla="*/ 2206 h 3098"/>
              <a:gd name="T36" fmla="*/ 2751 w 4356"/>
              <a:gd name="T37" fmla="*/ 2098 h 3098"/>
              <a:gd name="T38" fmla="*/ 2283 w 4356"/>
              <a:gd name="T39" fmla="*/ 1922 h 3098"/>
              <a:gd name="T40" fmla="*/ 2139 w 4356"/>
              <a:gd name="T41" fmla="*/ 2358 h 3098"/>
              <a:gd name="T42" fmla="*/ 2211 w 4356"/>
              <a:gd name="T43" fmla="*/ 2446 h 3098"/>
              <a:gd name="T44" fmla="*/ 2303 w 4356"/>
              <a:gd name="T45" fmla="*/ 2514 h 3098"/>
              <a:gd name="T46" fmla="*/ 2299 w 4356"/>
              <a:gd name="T47" fmla="*/ 2802 h 3098"/>
              <a:gd name="T48" fmla="*/ 2059 w 4356"/>
              <a:gd name="T49" fmla="*/ 2898 h 3098"/>
              <a:gd name="T50" fmla="*/ 1779 w 4356"/>
              <a:gd name="T51" fmla="*/ 2954 h 3098"/>
              <a:gd name="T52" fmla="*/ 1251 w 4356"/>
              <a:gd name="T53" fmla="*/ 3098 h 3098"/>
              <a:gd name="T54" fmla="*/ 1247 w 4356"/>
              <a:gd name="T55" fmla="*/ 3098 h 3098"/>
              <a:gd name="T56" fmla="*/ 1051 w 4356"/>
              <a:gd name="T57" fmla="*/ 2574 h 3098"/>
              <a:gd name="T58" fmla="*/ 995 w 4356"/>
              <a:gd name="T59" fmla="*/ 2390 h 3098"/>
              <a:gd name="T60" fmla="*/ 863 w 4356"/>
              <a:gd name="T61" fmla="*/ 2266 h 3098"/>
              <a:gd name="T62" fmla="*/ 763 w 4356"/>
              <a:gd name="T63" fmla="*/ 2338 h 3098"/>
              <a:gd name="T64" fmla="*/ 383 w 4356"/>
              <a:gd name="T65" fmla="*/ 2514 h 3098"/>
              <a:gd name="T66" fmla="*/ 87 w 4356"/>
              <a:gd name="T67" fmla="*/ 2174 h 3098"/>
              <a:gd name="T68" fmla="*/ 443 w 4356"/>
              <a:gd name="T69" fmla="*/ 1950 h 3098"/>
              <a:gd name="T70" fmla="*/ 839 w 4356"/>
              <a:gd name="T71" fmla="*/ 1890 h 3098"/>
              <a:gd name="T72" fmla="*/ 643 w 4356"/>
              <a:gd name="T73" fmla="*/ 1566 h 3098"/>
              <a:gd name="T74" fmla="*/ 379 w 4356"/>
              <a:gd name="T75" fmla="*/ 1238 h 3098"/>
              <a:gd name="T76" fmla="*/ 503 w 4356"/>
              <a:gd name="T77" fmla="*/ 1162 h 3098"/>
              <a:gd name="T78" fmla="*/ 1367 w 4356"/>
              <a:gd name="T79" fmla="*/ 898 h 3098"/>
              <a:gd name="T80" fmla="*/ 1611 w 4356"/>
              <a:gd name="T81" fmla="*/ 806 h 3098"/>
              <a:gd name="T82" fmla="*/ 1515 w 4356"/>
              <a:gd name="T83" fmla="*/ 614 h 3098"/>
              <a:gd name="T84" fmla="*/ 1219 w 4356"/>
              <a:gd name="T85" fmla="*/ 390 h 3098"/>
              <a:gd name="T86" fmla="*/ 1227 w 4356"/>
              <a:gd name="T87" fmla="*/ 198 h 3098"/>
              <a:gd name="T88" fmla="*/ 1683 w 4356"/>
              <a:gd name="T89" fmla="*/ 6 h 3098"/>
              <a:gd name="T90" fmla="*/ 1859 w 4356"/>
              <a:gd name="T91" fmla="*/ 154 h 3098"/>
              <a:gd name="T92" fmla="*/ 1827 w 4356"/>
              <a:gd name="T93" fmla="*/ 430 h 3098"/>
              <a:gd name="T94" fmla="*/ 2255 w 4356"/>
              <a:gd name="T95" fmla="*/ 670 h 3098"/>
              <a:gd name="T96" fmla="*/ 2447 w 4356"/>
              <a:gd name="T97" fmla="*/ 586 h 3098"/>
              <a:gd name="T98" fmla="*/ 3119 w 4356"/>
              <a:gd name="T99" fmla="*/ 430 h 3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56" h="3098">
                <a:moveTo>
                  <a:pt x="3119" y="430"/>
                </a:moveTo>
                <a:cubicBezTo>
                  <a:pt x="3120" y="430"/>
                  <a:pt x="3122" y="430"/>
                  <a:pt x="3123" y="430"/>
                </a:cubicBezTo>
                <a:cubicBezTo>
                  <a:pt x="3123" y="431"/>
                  <a:pt x="3123" y="433"/>
                  <a:pt x="3123" y="434"/>
                </a:cubicBezTo>
                <a:cubicBezTo>
                  <a:pt x="3152" y="486"/>
                  <a:pt x="3175" y="541"/>
                  <a:pt x="3207" y="602"/>
                </a:cubicBezTo>
                <a:cubicBezTo>
                  <a:pt x="3234" y="653"/>
                  <a:pt x="3276" y="700"/>
                  <a:pt x="3299" y="758"/>
                </a:cubicBezTo>
                <a:cubicBezTo>
                  <a:pt x="3354" y="897"/>
                  <a:pt x="3344" y="1103"/>
                  <a:pt x="3503" y="1138"/>
                </a:cubicBezTo>
                <a:cubicBezTo>
                  <a:pt x="3684" y="1177"/>
                  <a:pt x="3736" y="951"/>
                  <a:pt x="3847" y="898"/>
                </a:cubicBezTo>
                <a:cubicBezTo>
                  <a:pt x="4006" y="823"/>
                  <a:pt x="4283" y="922"/>
                  <a:pt x="4339" y="1054"/>
                </a:cubicBezTo>
                <a:cubicBezTo>
                  <a:pt x="4347" y="1096"/>
                  <a:pt x="4356" y="1142"/>
                  <a:pt x="4347" y="1190"/>
                </a:cubicBezTo>
                <a:cubicBezTo>
                  <a:pt x="4346" y="1190"/>
                  <a:pt x="4344" y="1190"/>
                  <a:pt x="4343" y="1190"/>
                </a:cubicBezTo>
                <a:cubicBezTo>
                  <a:pt x="4343" y="1211"/>
                  <a:pt x="4333" y="1223"/>
                  <a:pt x="4331" y="1242"/>
                </a:cubicBezTo>
                <a:cubicBezTo>
                  <a:pt x="4280" y="1343"/>
                  <a:pt x="4191" y="1422"/>
                  <a:pt x="4043" y="1430"/>
                </a:cubicBezTo>
                <a:cubicBezTo>
                  <a:pt x="3897" y="1438"/>
                  <a:pt x="3677" y="1309"/>
                  <a:pt x="3599" y="1442"/>
                </a:cubicBezTo>
                <a:cubicBezTo>
                  <a:pt x="3538" y="1545"/>
                  <a:pt x="3613" y="1698"/>
                  <a:pt x="3651" y="1786"/>
                </a:cubicBezTo>
                <a:cubicBezTo>
                  <a:pt x="3740" y="1993"/>
                  <a:pt x="3849" y="2206"/>
                  <a:pt x="3967" y="2374"/>
                </a:cubicBezTo>
                <a:cubicBezTo>
                  <a:pt x="3722" y="2357"/>
                  <a:pt x="3525" y="2468"/>
                  <a:pt x="3299" y="2530"/>
                </a:cubicBezTo>
                <a:cubicBezTo>
                  <a:pt x="3129" y="2577"/>
                  <a:pt x="2796" y="2639"/>
                  <a:pt x="2735" y="2474"/>
                </a:cubicBezTo>
                <a:cubicBezTo>
                  <a:pt x="2695" y="2366"/>
                  <a:pt x="2781" y="2284"/>
                  <a:pt x="2783" y="2206"/>
                </a:cubicBezTo>
                <a:cubicBezTo>
                  <a:pt x="2784" y="2170"/>
                  <a:pt x="2766" y="2125"/>
                  <a:pt x="2751" y="2098"/>
                </a:cubicBezTo>
                <a:cubicBezTo>
                  <a:pt x="2676" y="1963"/>
                  <a:pt x="2453" y="1837"/>
                  <a:pt x="2283" y="1922"/>
                </a:cubicBezTo>
                <a:cubicBezTo>
                  <a:pt x="2149" y="1989"/>
                  <a:pt x="2042" y="2193"/>
                  <a:pt x="2139" y="2358"/>
                </a:cubicBezTo>
                <a:cubicBezTo>
                  <a:pt x="2157" y="2389"/>
                  <a:pt x="2185" y="2421"/>
                  <a:pt x="2211" y="2446"/>
                </a:cubicBezTo>
                <a:cubicBezTo>
                  <a:pt x="2237" y="2471"/>
                  <a:pt x="2274" y="2484"/>
                  <a:pt x="2303" y="2514"/>
                </a:cubicBezTo>
                <a:cubicBezTo>
                  <a:pt x="2383" y="2596"/>
                  <a:pt x="2392" y="2736"/>
                  <a:pt x="2299" y="2802"/>
                </a:cubicBezTo>
                <a:cubicBezTo>
                  <a:pt x="2242" y="2843"/>
                  <a:pt x="2146" y="2869"/>
                  <a:pt x="2059" y="2898"/>
                </a:cubicBezTo>
                <a:cubicBezTo>
                  <a:pt x="1973" y="2927"/>
                  <a:pt x="1880" y="2949"/>
                  <a:pt x="1779" y="2954"/>
                </a:cubicBezTo>
                <a:cubicBezTo>
                  <a:pt x="1573" y="2963"/>
                  <a:pt x="1372" y="2985"/>
                  <a:pt x="1251" y="3098"/>
                </a:cubicBezTo>
                <a:cubicBezTo>
                  <a:pt x="1250" y="3098"/>
                  <a:pt x="1248" y="3098"/>
                  <a:pt x="1247" y="3098"/>
                </a:cubicBezTo>
                <a:cubicBezTo>
                  <a:pt x="1184" y="2932"/>
                  <a:pt x="1099" y="2752"/>
                  <a:pt x="1051" y="2574"/>
                </a:cubicBezTo>
                <a:cubicBezTo>
                  <a:pt x="1035" y="2514"/>
                  <a:pt x="1023" y="2444"/>
                  <a:pt x="995" y="2390"/>
                </a:cubicBezTo>
                <a:cubicBezTo>
                  <a:pt x="971" y="2343"/>
                  <a:pt x="915" y="2266"/>
                  <a:pt x="863" y="2266"/>
                </a:cubicBezTo>
                <a:cubicBezTo>
                  <a:pt x="816" y="2266"/>
                  <a:pt x="784" y="2310"/>
                  <a:pt x="763" y="2338"/>
                </a:cubicBezTo>
                <a:cubicBezTo>
                  <a:pt x="686" y="2439"/>
                  <a:pt x="576" y="2534"/>
                  <a:pt x="383" y="2514"/>
                </a:cubicBezTo>
                <a:cubicBezTo>
                  <a:pt x="224" y="2497"/>
                  <a:pt x="0" y="2361"/>
                  <a:pt x="87" y="2174"/>
                </a:cubicBezTo>
                <a:cubicBezTo>
                  <a:pt x="141" y="2058"/>
                  <a:pt x="274" y="1928"/>
                  <a:pt x="443" y="1950"/>
                </a:cubicBezTo>
                <a:cubicBezTo>
                  <a:pt x="531" y="1962"/>
                  <a:pt x="886" y="2135"/>
                  <a:pt x="839" y="1890"/>
                </a:cubicBezTo>
                <a:cubicBezTo>
                  <a:pt x="817" y="1777"/>
                  <a:pt x="727" y="1664"/>
                  <a:pt x="643" y="1566"/>
                </a:cubicBezTo>
                <a:cubicBezTo>
                  <a:pt x="548" y="1455"/>
                  <a:pt x="435" y="1360"/>
                  <a:pt x="379" y="1238"/>
                </a:cubicBezTo>
                <a:cubicBezTo>
                  <a:pt x="373" y="1208"/>
                  <a:pt x="465" y="1178"/>
                  <a:pt x="503" y="1162"/>
                </a:cubicBezTo>
                <a:cubicBezTo>
                  <a:pt x="764" y="1053"/>
                  <a:pt x="1039" y="933"/>
                  <a:pt x="1367" y="898"/>
                </a:cubicBezTo>
                <a:cubicBezTo>
                  <a:pt x="1477" y="886"/>
                  <a:pt x="1576" y="893"/>
                  <a:pt x="1611" y="806"/>
                </a:cubicBezTo>
                <a:cubicBezTo>
                  <a:pt x="1629" y="723"/>
                  <a:pt x="1572" y="656"/>
                  <a:pt x="1515" y="614"/>
                </a:cubicBezTo>
                <a:cubicBezTo>
                  <a:pt x="1414" y="540"/>
                  <a:pt x="1276" y="507"/>
                  <a:pt x="1219" y="390"/>
                </a:cubicBezTo>
                <a:cubicBezTo>
                  <a:pt x="1191" y="332"/>
                  <a:pt x="1187" y="267"/>
                  <a:pt x="1227" y="198"/>
                </a:cubicBezTo>
                <a:cubicBezTo>
                  <a:pt x="1294" y="82"/>
                  <a:pt x="1512" y="0"/>
                  <a:pt x="1683" y="6"/>
                </a:cubicBezTo>
                <a:cubicBezTo>
                  <a:pt x="1779" y="10"/>
                  <a:pt x="1849" y="59"/>
                  <a:pt x="1859" y="154"/>
                </a:cubicBezTo>
                <a:cubicBezTo>
                  <a:pt x="1870" y="257"/>
                  <a:pt x="1827" y="345"/>
                  <a:pt x="1827" y="430"/>
                </a:cubicBezTo>
                <a:cubicBezTo>
                  <a:pt x="1826" y="651"/>
                  <a:pt x="2037" y="747"/>
                  <a:pt x="2255" y="670"/>
                </a:cubicBezTo>
                <a:cubicBezTo>
                  <a:pt x="2320" y="647"/>
                  <a:pt x="2379" y="610"/>
                  <a:pt x="2447" y="586"/>
                </a:cubicBezTo>
                <a:cubicBezTo>
                  <a:pt x="2650" y="516"/>
                  <a:pt x="2885" y="474"/>
                  <a:pt x="3119" y="4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>
            <a:off x="5784562" y="1196752"/>
            <a:ext cx="1661872" cy="1229525"/>
          </a:xfrm>
          <a:custGeom>
            <a:avLst/>
            <a:gdLst>
              <a:gd name="T0" fmla="*/ 3368 w 3368"/>
              <a:gd name="T1" fmla="*/ 1872 h 2680"/>
              <a:gd name="T2" fmla="*/ 2696 w 3368"/>
              <a:gd name="T3" fmla="*/ 2028 h 2680"/>
              <a:gd name="T4" fmla="*/ 2504 w 3368"/>
              <a:gd name="T5" fmla="*/ 2112 h 2680"/>
              <a:gd name="T6" fmla="*/ 2076 w 3368"/>
              <a:gd name="T7" fmla="*/ 1872 h 2680"/>
              <a:gd name="T8" fmla="*/ 2108 w 3368"/>
              <a:gd name="T9" fmla="*/ 1596 h 2680"/>
              <a:gd name="T10" fmla="*/ 1932 w 3368"/>
              <a:gd name="T11" fmla="*/ 1448 h 2680"/>
              <a:gd name="T12" fmla="*/ 1476 w 3368"/>
              <a:gd name="T13" fmla="*/ 1640 h 2680"/>
              <a:gd name="T14" fmla="*/ 1468 w 3368"/>
              <a:gd name="T15" fmla="*/ 1832 h 2680"/>
              <a:gd name="T16" fmla="*/ 1764 w 3368"/>
              <a:gd name="T17" fmla="*/ 2056 h 2680"/>
              <a:gd name="T18" fmla="*/ 1860 w 3368"/>
              <a:gd name="T19" fmla="*/ 2248 h 2680"/>
              <a:gd name="T20" fmla="*/ 1616 w 3368"/>
              <a:gd name="T21" fmla="*/ 2340 h 2680"/>
              <a:gd name="T22" fmla="*/ 752 w 3368"/>
              <a:gd name="T23" fmla="*/ 2604 h 2680"/>
              <a:gd name="T24" fmla="*/ 628 w 3368"/>
              <a:gd name="T25" fmla="*/ 2680 h 2680"/>
              <a:gd name="T26" fmla="*/ 624 w 3368"/>
              <a:gd name="T27" fmla="*/ 2656 h 2680"/>
              <a:gd name="T28" fmla="*/ 532 w 3368"/>
              <a:gd name="T29" fmla="*/ 2148 h 2680"/>
              <a:gd name="T30" fmla="*/ 432 w 3368"/>
              <a:gd name="T31" fmla="*/ 1800 h 2680"/>
              <a:gd name="T32" fmla="*/ 636 w 3368"/>
              <a:gd name="T33" fmla="*/ 1668 h 2680"/>
              <a:gd name="T34" fmla="*/ 1208 w 3368"/>
              <a:gd name="T35" fmla="*/ 1576 h 2680"/>
              <a:gd name="T36" fmla="*/ 1200 w 3368"/>
              <a:gd name="T37" fmla="*/ 1488 h 2680"/>
              <a:gd name="T38" fmla="*/ 840 w 3368"/>
              <a:gd name="T39" fmla="*/ 1140 h 2680"/>
              <a:gd name="T40" fmla="*/ 388 w 3368"/>
              <a:gd name="T41" fmla="*/ 1472 h 2680"/>
              <a:gd name="T42" fmla="*/ 196 w 3368"/>
              <a:gd name="T43" fmla="*/ 1440 h 2680"/>
              <a:gd name="T44" fmla="*/ 156 w 3368"/>
              <a:gd name="T45" fmla="*/ 1268 h 2680"/>
              <a:gd name="T46" fmla="*/ 108 w 3368"/>
              <a:gd name="T47" fmla="*/ 1104 h 2680"/>
              <a:gd name="T48" fmla="*/ 0 w 3368"/>
              <a:gd name="T49" fmla="*/ 784 h 2680"/>
              <a:gd name="T50" fmla="*/ 372 w 3368"/>
              <a:gd name="T51" fmla="*/ 660 h 2680"/>
              <a:gd name="T52" fmla="*/ 664 w 3368"/>
              <a:gd name="T53" fmla="*/ 636 h 2680"/>
              <a:gd name="T54" fmla="*/ 904 w 3368"/>
              <a:gd name="T55" fmla="*/ 560 h 2680"/>
              <a:gd name="T56" fmla="*/ 1080 w 3368"/>
              <a:gd name="T57" fmla="*/ 420 h 2680"/>
              <a:gd name="T58" fmla="*/ 1020 w 3368"/>
              <a:gd name="T59" fmla="*/ 252 h 2680"/>
              <a:gd name="T60" fmla="*/ 924 w 3368"/>
              <a:gd name="T61" fmla="*/ 184 h 2680"/>
              <a:gd name="T62" fmla="*/ 828 w 3368"/>
              <a:gd name="T63" fmla="*/ 0 h 2680"/>
              <a:gd name="T64" fmla="*/ 1476 w 3368"/>
              <a:gd name="T65" fmla="*/ 0 h 2680"/>
              <a:gd name="T66" fmla="*/ 1472 w 3368"/>
              <a:gd name="T67" fmla="*/ 268 h 2680"/>
              <a:gd name="T68" fmla="*/ 1604 w 3368"/>
              <a:gd name="T69" fmla="*/ 312 h 2680"/>
              <a:gd name="T70" fmla="*/ 2524 w 3368"/>
              <a:gd name="T71" fmla="*/ 120 h 2680"/>
              <a:gd name="T72" fmla="*/ 2608 w 3368"/>
              <a:gd name="T73" fmla="*/ 120 h 2680"/>
              <a:gd name="T74" fmla="*/ 2848 w 3368"/>
              <a:gd name="T75" fmla="*/ 672 h 2680"/>
              <a:gd name="T76" fmla="*/ 2836 w 3368"/>
              <a:gd name="T77" fmla="*/ 820 h 2680"/>
              <a:gd name="T78" fmla="*/ 2448 w 3368"/>
              <a:gd name="T79" fmla="*/ 812 h 2680"/>
              <a:gd name="T80" fmla="*/ 2188 w 3368"/>
              <a:gd name="T81" fmla="*/ 940 h 2680"/>
              <a:gd name="T82" fmla="*/ 2124 w 3368"/>
              <a:gd name="T83" fmla="*/ 1160 h 2680"/>
              <a:gd name="T84" fmla="*/ 2640 w 3368"/>
              <a:gd name="T85" fmla="*/ 1316 h 2680"/>
              <a:gd name="T86" fmla="*/ 2908 w 3368"/>
              <a:gd name="T87" fmla="*/ 1132 h 2680"/>
              <a:gd name="T88" fmla="*/ 3192 w 3368"/>
              <a:gd name="T89" fmla="*/ 1448 h 2680"/>
              <a:gd name="T90" fmla="*/ 3368 w 3368"/>
              <a:gd name="T91" fmla="*/ 1872 h 2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68" h="2680">
                <a:moveTo>
                  <a:pt x="3368" y="1872"/>
                </a:moveTo>
                <a:cubicBezTo>
                  <a:pt x="3134" y="1916"/>
                  <a:pt x="2899" y="1958"/>
                  <a:pt x="2696" y="2028"/>
                </a:cubicBezTo>
                <a:cubicBezTo>
                  <a:pt x="2628" y="2052"/>
                  <a:pt x="2569" y="2089"/>
                  <a:pt x="2504" y="2112"/>
                </a:cubicBezTo>
                <a:cubicBezTo>
                  <a:pt x="2286" y="2189"/>
                  <a:pt x="2075" y="2093"/>
                  <a:pt x="2076" y="1872"/>
                </a:cubicBezTo>
                <a:cubicBezTo>
                  <a:pt x="2076" y="1787"/>
                  <a:pt x="2119" y="1699"/>
                  <a:pt x="2108" y="1596"/>
                </a:cubicBezTo>
                <a:cubicBezTo>
                  <a:pt x="2098" y="1501"/>
                  <a:pt x="2028" y="1452"/>
                  <a:pt x="1932" y="1448"/>
                </a:cubicBezTo>
                <a:cubicBezTo>
                  <a:pt x="1761" y="1442"/>
                  <a:pt x="1543" y="1524"/>
                  <a:pt x="1476" y="1640"/>
                </a:cubicBezTo>
                <a:cubicBezTo>
                  <a:pt x="1436" y="1709"/>
                  <a:pt x="1440" y="1774"/>
                  <a:pt x="1468" y="1832"/>
                </a:cubicBezTo>
                <a:cubicBezTo>
                  <a:pt x="1525" y="1949"/>
                  <a:pt x="1663" y="1982"/>
                  <a:pt x="1764" y="2056"/>
                </a:cubicBezTo>
                <a:cubicBezTo>
                  <a:pt x="1821" y="2098"/>
                  <a:pt x="1878" y="2165"/>
                  <a:pt x="1860" y="2248"/>
                </a:cubicBezTo>
                <a:cubicBezTo>
                  <a:pt x="1825" y="2335"/>
                  <a:pt x="1726" y="2328"/>
                  <a:pt x="1616" y="2340"/>
                </a:cubicBezTo>
                <a:cubicBezTo>
                  <a:pt x="1288" y="2375"/>
                  <a:pt x="1013" y="2495"/>
                  <a:pt x="752" y="2604"/>
                </a:cubicBezTo>
                <a:cubicBezTo>
                  <a:pt x="714" y="2620"/>
                  <a:pt x="622" y="2650"/>
                  <a:pt x="628" y="2680"/>
                </a:cubicBezTo>
                <a:cubicBezTo>
                  <a:pt x="619" y="2680"/>
                  <a:pt x="626" y="2663"/>
                  <a:pt x="624" y="2656"/>
                </a:cubicBezTo>
                <a:cubicBezTo>
                  <a:pt x="598" y="2458"/>
                  <a:pt x="592" y="2293"/>
                  <a:pt x="532" y="2148"/>
                </a:cubicBezTo>
                <a:cubicBezTo>
                  <a:pt x="491" y="2049"/>
                  <a:pt x="376" y="1953"/>
                  <a:pt x="432" y="1800"/>
                </a:cubicBezTo>
                <a:cubicBezTo>
                  <a:pt x="460" y="1722"/>
                  <a:pt x="540" y="1677"/>
                  <a:pt x="636" y="1668"/>
                </a:cubicBezTo>
                <a:cubicBezTo>
                  <a:pt x="819" y="1651"/>
                  <a:pt x="1190" y="1814"/>
                  <a:pt x="1208" y="1576"/>
                </a:cubicBezTo>
                <a:cubicBezTo>
                  <a:pt x="1210" y="1549"/>
                  <a:pt x="1207" y="1518"/>
                  <a:pt x="1200" y="1488"/>
                </a:cubicBezTo>
                <a:cubicBezTo>
                  <a:pt x="1159" y="1307"/>
                  <a:pt x="1036" y="1146"/>
                  <a:pt x="840" y="1140"/>
                </a:cubicBezTo>
                <a:cubicBezTo>
                  <a:pt x="573" y="1132"/>
                  <a:pt x="554" y="1394"/>
                  <a:pt x="388" y="1472"/>
                </a:cubicBezTo>
                <a:cubicBezTo>
                  <a:pt x="322" y="1503"/>
                  <a:pt x="233" y="1497"/>
                  <a:pt x="196" y="1440"/>
                </a:cubicBezTo>
                <a:cubicBezTo>
                  <a:pt x="171" y="1402"/>
                  <a:pt x="170" y="1319"/>
                  <a:pt x="156" y="1268"/>
                </a:cubicBezTo>
                <a:cubicBezTo>
                  <a:pt x="140" y="1209"/>
                  <a:pt x="124" y="1155"/>
                  <a:pt x="108" y="1104"/>
                </a:cubicBezTo>
                <a:cubicBezTo>
                  <a:pt x="73" y="990"/>
                  <a:pt x="31" y="879"/>
                  <a:pt x="0" y="784"/>
                </a:cubicBezTo>
                <a:cubicBezTo>
                  <a:pt x="97" y="718"/>
                  <a:pt x="214" y="672"/>
                  <a:pt x="372" y="660"/>
                </a:cubicBezTo>
                <a:cubicBezTo>
                  <a:pt x="466" y="653"/>
                  <a:pt x="565" y="657"/>
                  <a:pt x="664" y="636"/>
                </a:cubicBezTo>
                <a:cubicBezTo>
                  <a:pt x="750" y="618"/>
                  <a:pt x="827" y="587"/>
                  <a:pt x="904" y="560"/>
                </a:cubicBezTo>
                <a:cubicBezTo>
                  <a:pt x="979" y="534"/>
                  <a:pt x="1069" y="491"/>
                  <a:pt x="1080" y="420"/>
                </a:cubicBezTo>
                <a:cubicBezTo>
                  <a:pt x="1090" y="356"/>
                  <a:pt x="1054" y="287"/>
                  <a:pt x="1020" y="252"/>
                </a:cubicBezTo>
                <a:cubicBezTo>
                  <a:pt x="993" y="224"/>
                  <a:pt x="952" y="211"/>
                  <a:pt x="924" y="184"/>
                </a:cubicBezTo>
                <a:cubicBezTo>
                  <a:pt x="875" y="136"/>
                  <a:pt x="844" y="85"/>
                  <a:pt x="828" y="0"/>
                </a:cubicBezTo>
                <a:cubicBezTo>
                  <a:pt x="1044" y="0"/>
                  <a:pt x="1260" y="0"/>
                  <a:pt x="1476" y="0"/>
                </a:cubicBezTo>
                <a:cubicBezTo>
                  <a:pt x="1436" y="78"/>
                  <a:pt x="1392" y="205"/>
                  <a:pt x="1472" y="268"/>
                </a:cubicBezTo>
                <a:cubicBezTo>
                  <a:pt x="1505" y="294"/>
                  <a:pt x="1558" y="308"/>
                  <a:pt x="1604" y="312"/>
                </a:cubicBezTo>
                <a:cubicBezTo>
                  <a:pt x="1926" y="339"/>
                  <a:pt x="2227" y="140"/>
                  <a:pt x="2524" y="120"/>
                </a:cubicBezTo>
                <a:cubicBezTo>
                  <a:pt x="2561" y="118"/>
                  <a:pt x="2593" y="123"/>
                  <a:pt x="2608" y="120"/>
                </a:cubicBezTo>
                <a:cubicBezTo>
                  <a:pt x="2686" y="292"/>
                  <a:pt x="2818" y="454"/>
                  <a:pt x="2848" y="672"/>
                </a:cubicBezTo>
                <a:cubicBezTo>
                  <a:pt x="2855" y="720"/>
                  <a:pt x="2859" y="784"/>
                  <a:pt x="2836" y="820"/>
                </a:cubicBezTo>
                <a:cubicBezTo>
                  <a:pt x="2776" y="912"/>
                  <a:pt x="2556" y="806"/>
                  <a:pt x="2448" y="812"/>
                </a:cubicBezTo>
                <a:cubicBezTo>
                  <a:pt x="2329" y="819"/>
                  <a:pt x="2240" y="873"/>
                  <a:pt x="2188" y="940"/>
                </a:cubicBezTo>
                <a:cubicBezTo>
                  <a:pt x="2158" y="978"/>
                  <a:pt x="2103" y="1073"/>
                  <a:pt x="2124" y="1160"/>
                </a:cubicBezTo>
                <a:cubicBezTo>
                  <a:pt x="2163" y="1321"/>
                  <a:pt x="2483" y="1408"/>
                  <a:pt x="2640" y="1316"/>
                </a:cubicBezTo>
                <a:cubicBezTo>
                  <a:pt x="2722" y="1268"/>
                  <a:pt x="2750" y="1119"/>
                  <a:pt x="2908" y="1132"/>
                </a:cubicBezTo>
                <a:cubicBezTo>
                  <a:pt x="3065" y="1145"/>
                  <a:pt x="3136" y="1325"/>
                  <a:pt x="3192" y="1448"/>
                </a:cubicBezTo>
                <a:cubicBezTo>
                  <a:pt x="3259" y="1593"/>
                  <a:pt x="3316" y="1719"/>
                  <a:pt x="3368" y="187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2456709" y="2874990"/>
            <a:ext cx="1511166" cy="1513456"/>
          </a:xfrm>
          <a:custGeom>
            <a:avLst/>
            <a:gdLst>
              <a:gd name="T0" fmla="*/ 2300 w 3064"/>
              <a:gd name="T1" fmla="*/ 390 h 3300"/>
              <a:gd name="T2" fmla="*/ 2412 w 3064"/>
              <a:gd name="T3" fmla="*/ 578 h 3300"/>
              <a:gd name="T4" fmla="*/ 2668 w 3064"/>
              <a:gd name="T5" fmla="*/ 922 h 3300"/>
              <a:gd name="T6" fmla="*/ 2728 w 3064"/>
              <a:gd name="T7" fmla="*/ 1158 h 3300"/>
              <a:gd name="T8" fmla="*/ 2516 w 3064"/>
              <a:gd name="T9" fmla="*/ 1198 h 3300"/>
              <a:gd name="T10" fmla="*/ 2288 w 3064"/>
              <a:gd name="T11" fmla="*/ 1138 h 3300"/>
              <a:gd name="T12" fmla="*/ 1924 w 3064"/>
              <a:gd name="T13" fmla="*/ 1422 h 3300"/>
              <a:gd name="T14" fmla="*/ 1964 w 3064"/>
              <a:gd name="T15" fmla="*/ 1586 h 3300"/>
              <a:gd name="T16" fmla="*/ 2300 w 3064"/>
              <a:gd name="T17" fmla="*/ 1726 h 3300"/>
              <a:gd name="T18" fmla="*/ 2624 w 3064"/>
              <a:gd name="T19" fmla="*/ 1538 h 3300"/>
              <a:gd name="T20" fmla="*/ 2732 w 3064"/>
              <a:gd name="T21" fmla="*/ 1470 h 3300"/>
              <a:gd name="T22" fmla="*/ 2856 w 3064"/>
              <a:gd name="T23" fmla="*/ 1602 h 3300"/>
              <a:gd name="T24" fmla="*/ 2952 w 3064"/>
              <a:gd name="T25" fmla="*/ 1986 h 3300"/>
              <a:gd name="T26" fmla="*/ 3064 w 3064"/>
              <a:gd name="T27" fmla="*/ 2326 h 3300"/>
              <a:gd name="T28" fmla="*/ 2200 w 3064"/>
              <a:gd name="T29" fmla="*/ 2510 h 3300"/>
              <a:gd name="T30" fmla="*/ 2100 w 3064"/>
              <a:gd name="T31" fmla="*/ 2638 h 3300"/>
              <a:gd name="T32" fmla="*/ 2192 w 3064"/>
              <a:gd name="T33" fmla="*/ 2758 h 3300"/>
              <a:gd name="T34" fmla="*/ 2304 w 3064"/>
              <a:gd name="T35" fmla="*/ 2958 h 3300"/>
              <a:gd name="T36" fmla="*/ 2016 w 3064"/>
              <a:gd name="T37" fmla="*/ 3294 h 3300"/>
              <a:gd name="T38" fmla="*/ 1692 w 3064"/>
              <a:gd name="T39" fmla="*/ 3098 h 3300"/>
              <a:gd name="T40" fmla="*/ 1712 w 3064"/>
              <a:gd name="T41" fmla="*/ 2798 h 3300"/>
              <a:gd name="T42" fmla="*/ 1572 w 3064"/>
              <a:gd name="T43" fmla="*/ 2750 h 3300"/>
              <a:gd name="T44" fmla="*/ 1060 w 3064"/>
              <a:gd name="T45" fmla="*/ 2870 h 3300"/>
              <a:gd name="T46" fmla="*/ 720 w 3064"/>
              <a:gd name="T47" fmla="*/ 3006 h 3300"/>
              <a:gd name="T48" fmla="*/ 644 w 3064"/>
              <a:gd name="T49" fmla="*/ 3070 h 3300"/>
              <a:gd name="T50" fmla="*/ 636 w 3064"/>
              <a:gd name="T51" fmla="*/ 3062 h 3300"/>
              <a:gd name="T52" fmla="*/ 628 w 3064"/>
              <a:gd name="T53" fmla="*/ 3046 h 3300"/>
              <a:gd name="T54" fmla="*/ 360 w 3064"/>
              <a:gd name="T55" fmla="*/ 2354 h 3300"/>
              <a:gd name="T56" fmla="*/ 348 w 3064"/>
              <a:gd name="T57" fmla="*/ 2302 h 3300"/>
              <a:gd name="T58" fmla="*/ 424 w 3064"/>
              <a:gd name="T59" fmla="*/ 2002 h 3300"/>
              <a:gd name="T60" fmla="*/ 824 w 3064"/>
              <a:gd name="T61" fmla="*/ 2038 h 3300"/>
              <a:gd name="T62" fmla="*/ 1192 w 3064"/>
              <a:gd name="T63" fmla="*/ 1722 h 3300"/>
              <a:gd name="T64" fmla="*/ 1168 w 3064"/>
              <a:gd name="T65" fmla="*/ 1610 h 3300"/>
              <a:gd name="T66" fmla="*/ 624 w 3064"/>
              <a:gd name="T67" fmla="*/ 1518 h 3300"/>
              <a:gd name="T68" fmla="*/ 316 w 3064"/>
              <a:gd name="T69" fmla="*/ 1726 h 3300"/>
              <a:gd name="T70" fmla="*/ 160 w 3064"/>
              <a:gd name="T71" fmla="*/ 1398 h 3300"/>
              <a:gd name="T72" fmla="*/ 144 w 3064"/>
              <a:gd name="T73" fmla="*/ 1322 h 3300"/>
              <a:gd name="T74" fmla="*/ 12 w 3064"/>
              <a:gd name="T75" fmla="*/ 982 h 3300"/>
              <a:gd name="T76" fmla="*/ 56 w 3064"/>
              <a:gd name="T77" fmla="*/ 966 h 3300"/>
              <a:gd name="T78" fmla="*/ 468 w 3064"/>
              <a:gd name="T79" fmla="*/ 902 h 3300"/>
              <a:gd name="T80" fmla="*/ 872 w 3064"/>
              <a:gd name="T81" fmla="*/ 762 h 3300"/>
              <a:gd name="T82" fmla="*/ 968 w 3064"/>
              <a:gd name="T83" fmla="*/ 614 h 3300"/>
              <a:gd name="T84" fmla="*/ 776 w 3064"/>
              <a:gd name="T85" fmla="*/ 478 h 3300"/>
              <a:gd name="T86" fmla="*/ 984 w 3064"/>
              <a:gd name="T87" fmla="*/ 6 h 3300"/>
              <a:gd name="T88" fmla="*/ 1292 w 3064"/>
              <a:gd name="T89" fmla="*/ 126 h 3300"/>
              <a:gd name="T90" fmla="*/ 1324 w 3064"/>
              <a:gd name="T91" fmla="*/ 602 h 3300"/>
              <a:gd name="T92" fmla="*/ 1596 w 3064"/>
              <a:gd name="T93" fmla="*/ 618 h 3300"/>
              <a:gd name="T94" fmla="*/ 2300 w 3064"/>
              <a:gd name="T95" fmla="*/ 382 h 3300"/>
              <a:gd name="T96" fmla="*/ 2300 w 3064"/>
              <a:gd name="T97" fmla="*/ 390 h 3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64" h="3300">
                <a:moveTo>
                  <a:pt x="2300" y="390"/>
                </a:moveTo>
                <a:cubicBezTo>
                  <a:pt x="2311" y="471"/>
                  <a:pt x="2369" y="525"/>
                  <a:pt x="2412" y="578"/>
                </a:cubicBezTo>
                <a:cubicBezTo>
                  <a:pt x="2503" y="690"/>
                  <a:pt x="2595" y="785"/>
                  <a:pt x="2668" y="922"/>
                </a:cubicBezTo>
                <a:cubicBezTo>
                  <a:pt x="2698" y="980"/>
                  <a:pt x="2755" y="1083"/>
                  <a:pt x="2728" y="1158"/>
                </a:cubicBezTo>
                <a:cubicBezTo>
                  <a:pt x="2704" y="1225"/>
                  <a:pt x="2605" y="1218"/>
                  <a:pt x="2516" y="1198"/>
                </a:cubicBezTo>
                <a:cubicBezTo>
                  <a:pt x="2430" y="1179"/>
                  <a:pt x="2354" y="1140"/>
                  <a:pt x="2288" y="1138"/>
                </a:cubicBezTo>
                <a:cubicBezTo>
                  <a:pt x="2122" y="1133"/>
                  <a:pt x="1949" y="1310"/>
                  <a:pt x="1924" y="1422"/>
                </a:cubicBezTo>
                <a:cubicBezTo>
                  <a:pt x="1907" y="1498"/>
                  <a:pt x="1936" y="1548"/>
                  <a:pt x="1964" y="1586"/>
                </a:cubicBezTo>
                <a:cubicBezTo>
                  <a:pt x="2025" y="1667"/>
                  <a:pt x="2158" y="1732"/>
                  <a:pt x="2300" y="1726"/>
                </a:cubicBezTo>
                <a:cubicBezTo>
                  <a:pt x="2461" y="1719"/>
                  <a:pt x="2549" y="1627"/>
                  <a:pt x="2624" y="1538"/>
                </a:cubicBezTo>
                <a:cubicBezTo>
                  <a:pt x="2640" y="1518"/>
                  <a:pt x="2678" y="1468"/>
                  <a:pt x="2732" y="1470"/>
                </a:cubicBezTo>
                <a:cubicBezTo>
                  <a:pt x="2788" y="1472"/>
                  <a:pt x="2834" y="1550"/>
                  <a:pt x="2856" y="1602"/>
                </a:cubicBezTo>
                <a:cubicBezTo>
                  <a:pt x="2903" y="1714"/>
                  <a:pt x="2910" y="1859"/>
                  <a:pt x="2952" y="1986"/>
                </a:cubicBezTo>
                <a:cubicBezTo>
                  <a:pt x="2992" y="2107"/>
                  <a:pt x="3036" y="2218"/>
                  <a:pt x="3064" y="2326"/>
                </a:cubicBezTo>
                <a:cubicBezTo>
                  <a:pt x="2780" y="2391"/>
                  <a:pt x="2491" y="2451"/>
                  <a:pt x="2200" y="2510"/>
                </a:cubicBezTo>
                <a:cubicBezTo>
                  <a:pt x="2159" y="2548"/>
                  <a:pt x="2095" y="2563"/>
                  <a:pt x="2100" y="2638"/>
                </a:cubicBezTo>
                <a:cubicBezTo>
                  <a:pt x="2103" y="2679"/>
                  <a:pt x="2160" y="2721"/>
                  <a:pt x="2192" y="2758"/>
                </a:cubicBezTo>
                <a:cubicBezTo>
                  <a:pt x="2242" y="2817"/>
                  <a:pt x="2288" y="2879"/>
                  <a:pt x="2304" y="2958"/>
                </a:cubicBezTo>
                <a:cubicBezTo>
                  <a:pt x="2343" y="3148"/>
                  <a:pt x="2199" y="3300"/>
                  <a:pt x="2016" y="3294"/>
                </a:cubicBezTo>
                <a:cubicBezTo>
                  <a:pt x="1903" y="3290"/>
                  <a:pt x="1716" y="3206"/>
                  <a:pt x="1692" y="3098"/>
                </a:cubicBezTo>
                <a:cubicBezTo>
                  <a:pt x="1666" y="2983"/>
                  <a:pt x="1780" y="2905"/>
                  <a:pt x="1712" y="2798"/>
                </a:cubicBezTo>
                <a:cubicBezTo>
                  <a:pt x="1674" y="2768"/>
                  <a:pt x="1631" y="2752"/>
                  <a:pt x="1572" y="2750"/>
                </a:cubicBezTo>
                <a:cubicBezTo>
                  <a:pt x="1390" y="2743"/>
                  <a:pt x="1219" y="2814"/>
                  <a:pt x="1060" y="2870"/>
                </a:cubicBezTo>
                <a:cubicBezTo>
                  <a:pt x="942" y="2911"/>
                  <a:pt x="831" y="2956"/>
                  <a:pt x="720" y="3006"/>
                </a:cubicBezTo>
                <a:cubicBezTo>
                  <a:pt x="690" y="3020"/>
                  <a:pt x="644" y="3031"/>
                  <a:pt x="644" y="3070"/>
                </a:cubicBezTo>
                <a:cubicBezTo>
                  <a:pt x="642" y="3066"/>
                  <a:pt x="640" y="3063"/>
                  <a:pt x="636" y="3062"/>
                </a:cubicBezTo>
                <a:cubicBezTo>
                  <a:pt x="630" y="3060"/>
                  <a:pt x="635" y="3047"/>
                  <a:pt x="628" y="3046"/>
                </a:cubicBezTo>
                <a:cubicBezTo>
                  <a:pt x="517" y="2837"/>
                  <a:pt x="424" y="2610"/>
                  <a:pt x="360" y="2354"/>
                </a:cubicBezTo>
                <a:cubicBezTo>
                  <a:pt x="358" y="2335"/>
                  <a:pt x="356" y="2316"/>
                  <a:pt x="348" y="2302"/>
                </a:cubicBezTo>
                <a:cubicBezTo>
                  <a:pt x="320" y="2174"/>
                  <a:pt x="332" y="2043"/>
                  <a:pt x="424" y="2002"/>
                </a:cubicBezTo>
                <a:cubicBezTo>
                  <a:pt x="546" y="1947"/>
                  <a:pt x="682" y="2043"/>
                  <a:pt x="824" y="2038"/>
                </a:cubicBezTo>
                <a:cubicBezTo>
                  <a:pt x="1021" y="2031"/>
                  <a:pt x="1149" y="1895"/>
                  <a:pt x="1192" y="1722"/>
                </a:cubicBezTo>
                <a:cubicBezTo>
                  <a:pt x="1203" y="1679"/>
                  <a:pt x="1189" y="1634"/>
                  <a:pt x="1168" y="1610"/>
                </a:cubicBezTo>
                <a:cubicBezTo>
                  <a:pt x="1100" y="1446"/>
                  <a:pt x="763" y="1388"/>
                  <a:pt x="624" y="1518"/>
                </a:cubicBezTo>
                <a:cubicBezTo>
                  <a:pt x="531" y="1605"/>
                  <a:pt x="466" y="1749"/>
                  <a:pt x="316" y="1726"/>
                </a:cubicBezTo>
                <a:cubicBezTo>
                  <a:pt x="188" y="1706"/>
                  <a:pt x="169" y="1548"/>
                  <a:pt x="160" y="1398"/>
                </a:cubicBezTo>
                <a:cubicBezTo>
                  <a:pt x="160" y="1368"/>
                  <a:pt x="155" y="1342"/>
                  <a:pt x="144" y="1322"/>
                </a:cubicBezTo>
                <a:cubicBezTo>
                  <a:pt x="101" y="1208"/>
                  <a:pt x="41" y="1110"/>
                  <a:pt x="12" y="982"/>
                </a:cubicBezTo>
                <a:cubicBezTo>
                  <a:pt x="0" y="949"/>
                  <a:pt x="38" y="966"/>
                  <a:pt x="56" y="966"/>
                </a:cubicBezTo>
                <a:cubicBezTo>
                  <a:pt x="200" y="965"/>
                  <a:pt x="357" y="929"/>
                  <a:pt x="468" y="902"/>
                </a:cubicBezTo>
                <a:cubicBezTo>
                  <a:pt x="616" y="866"/>
                  <a:pt x="768" y="826"/>
                  <a:pt x="872" y="762"/>
                </a:cubicBezTo>
                <a:cubicBezTo>
                  <a:pt x="922" y="731"/>
                  <a:pt x="978" y="684"/>
                  <a:pt x="968" y="614"/>
                </a:cubicBezTo>
                <a:cubicBezTo>
                  <a:pt x="955" y="527"/>
                  <a:pt x="844" y="525"/>
                  <a:pt x="776" y="478"/>
                </a:cubicBezTo>
                <a:cubicBezTo>
                  <a:pt x="581" y="305"/>
                  <a:pt x="745" y="18"/>
                  <a:pt x="984" y="6"/>
                </a:cubicBezTo>
                <a:cubicBezTo>
                  <a:pt x="1102" y="0"/>
                  <a:pt x="1252" y="40"/>
                  <a:pt x="1292" y="126"/>
                </a:cubicBezTo>
                <a:cubicBezTo>
                  <a:pt x="1352" y="255"/>
                  <a:pt x="1204" y="517"/>
                  <a:pt x="1324" y="602"/>
                </a:cubicBezTo>
                <a:cubicBezTo>
                  <a:pt x="1383" y="644"/>
                  <a:pt x="1510" y="631"/>
                  <a:pt x="1596" y="618"/>
                </a:cubicBezTo>
                <a:cubicBezTo>
                  <a:pt x="1881" y="574"/>
                  <a:pt x="2089" y="483"/>
                  <a:pt x="2300" y="382"/>
                </a:cubicBezTo>
                <a:cubicBezTo>
                  <a:pt x="2300" y="385"/>
                  <a:pt x="2300" y="387"/>
                  <a:pt x="2300" y="390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4" name="Freeform 40"/>
          <p:cNvSpPr>
            <a:spLocks/>
          </p:cNvSpPr>
          <p:nvPr/>
        </p:nvSpPr>
        <p:spPr bwMode="auto">
          <a:xfrm>
            <a:off x="783877" y="3090474"/>
            <a:ext cx="2260584" cy="1536272"/>
          </a:xfrm>
          <a:custGeom>
            <a:avLst/>
            <a:gdLst>
              <a:gd name="T0" fmla="*/ 3405 w 4585"/>
              <a:gd name="T1" fmla="*/ 513 h 3349"/>
              <a:gd name="T2" fmla="*/ 3537 w 4585"/>
              <a:gd name="T3" fmla="*/ 853 h 3349"/>
              <a:gd name="T4" fmla="*/ 3553 w 4585"/>
              <a:gd name="T5" fmla="*/ 929 h 3349"/>
              <a:gd name="T6" fmla="*/ 3709 w 4585"/>
              <a:gd name="T7" fmla="*/ 1257 h 3349"/>
              <a:gd name="T8" fmla="*/ 4017 w 4585"/>
              <a:gd name="T9" fmla="*/ 1049 h 3349"/>
              <a:gd name="T10" fmla="*/ 4561 w 4585"/>
              <a:gd name="T11" fmla="*/ 1141 h 3349"/>
              <a:gd name="T12" fmla="*/ 4585 w 4585"/>
              <a:gd name="T13" fmla="*/ 1253 h 3349"/>
              <a:gd name="T14" fmla="*/ 4217 w 4585"/>
              <a:gd name="T15" fmla="*/ 1569 h 3349"/>
              <a:gd name="T16" fmla="*/ 3817 w 4585"/>
              <a:gd name="T17" fmla="*/ 1533 h 3349"/>
              <a:gd name="T18" fmla="*/ 3741 w 4585"/>
              <a:gd name="T19" fmla="*/ 1833 h 3349"/>
              <a:gd name="T20" fmla="*/ 3753 w 4585"/>
              <a:gd name="T21" fmla="*/ 1885 h 3349"/>
              <a:gd name="T22" fmla="*/ 4021 w 4585"/>
              <a:gd name="T23" fmla="*/ 2577 h 3349"/>
              <a:gd name="T24" fmla="*/ 2977 w 4585"/>
              <a:gd name="T25" fmla="*/ 2801 h 3349"/>
              <a:gd name="T26" fmla="*/ 2741 w 4585"/>
              <a:gd name="T27" fmla="*/ 2701 h 3349"/>
              <a:gd name="T28" fmla="*/ 2817 w 4585"/>
              <a:gd name="T29" fmla="*/ 2341 h 3349"/>
              <a:gd name="T30" fmla="*/ 2509 w 4585"/>
              <a:gd name="T31" fmla="*/ 2061 h 3349"/>
              <a:gd name="T32" fmla="*/ 2349 w 4585"/>
              <a:gd name="T33" fmla="*/ 2089 h 3349"/>
              <a:gd name="T34" fmla="*/ 2137 w 4585"/>
              <a:gd name="T35" fmla="*/ 2569 h 3349"/>
              <a:gd name="T36" fmla="*/ 2201 w 4585"/>
              <a:gd name="T37" fmla="*/ 2657 h 3349"/>
              <a:gd name="T38" fmla="*/ 2285 w 4585"/>
              <a:gd name="T39" fmla="*/ 2733 h 3349"/>
              <a:gd name="T40" fmla="*/ 2249 w 4585"/>
              <a:gd name="T41" fmla="*/ 3029 h 3349"/>
              <a:gd name="T42" fmla="*/ 1993 w 4585"/>
              <a:gd name="T43" fmla="*/ 3137 h 3349"/>
              <a:gd name="T44" fmla="*/ 1693 w 4585"/>
              <a:gd name="T45" fmla="*/ 3201 h 3349"/>
              <a:gd name="T46" fmla="*/ 1361 w 4585"/>
              <a:gd name="T47" fmla="*/ 3233 h 3349"/>
              <a:gd name="T48" fmla="*/ 1117 w 4585"/>
              <a:gd name="T49" fmla="*/ 3349 h 3349"/>
              <a:gd name="T50" fmla="*/ 989 w 4585"/>
              <a:gd name="T51" fmla="*/ 2829 h 3349"/>
              <a:gd name="T52" fmla="*/ 961 w 4585"/>
              <a:gd name="T53" fmla="*/ 2641 h 3349"/>
              <a:gd name="T54" fmla="*/ 829 w 4585"/>
              <a:gd name="T55" fmla="*/ 2461 h 3349"/>
              <a:gd name="T56" fmla="*/ 705 w 4585"/>
              <a:gd name="T57" fmla="*/ 2545 h 3349"/>
              <a:gd name="T58" fmla="*/ 261 w 4585"/>
              <a:gd name="T59" fmla="*/ 2717 h 3349"/>
              <a:gd name="T60" fmla="*/ 1 w 4585"/>
              <a:gd name="T61" fmla="*/ 2465 h 3349"/>
              <a:gd name="T62" fmla="*/ 141 w 4585"/>
              <a:gd name="T63" fmla="*/ 2237 h 3349"/>
              <a:gd name="T64" fmla="*/ 401 w 4585"/>
              <a:gd name="T65" fmla="*/ 2121 h 3349"/>
              <a:gd name="T66" fmla="*/ 609 w 4585"/>
              <a:gd name="T67" fmla="*/ 2181 h 3349"/>
              <a:gd name="T68" fmla="*/ 829 w 4585"/>
              <a:gd name="T69" fmla="*/ 2165 h 3349"/>
              <a:gd name="T70" fmla="*/ 809 w 4585"/>
              <a:gd name="T71" fmla="*/ 1933 h 3349"/>
              <a:gd name="T72" fmla="*/ 577 w 4585"/>
              <a:gd name="T73" fmla="*/ 1569 h 3349"/>
              <a:gd name="T74" fmla="*/ 461 w 4585"/>
              <a:gd name="T75" fmla="*/ 1337 h 3349"/>
              <a:gd name="T76" fmla="*/ 1485 w 4585"/>
              <a:gd name="T77" fmla="*/ 1005 h 3349"/>
              <a:gd name="T78" fmla="*/ 1797 w 4585"/>
              <a:gd name="T79" fmla="*/ 861 h 3349"/>
              <a:gd name="T80" fmla="*/ 1697 w 4585"/>
              <a:gd name="T81" fmla="*/ 689 h 3349"/>
              <a:gd name="T82" fmla="*/ 1429 w 4585"/>
              <a:gd name="T83" fmla="*/ 441 h 3349"/>
              <a:gd name="T84" fmla="*/ 1641 w 4585"/>
              <a:gd name="T85" fmla="*/ 117 h 3349"/>
              <a:gd name="T86" fmla="*/ 2069 w 4585"/>
              <a:gd name="T87" fmla="*/ 73 h 3349"/>
              <a:gd name="T88" fmla="*/ 2097 w 4585"/>
              <a:gd name="T89" fmla="*/ 341 h 3349"/>
              <a:gd name="T90" fmla="*/ 2053 w 4585"/>
              <a:gd name="T91" fmla="*/ 545 h 3349"/>
              <a:gd name="T92" fmla="*/ 2513 w 4585"/>
              <a:gd name="T93" fmla="*/ 737 h 3349"/>
              <a:gd name="T94" fmla="*/ 2781 w 4585"/>
              <a:gd name="T95" fmla="*/ 633 h 3349"/>
              <a:gd name="T96" fmla="*/ 3393 w 4585"/>
              <a:gd name="T97" fmla="*/ 497 h 3349"/>
              <a:gd name="T98" fmla="*/ 3393 w 4585"/>
              <a:gd name="T99" fmla="*/ 489 h 3349"/>
              <a:gd name="T100" fmla="*/ 3405 w 4585"/>
              <a:gd name="T101" fmla="*/ 513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85" h="3349">
                <a:moveTo>
                  <a:pt x="3405" y="513"/>
                </a:moveTo>
                <a:cubicBezTo>
                  <a:pt x="3434" y="641"/>
                  <a:pt x="3494" y="739"/>
                  <a:pt x="3537" y="853"/>
                </a:cubicBezTo>
                <a:cubicBezTo>
                  <a:pt x="3542" y="878"/>
                  <a:pt x="3545" y="906"/>
                  <a:pt x="3553" y="929"/>
                </a:cubicBezTo>
                <a:cubicBezTo>
                  <a:pt x="3562" y="1079"/>
                  <a:pt x="3581" y="1237"/>
                  <a:pt x="3709" y="1257"/>
                </a:cubicBezTo>
                <a:cubicBezTo>
                  <a:pt x="3859" y="1280"/>
                  <a:pt x="3924" y="1136"/>
                  <a:pt x="4017" y="1049"/>
                </a:cubicBezTo>
                <a:cubicBezTo>
                  <a:pt x="4156" y="919"/>
                  <a:pt x="4493" y="977"/>
                  <a:pt x="4561" y="1141"/>
                </a:cubicBezTo>
                <a:cubicBezTo>
                  <a:pt x="4580" y="1168"/>
                  <a:pt x="4576" y="1217"/>
                  <a:pt x="4585" y="1253"/>
                </a:cubicBezTo>
                <a:cubicBezTo>
                  <a:pt x="4542" y="1426"/>
                  <a:pt x="4414" y="1562"/>
                  <a:pt x="4217" y="1569"/>
                </a:cubicBezTo>
                <a:cubicBezTo>
                  <a:pt x="4075" y="1574"/>
                  <a:pt x="3939" y="1478"/>
                  <a:pt x="3817" y="1533"/>
                </a:cubicBezTo>
                <a:cubicBezTo>
                  <a:pt x="3725" y="1574"/>
                  <a:pt x="3713" y="1705"/>
                  <a:pt x="3741" y="1833"/>
                </a:cubicBezTo>
                <a:cubicBezTo>
                  <a:pt x="3743" y="1852"/>
                  <a:pt x="3745" y="1871"/>
                  <a:pt x="3753" y="1885"/>
                </a:cubicBezTo>
                <a:cubicBezTo>
                  <a:pt x="3817" y="2141"/>
                  <a:pt x="3910" y="2368"/>
                  <a:pt x="4021" y="2577"/>
                </a:cubicBezTo>
                <a:cubicBezTo>
                  <a:pt x="3646" y="2557"/>
                  <a:pt x="3368" y="2800"/>
                  <a:pt x="2977" y="2801"/>
                </a:cubicBezTo>
                <a:cubicBezTo>
                  <a:pt x="2879" y="2801"/>
                  <a:pt x="2768" y="2773"/>
                  <a:pt x="2741" y="2701"/>
                </a:cubicBezTo>
                <a:cubicBezTo>
                  <a:pt x="2686" y="2552"/>
                  <a:pt x="2833" y="2487"/>
                  <a:pt x="2817" y="2341"/>
                </a:cubicBezTo>
                <a:cubicBezTo>
                  <a:pt x="2802" y="2205"/>
                  <a:pt x="2631" y="2074"/>
                  <a:pt x="2509" y="2061"/>
                </a:cubicBezTo>
                <a:cubicBezTo>
                  <a:pt x="2435" y="2053"/>
                  <a:pt x="2393" y="2069"/>
                  <a:pt x="2349" y="2089"/>
                </a:cubicBezTo>
                <a:cubicBezTo>
                  <a:pt x="2212" y="2151"/>
                  <a:pt x="2036" y="2356"/>
                  <a:pt x="2137" y="2569"/>
                </a:cubicBezTo>
                <a:cubicBezTo>
                  <a:pt x="2153" y="2602"/>
                  <a:pt x="2179" y="2633"/>
                  <a:pt x="2201" y="2657"/>
                </a:cubicBezTo>
                <a:cubicBezTo>
                  <a:pt x="2225" y="2683"/>
                  <a:pt x="2262" y="2702"/>
                  <a:pt x="2285" y="2733"/>
                </a:cubicBezTo>
                <a:cubicBezTo>
                  <a:pt x="2357" y="2831"/>
                  <a:pt x="2338" y="2965"/>
                  <a:pt x="2249" y="3029"/>
                </a:cubicBezTo>
                <a:cubicBezTo>
                  <a:pt x="2187" y="3074"/>
                  <a:pt x="2084" y="3106"/>
                  <a:pt x="1993" y="3137"/>
                </a:cubicBezTo>
                <a:cubicBezTo>
                  <a:pt x="1901" y="3168"/>
                  <a:pt x="1798" y="3195"/>
                  <a:pt x="1693" y="3201"/>
                </a:cubicBezTo>
                <a:cubicBezTo>
                  <a:pt x="1575" y="3208"/>
                  <a:pt x="1463" y="3204"/>
                  <a:pt x="1361" y="3233"/>
                </a:cubicBezTo>
                <a:cubicBezTo>
                  <a:pt x="1265" y="3260"/>
                  <a:pt x="1191" y="3303"/>
                  <a:pt x="1117" y="3349"/>
                </a:cubicBezTo>
                <a:cubicBezTo>
                  <a:pt x="1074" y="3180"/>
                  <a:pt x="1018" y="3016"/>
                  <a:pt x="989" y="2829"/>
                </a:cubicBezTo>
                <a:cubicBezTo>
                  <a:pt x="980" y="2769"/>
                  <a:pt x="978" y="2702"/>
                  <a:pt x="961" y="2641"/>
                </a:cubicBezTo>
                <a:cubicBezTo>
                  <a:pt x="943" y="2578"/>
                  <a:pt x="890" y="2465"/>
                  <a:pt x="829" y="2461"/>
                </a:cubicBezTo>
                <a:cubicBezTo>
                  <a:pt x="780" y="2458"/>
                  <a:pt x="736" y="2509"/>
                  <a:pt x="705" y="2545"/>
                </a:cubicBezTo>
                <a:cubicBezTo>
                  <a:pt x="607" y="2658"/>
                  <a:pt x="465" y="2757"/>
                  <a:pt x="261" y="2717"/>
                </a:cubicBezTo>
                <a:cubicBezTo>
                  <a:pt x="139" y="2693"/>
                  <a:pt x="0" y="2616"/>
                  <a:pt x="1" y="2465"/>
                </a:cubicBezTo>
                <a:cubicBezTo>
                  <a:pt x="2" y="2363"/>
                  <a:pt x="83" y="2292"/>
                  <a:pt x="141" y="2237"/>
                </a:cubicBezTo>
                <a:cubicBezTo>
                  <a:pt x="214" y="2168"/>
                  <a:pt x="294" y="2116"/>
                  <a:pt x="401" y="2121"/>
                </a:cubicBezTo>
                <a:cubicBezTo>
                  <a:pt x="468" y="2124"/>
                  <a:pt x="534" y="2163"/>
                  <a:pt x="609" y="2181"/>
                </a:cubicBezTo>
                <a:cubicBezTo>
                  <a:pt x="678" y="2198"/>
                  <a:pt x="786" y="2214"/>
                  <a:pt x="829" y="2165"/>
                </a:cubicBezTo>
                <a:cubicBezTo>
                  <a:pt x="879" y="2109"/>
                  <a:pt x="838" y="1999"/>
                  <a:pt x="809" y="1933"/>
                </a:cubicBezTo>
                <a:cubicBezTo>
                  <a:pt x="742" y="1782"/>
                  <a:pt x="668" y="1690"/>
                  <a:pt x="577" y="1569"/>
                </a:cubicBezTo>
                <a:cubicBezTo>
                  <a:pt x="529" y="1505"/>
                  <a:pt x="456" y="1431"/>
                  <a:pt x="461" y="1337"/>
                </a:cubicBezTo>
                <a:cubicBezTo>
                  <a:pt x="776" y="1213"/>
                  <a:pt x="1103" y="1058"/>
                  <a:pt x="1485" y="1005"/>
                </a:cubicBezTo>
                <a:cubicBezTo>
                  <a:pt x="1622" y="986"/>
                  <a:pt x="1785" y="995"/>
                  <a:pt x="1797" y="861"/>
                </a:cubicBezTo>
                <a:cubicBezTo>
                  <a:pt x="1804" y="782"/>
                  <a:pt x="1743" y="725"/>
                  <a:pt x="1697" y="689"/>
                </a:cubicBezTo>
                <a:cubicBezTo>
                  <a:pt x="1595" y="611"/>
                  <a:pt x="1462" y="572"/>
                  <a:pt x="1429" y="441"/>
                </a:cubicBezTo>
                <a:cubicBezTo>
                  <a:pt x="1387" y="274"/>
                  <a:pt x="1526" y="171"/>
                  <a:pt x="1641" y="117"/>
                </a:cubicBezTo>
                <a:cubicBezTo>
                  <a:pt x="1736" y="72"/>
                  <a:pt x="1958" y="0"/>
                  <a:pt x="2069" y="73"/>
                </a:cubicBezTo>
                <a:cubicBezTo>
                  <a:pt x="2147" y="124"/>
                  <a:pt x="2122" y="254"/>
                  <a:pt x="2097" y="341"/>
                </a:cubicBezTo>
                <a:cubicBezTo>
                  <a:pt x="2078" y="406"/>
                  <a:pt x="2052" y="474"/>
                  <a:pt x="2053" y="545"/>
                </a:cubicBezTo>
                <a:cubicBezTo>
                  <a:pt x="2055" y="795"/>
                  <a:pt x="2321" y="821"/>
                  <a:pt x="2513" y="737"/>
                </a:cubicBezTo>
                <a:cubicBezTo>
                  <a:pt x="2603" y="698"/>
                  <a:pt x="2686" y="659"/>
                  <a:pt x="2781" y="633"/>
                </a:cubicBezTo>
                <a:cubicBezTo>
                  <a:pt x="2994" y="574"/>
                  <a:pt x="3179" y="539"/>
                  <a:pt x="3393" y="497"/>
                </a:cubicBezTo>
                <a:cubicBezTo>
                  <a:pt x="3393" y="494"/>
                  <a:pt x="3393" y="492"/>
                  <a:pt x="3393" y="489"/>
                </a:cubicBezTo>
                <a:cubicBezTo>
                  <a:pt x="3402" y="492"/>
                  <a:pt x="3396" y="510"/>
                  <a:pt x="3405" y="513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5" name="Freeform 42"/>
          <p:cNvSpPr>
            <a:spLocks/>
          </p:cNvSpPr>
          <p:nvPr/>
        </p:nvSpPr>
        <p:spPr bwMode="auto">
          <a:xfrm>
            <a:off x="6524390" y="2701335"/>
            <a:ext cx="1746815" cy="1526132"/>
          </a:xfrm>
          <a:custGeom>
            <a:avLst/>
            <a:gdLst>
              <a:gd name="T0" fmla="*/ 1528 w 3544"/>
              <a:gd name="T1" fmla="*/ 2285 h 3329"/>
              <a:gd name="T2" fmla="*/ 1888 w 3544"/>
              <a:gd name="T3" fmla="*/ 2669 h 3329"/>
              <a:gd name="T4" fmla="*/ 1964 w 3544"/>
              <a:gd name="T5" fmla="*/ 2885 h 3329"/>
              <a:gd name="T6" fmla="*/ 1640 w 3544"/>
              <a:gd name="T7" fmla="*/ 2981 h 3329"/>
              <a:gd name="T8" fmla="*/ 832 w 3544"/>
              <a:gd name="T9" fmla="*/ 3253 h 3329"/>
              <a:gd name="T10" fmla="*/ 688 w 3544"/>
              <a:gd name="T11" fmla="*/ 3329 h 3329"/>
              <a:gd name="T12" fmla="*/ 688 w 3544"/>
              <a:gd name="T13" fmla="*/ 3313 h 3329"/>
              <a:gd name="T14" fmla="*/ 572 w 3544"/>
              <a:gd name="T15" fmla="*/ 2729 h 3329"/>
              <a:gd name="T16" fmla="*/ 468 w 3544"/>
              <a:gd name="T17" fmla="*/ 2377 h 3329"/>
              <a:gd name="T18" fmla="*/ 664 w 3544"/>
              <a:gd name="T19" fmla="*/ 2229 h 3329"/>
              <a:gd name="T20" fmla="*/ 1200 w 3544"/>
              <a:gd name="T21" fmla="*/ 2249 h 3329"/>
              <a:gd name="T22" fmla="*/ 1196 w 3544"/>
              <a:gd name="T23" fmla="*/ 1853 h 3329"/>
              <a:gd name="T24" fmla="*/ 888 w 3544"/>
              <a:gd name="T25" fmla="*/ 1649 h 3329"/>
              <a:gd name="T26" fmla="*/ 408 w 3544"/>
              <a:gd name="T27" fmla="*/ 2017 h 3329"/>
              <a:gd name="T28" fmla="*/ 212 w 3544"/>
              <a:gd name="T29" fmla="*/ 1973 h 3329"/>
              <a:gd name="T30" fmla="*/ 168 w 3544"/>
              <a:gd name="T31" fmla="*/ 1785 h 3329"/>
              <a:gd name="T32" fmla="*/ 0 w 3544"/>
              <a:gd name="T33" fmla="*/ 1261 h 3329"/>
              <a:gd name="T34" fmla="*/ 528 w 3544"/>
              <a:gd name="T35" fmla="*/ 1117 h 3329"/>
              <a:gd name="T36" fmla="*/ 808 w 3544"/>
              <a:gd name="T37" fmla="*/ 1061 h 3329"/>
              <a:gd name="T38" fmla="*/ 1048 w 3544"/>
              <a:gd name="T39" fmla="*/ 965 h 3329"/>
              <a:gd name="T40" fmla="*/ 1052 w 3544"/>
              <a:gd name="T41" fmla="*/ 677 h 3329"/>
              <a:gd name="T42" fmla="*/ 960 w 3544"/>
              <a:gd name="T43" fmla="*/ 609 h 3329"/>
              <a:gd name="T44" fmla="*/ 888 w 3544"/>
              <a:gd name="T45" fmla="*/ 521 h 3329"/>
              <a:gd name="T46" fmla="*/ 1032 w 3544"/>
              <a:gd name="T47" fmla="*/ 85 h 3329"/>
              <a:gd name="T48" fmla="*/ 1500 w 3544"/>
              <a:gd name="T49" fmla="*/ 261 h 3329"/>
              <a:gd name="T50" fmla="*/ 1532 w 3544"/>
              <a:gd name="T51" fmla="*/ 369 h 3329"/>
              <a:gd name="T52" fmla="*/ 1484 w 3544"/>
              <a:gd name="T53" fmla="*/ 637 h 3329"/>
              <a:gd name="T54" fmla="*/ 2048 w 3544"/>
              <a:gd name="T55" fmla="*/ 693 h 3329"/>
              <a:gd name="T56" fmla="*/ 2716 w 3544"/>
              <a:gd name="T57" fmla="*/ 537 h 3329"/>
              <a:gd name="T58" fmla="*/ 2728 w 3544"/>
              <a:gd name="T59" fmla="*/ 553 h 3329"/>
              <a:gd name="T60" fmla="*/ 2964 w 3544"/>
              <a:gd name="T61" fmla="*/ 1093 h 3329"/>
              <a:gd name="T62" fmla="*/ 2952 w 3544"/>
              <a:gd name="T63" fmla="*/ 1313 h 3329"/>
              <a:gd name="T64" fmla="*/ 2648 w 3544"/>
              <a:gd name="T65" fmla="*/ 1293 h 3329"/>
              <a:gd name="T66" fmla="*/ 2340 w 3544"/>
              <a:gd name="T67" fmla="*/ 1377 h 3329"/>
              <a:gd name="T68" fmla="*/ 2224 w 3544"/>
              <a:gd name="T69" fmla="*/ 1565 h 3329"/>
              <a:gd name="T70" fmla="*/ 2300 w 3544"/>
              <a:gd name="T71" fmla="*/ 1785 h 3329"/>
              <a:gd name="T72" fmla="*/ 2780 w 3544"/>
              <a:gd name="T73" fmla="*/ 1837 h 3329"/>
              <a:gd name="T74" fmla="*/ 3056 w 3544"/>
              <a:gd name="T75" fmla="*/ 1641 h 3329"/>
              <a:gd name="T76" fmla="*/ 3356 w 3544"/>
              <a:gd name="T77" fmla="*/ 1993 h 3329"/>
              <a:gd name="T78" fmla="*/ 3544 w 3544"/>
              <a:gd name="T79" fmla="*/ 2453 h 3329"/>
              <a:gd name="T80" fmla="*/ 2848 w 3544"/>
              <a:gd name="T81" fmla="*/ 2621 h 3329"/>
              <a:gd name="T82" fmla="*/ 2336 w 3544"/>
              <a:gd name="T83" fmla="*/ 2713 h 3329"/>
              <a:gd name="T84" fmla="*/ 2192 w 3544"/>
              <a:gd name="T85" fmla="*/ 2461 h 3329"/>
              <a:gd name="T86" fmla="*/ 2184 w 3544"/>
              <a:gd name="T87" fmla="*/ 2053 h 3329"/>
              <a:gd name="T88" fmla="*/ 1664 w 3544"/>
              <a:gd name="T89" fmla="*/ 2089 h 3329"/>
              <a:gd name="T90" fmla="*/ 1544 w 3544"/>
              <a:gd name="T91" fmla="*/ 2225 h 3329"/>
              <a:gd name="T92" fmla="*/ 1528 w 3544"/>
              <a:gd name="T93" fmla="*/ 2285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44" h="3329">
                <a:moveTo>
                  <a:pt x="1528" y="2285"/>
                </a:moveTo>
                <a:cubicBezTo>
                  <a:pt x="1523" y="2525"/>
                  <a:pt x="1761" y="2561"/>
                  <a:pt x="1888" y="2669"/>
                </a:cubicBezTo>
                <a:cubicBezTo>
                  <a:pt x="1947" y="2719"/>
                  <a:pt x="1999" y="2798"/>
                  <a:pt x="1964" y="2885"/>
                </a:cubicBezTo>
                <a:cubicBezTo>
                  <a:pt x="1916" y="2974"/>
                  <a:pt x="1753" y="2963"/>
                  <a:pt x="1640" y="2981"/>
                </a:cubicBezTo>
                <a:cubicBezTo>
                  <a:pt x="1332" y="3031"/>
                  <a:pt x="1085" y="3140"/>
                  <a:pt x="832" y="3253"/>
                </a:cubicBezTo>
                <a:cubicBezTo>
                  <a:pt x="788" y="3273"/>
                  <a:pt x="702" y="3304"/>
                  <a:pt x="688" y="3329"/>
                </a:cubicBezTo>
                <a:cubicBezTo>
                  <a:pt x="688" y="3324"/>
                  <a:pt x="688" y="3318"/>
                  <a:pt x="688" y="3313"/>
                </a:cubicBezTo>
                <a:cubicBezTo>
                  <a:pt x="649" y="3081"/>
                  <a:pt x="650" y="2889"/>
                  <a:pt x="572" y="2729"/>
                </a:cubicBezTo>
                <a:cubicBezTo>
                  <a:pt x="528" y="2638"/>
                  <a:pt x="420" y="2535"/>
                  <a:pt x="468" y="2377"/>
                </a:cubicBezTo>
                <a:cubicBezTo>
                  <a:pt x="493" y="2296"/>
                  <a:pt x="573" y="2240"/>
                  <a:pt x="664" y="2229"/>
                </a:cubicBezTo>
                <a:cubicBezTo>
                  <a:pt x="839" y="2208"/>
                  <a:pt x="1044" y="2327"/>
                  <a:pt x="1200" y="2249"/>
                </a:cubicBezTo>
                <a:cubicBezTo>
                  <a:pt x="1337" y="2181"/>
                  <a:pt x="1256" y="1956"/>
                  <a:pt x="1196" y="1853"/>
                </a:cubicBezTo>
                <a:cubicBezTo>
                  <a:pt x="1139" y="1756"/>
                  <a:pt x="1032" y="1654"/>
                  <a:pt x="888" y="1649"/>
                </a:cubicBezTo>
                <a:cubicBezTo>
                  <a:pt x="603" y="1639"/>
                  <a:pt x="593" y="1934"/>
                  <a:pt x="408" y="2017"/>
                </a:cubicBezTo>
                <a:cubicBezTo>
                  <a:pt x="343" y="2046"/>
                  <a:pt x="247" y="2033"/>
                  <a:pt x="212" y="1973"/>
                </a:cubicBezTo>
                <a:cubicBezTo>
                  <a:pt x="186" y="1928"/>
                  <a:pt x="185" y="1845"/>
                  <a:pt x="168" y="1785"/>
                </a:cubicBezTo>
                <a:cubicBezTo>
                  <a:pt x="119" y="1604"/>
                  <a:pt x="52" y="1430"/>
                  <a:pt x="0" y="1261"/>
                </a:cubicBezTo>
                <a:cubicBezTo>
                  <a:pt x="121" y="1148"/>
                  <a:pt x="322" y="1126"/>
                  <a:pt x="528" y="1117"/>
                </a:cubicBezTo>
                <a:cubicBezTo>
                  <a:pt x="629" y="1112"/>
                  <a:pt x="722" y="1090"/>
                  <a:pt x="808" y="1061"/>
                </a:cubicBezTo>
                <a:cubicBezTo>
                  <a:pt x="895" y="1032"/>
                  <a:pt x="991" y="1006"/>
                  <a:pt x="1048" y="965"/>
                </a:cubicBezTo>
                <a:cubicBezTo>
                  <a:pt x="1141" y="899"/>
                  <a:pt x="1132" y="759"/>
                  <a:pt x="1052" y="677"/>
                </a:cubicBezTo>
                <a:cubicBezTo>
                  <a:pt x="1023" y="647"/>
                  <a:pt x="986" y="634"/>
                  <a:pt x="960" y="609"/>
                </a:cubicBezTo>
                <a:cubicBezTo>
                  <a:pt x="934" y="584"/>
                  <a:pt x="906" y="552"/>
                  <a:pt x="888" y="521"/>
                </a:cubicBezTo>
                <a:cubicBezTo>
                  <a:pt x="791" y="356"/>
                  <a:pt x="898" y="152"/>
                  <a:pt x="1032" y="85"/>
                </a:cubicBezTo>
                <a:cubicBezTo>
                  <a:pt x="1202" y="0"/>
                  <a:pt x="1425" y="126"/>
                  <a:pt x="1500" y="261"/>
                </a:cubicBezTo>
                <a:cubicBezTo>
                  <a:pt x="1515" y="288"/>
                  <a:pt x="1533" y="333"/>
                  <a:pt x="1532" y="369"/>
                </a:cubicBezTo>
                <a:cubicBezTo>
                  <a:pt x="1530" y="447"/>
                  <a:pt x="1444" y="529"/>
                  <a:pt x="1484" y="637"/>
                </a:cubicBezTo>
                <a:cubicBezTo>
                  <a:pt x="1545" y="802"/>
                  <a:pt x="1878" y="740"/>
                  <a:pt x="2048" y="693"/>
                </a:cubicBezTo>
                <a:cubicBezTo>
                  <a:pt x="2274" y="631"/>
                  <a:pt x="2471" y="520"/>
                  <a:pt x="2716" y="537"/>
                </a:cubicBezTo>
                <a:cubicBezTo>
                  <a:pt x="2724" y="538"/>
                  <a:pt x="2720" y="552"/>
                  <a:pt x="2728" y="553"/>
                </a:cubicBezTo>
                <a:cubicBezTo>
                  <a:pt x="2809" y="730"/>
                  <a:pt x="2911" y="871"/>
                  <a:pt x="2964" y="1093"/>
                </a:cubicBezTo>
                <a:cubicBezTo>
                  <a:pt x="2980" y="1161"/>
                  <a:pt x="2993" y="1272"/>
                  <a:pt x="2952" y="1313"/>
                </a:cubicBezTo>
                <a:cubicBezTo>
                  <a:pt x="2876" y="1389"/>
                  <a:pt x="2728" y="1302"/>
                  <a:pt x="2648" y="1293"/>
                </a:cubicBezTo>
                <a:cubicBezTo>
                  <a:pt x="2520" y="1279"/>
                  <a:pt x="2412" y="1313"/>
                  <a:pt x="2340" y="1377"/>
                </a:cubicBezTo>
                <a:cubicBezTo>
                  <a:pt x="2287" y="1424"/>
                  <a:pt x="2235" y="1508"/>
                  <a:pt x="2224" y="1565"/>
                </a:cubicBezTo>
                <a:cubicBezTo>
                  <a:pt x="2206" y="1658"/>
                  <a:pt x="2252" y="1745"/>
                  <a:pt x="2300" y="1785"/>
                </a:cubicBezTo>
                <a:cubicBezTo>
                  <a:pt x="2413" y="1880"/>
                  <a:pt x="2658" y="1920"/>
                  <a:pt x="2780" y="1837"/>
                </a:cubicBezTo>
                <a:cubicBezTo>
                  <a:pt x="2865" y="1779"/>
                  <a:pt x="2883" y="1620"/>
                  <a:pt x="3056" y="1641"/>
                </a:cubicBezTo>
                <a:cubicBezTo>
                  <a:pt x="3219" y="1661"/>
                  <a:pt x="3294" y="1861"/>
                  <a:pt x="3356" y="1993"/>
                </a:cubicBezTo>
                <a:cubicBezTo>
                  <a:pt x="3432" y="2154"/>
                  <a:pt x="3490" y="2292"/>
                  <a:pt x="3544" y="2453"/>
                </a:cubicBezTo>
                <a:cubicBezTo>
                  <a:pt x="3306" y="2503"/>
                  <a:pt x="3054" y="2545"/>
                  <a:pt x="2848" y="2621"/>
                </a:cubicBezTo>
                <a:cubicBezTo>
                  <a:pt x="2706" y="2673"/>
                  <a:pt x="2528" y="2810"/>
                  <a:pt x="2336" y="2713"/>
                </a:cubicBezTo>
                <a:cubicBezTo>
                  <a:pt x="2254" y="2671"/>
                  <a:pt x="2196" y="2579"/>
                  <a:pt x="2192" y="2461"/>
                </a:cubicBezTo>
                <a:cubicBezTo>
                  <a:pt x="2188" y="2330"/>
                  <a:pt x="2263" y="2157"/>
                  <a:pt x="2184" y="2053"/>
                </a:cubicBezTo>
                <a:cubicBezTo>
                  <a:pt x="2089" y="1927"/>
                  <a:pt x="1789" y="2004"/>
                  <a:pt x="1664" y="2089"/>
                </a:cubicBezTo>
                <a:cubicBezTo>
                  <a:pt x="1613" y="2123"/>
                  <a:pt x="1577" y="2173"/>
                  <a:pt x="1544" y="2225"/>
                </a:cubicBezTo>
                <a:cubicBezTo>
                  <a:pt x="1539" y="2245"/>
                  <a:pt x="1529" y="2261"/>
                  <a:pt x="1528" y="228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6" name="Freeform 43"/>
          <p:cNvSpPr>
            <a:spLocks/>
          </p:cNvSpPr>
          <p:nvPr/>
        </p:nvSpPr>
        <p:spPr bwMode="auto">
          <a:xfrm>
            <a:off x="812648" y="2234876"/>
            <a:ext cx="1644061" cy="1469092"/>
          </a:xfrm>
          <a:custGeom>
            <a:avLst/>
            <a:gdLst>
              <a:gd name="T0" fmla="*/ 2776 w 3336"/>
              <a:gd name="T1" fmla="*/ 493 h 3201"/>
              <a:gd name="T2" fmla="*/ 2788 w 3336"/>
              <a:gd name="T3" fmla="*/ 517 h 3201"/>
              <a:gd name="T4" fmla="*/ 2956 w 3336"/>
              <a:gd name="T5" fmla="*/ 1085 h 3201"/>
              <a:gd name="T6" fmla="*/ 2960 w 3336"/>
              <a:gd name="T7" fmla="*/ 1137 h 3201"/>
              <a:gd name="T8" fmla="*/ 2820 w 3336"/>
              <a:gd name="T9" fmla="*/ 1281 h 3201"/>
              <a:gd name="T10" fmla="*/ 2604 w 3336"/>
              <a:gd name="T11" fmla="*/ 1233 h 3201"/>
              <a:gd name="T12" fmla="*/ 2192 w 3336"/>
              <a:gd name="T13" fmla="*/ 1437 h 3201"/>
              <a:gd name="T14" fmla="*/ 2192 w 3336"/>
              <a:gd name="T15" fmla="*/ 1709 h 3201"/>
              <a:gd name="T16" fmla="*/ 2648 w 3336"/>
              <a:gd name="T17" fmla="*/ 1773 h 3201"/>
              <a:gd name="T18" fmla="*/ 2768 w 3336"/>
              <a:gd name="T19" fmla="*/ 1649 h 3201"/>
              <a:gd name="T20" fmla="*/ 2912 w 3336"/>
              <a:gd name="T21" fmla="*/ 1573 h 3201"/>
              <a:gd name="T22" fmla="*/ 3136 w 3336"/>
              <a:gd name="T23" fmla="*/ 1717 h 3201"/>
              <a:gd name="T24" fmla="*/ 3336 w 3336"/>
              <a:gd name="T25" fmla="*/ 2353 h 3201"/>
              <a:gd name="T26" fmla="*/ 3336 w 3336"/>
              <a:gd name="T27" fmla="*/ 2361 h 3201"/>
              <a:gd name="T28" fmla="*/ 2724 w 3336"/>
              <a:gd name="T29" fmla="*/ 2497 h 3201"/>
              <a:gd name="T30" fmla="*/ 2456 w 3336"/>
              <a:gd name="T31" fmla="*/ 2601 h 3201"/>
              <a:gd name="T32" fmla="*/ 1996 w 3336"/>
              <a:gd name="T33" fmla="*/ 2409 h 3201"/>
              <a:gd name="T34" fmla="*/ 2040 w 3336"/>
              <a:gd name="T35" fmla="*/ 2205 h 3201"/>
              <a:gd name="T36" fmla="*/ 2012 w 3336"/>
              <a:gd name="T37" fmla="*/ 1937 h 3201"/>
              <a:gd name="T38" fmla="*/ 1584 w 3336"/>
              <a:gd name="T39" fmla="*/ 1981 h 3201"/>
              <a:gd name="T40" fmla="*/ 1372 w 3336"/>
              <a:gd name="T41" fmla="*/ 2305 h 3201"/>
              <a:gd name="T42" fmla="*/ 1640 w 3336"/>
              <a:gd name="T43" fmla="*/ 2553 h 3201"/>
              <a:gd name="T44" fmla="*/ 1740 w 3336"/>
              <a:gd name="T45" fmla="*/ 2725 h 3201"/>
              <a:gd name="T46" fmla="*/ 1428 w 3336"/>
              <a:gd name="T47" fmla="*/ 2869 h 3201"/>
              <a:gd name="T48" fmla="*/ 404 w 3336"/>
              <a:gd name="T49" fmla="*/ 3201 h 3201"/>
              <a:gd name="T50" fmla="*/ 368 w 3336"/>
              <a:gd name="T51" fmla="*/ 2653 h 3201"/>
              <a:gd name="T52" fmla="*/ 300 w 3336"/>
              <a:gd name="T53" fmla="*/ 2317 h 3201"/>
              <a:gd name="T54" fmla="*/ 540 w 3336"/>
              <a:gd name="T55" fmla="*/ 2145 h 3201"/>
              <a:gd name="T56" fmla="*/ 1108 w 3336"/>
              <a:gd name="T57" fmla="*/ 2117 h 3201"/>
              <a:gd name="T58" fmla="*/ 1100 w 3336"/>
              <a:gd name="T59" fmla="*/ 1777 h 3201"/>
              <a:gd name="T60" fmla="*/ 940 w 3336"/>
              <a:gd name="T61" fmla="*/ 1609 h 3201"/>
              <a:gd name="T62" fmla="*/ 576 w 3336"/>
              <a:gd name="T63" fmla="*/ 1673 h 3201"/>
              <a:gd name="T64" fmla="*/ 396 w 3336"/>
              <a:gd name="T65" fmla="*/ 1877 h 3201"/>
              <a:gd name="T66" fmla="*/ 120 w 3336"/>
              <a:gd name="T67" fmla="*/ 1909 h 3201"/>
              <a:gd name="T68" fmla="*/ 92 w 3336"/>
              <a:gd name="T69" fmla="*/ 1729 h 3201"/>
              <a:gd name="T70" fmla="*/ 0 w 3336"/>
              <a:gd name="T71" fmla="*/ 1201 h 3201"/>
              <a:gd name="T72" fmla="*/ 552 w 3336"/>
              <a:gd name="T73" fmla="*/ 1061 h 3201"/>
              <a:gd name="T74" fmla="*/ 844 w 3336"/>
              <a:gd name="T75" fmla="*/ 1005 h 3201"/>
              <a:gd name="T76" fmla="*/ 1088 w 3336"/>
              <a:gd name="T77" fmla="*/ 901 h 3201"/>
              <a:gd name="T78" fmla="*/ 1120 w 3336"/>
              <a:gd name="T79" fmla="*/ 637 h 3201"/>
              <a:gd name="T80" fmla="*/ 1040 w 3336"/>
              <a:gd name="T81" fmla="*/ 569 h 3201"/>
              <a:gd name="T82" fmla="*/ 980 w 3336"/>
              <a:gd name="T83" fmla="*/ 489 h 3201"/>
              <a:gd name="T84" fmla="*/ 1064 w 3336"/>
              <a:gd name="T85" fmla="*/ 133 h 3201"/>
              <a:gd name="T86" fmla="*/ 1368 w 3336"/>
              <a:gd name="T87" fmla="*/ 29 h 3201"/>
              <a:gd name="T88" fmla="*/ 1628 w 3336"/>
              <a:gd name="T89" fmla="*/ 265 h 3201"/>
              <a:gd name="T90" fmla="*/ 1548 w 3336"/>
              <a:gd name="T91" fmla="*/ 541 h 3201"/>
              <a:gd name="T92" fmla="*/ 1720 w 3336"/>
              <a:gd name="T93" fmla="*/ 697 h 3201"/>
              <a:gd name="T94" fmla="*/ 2256 w 3336"/>
              <a:gd name="T95" fmla="*/ 601 h 3201"/>
              <a:gd name="T96" fmla="*/ 2776 w 3336"/>
              <a:gd name="T97" fmla="*/ 493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36" h="3201">
                <a:moveTo>
                  <a:pt x="2776" y="493"/>
                </a:moveTo>
                <a:cubicBezTo>
                  <a:pt x="2783" y="498"/>
                  <a:pt x="2782" y="511"/>
                  <a:pt x="2788" y="517"/>
                </a:cubicBezTo>
                <a:cubicBezTo>
                  <a:pt x="2850" y="700"/>
                  <a:pt x="2940" y="856"/>
                  <a:pt x="2956" y="1085"/>
                </a:cubicBezTo>
                <a:cubicBezTo>
                  <a:pt x="2959" y="1101"/>
                  <a:pt x="2951" y="1128"/>
                  <a:pt x="2960" y="1137"/>
                </a:cubicBezTo>
                <a:cubicBezTo>
                  <a:pt x="2949" y="1219"/>
                  <a:pt x="2908" y="1278"/>
                  <a:pt x="2820" y="1281"/>
                </a:cubicBezTo>
                <a:cubicBezTo>
                  <a:pt x="2744" y="1284"/>
                  <a:pt x="2676" y="1241"/>
                  <a:pt x="2604" y="1233"/>
                </a:cubicBezTo>
                <a:cubicBezTo>
                  <a:pt x="2405" y="1212"/>
                  <a:pt x="2255" y="1321"/>
                  <a:pt x="2192" y="1437"/>
                </a:cubicBezTo>
                <a:cubicBezTo>
                  <a:pt x="2156" y="1504"/>
                  <a:pt x="2127" y="1644"/>
                  <a:pt x="2192" y="1709"/>
                </a:cubicBezTo>
                <a:cubicBezTo>
                  <a:pt x="2277" y="1794"/>
                  <a:pt x="2515" y="1841"/>
                  <a:pt x="2648" y="1773"/>
                </a:cubicBezTo>
                <a:cubicBezTo>
                  <a:pt x="2704" y="1744"/>
                  <a:pt x="2724" y="1690"/>
                  <a:pt x="2768" y="1649"/>
                </a:cubicBezTo>
                <a:cubicBezTo>
                  <a:pt x="2804" y="1615"/>
                  <a:pt x="2861" y="1579"/>
                  <a:pt x="2912" y="1573"/>
                </a:cubicBezTo>
                <a:cubicBezTo>
                  <a:pt x="3031" y="1559"/>
                  <a:pt x="3095" y="1640"/>
                  <a:pt x="3136" y="1717"/>
                </a:cubicBezTo>
                <a:cubicBezTo>
                  <a:pt x="3234" y="1900"/>
                  <a:pt x="3269" y="2139"/>
                  <a:pt x="3336" y="2353"/>
                </a:cubicBezTo>
                <a:cubicBezTo>
                  <a:pt x="3336" y="2356"/>
                  <a:pt x="3336" y="2358"/>
                  <a:pt x="3336" y="2361"/>
                </a:cubicBezTo>
                <a:cubicBezTo>
                  <a:pt x="3122" y="2403"/>
                  <a:pt x="2937" y="2438"/>
                  <a:pt x="2724" y="2497"/>
                </a:cubicBezTo>
                <a:cubicBezTo>
                  <a:pt x="2629" y="2523"/>
                  <a:pt x="2546" y="2562"/>
                  <a:pt x="2456" y="2601"/>
                </a:cubicBezTo>
                <a:cubicBezTo>
                  <a:pt x="2264" y="2685"/>
                  <a:pt x="1998" y="2659"/>
                  <a:pt x="1996" y="2409"/>
                </a:cubicBezTo>
                <a:cubicBezTo>
                  <a:pt x="1995" y="2338"/>
                  <a:pt x="2021" y="2270"/>
                  <a:pt x="2040" y="2205"/>
                </a:cubicBezTo>
                <a:cubicBezTo>
                  <a:pt x="2065" y="2118"/>
                  <a:pt x="2090" y="1988"/>
                  <a:pt x="2012" y="1937"/>
                </a:cubicBezTo>
                <a:cubicBezTo>
                  <a:pt x="1901" y="1864"/>
                  <a:pt x="1679" y="1936"/>
                  <a:pt x="1584" y="1981"/>
                </a:cubicBezTo>
                <a:cubicBezTo>
                  <a:pt x="1469" y="2035"/>
                  <a:pt x="1330" y="2138"/>
                  <a:pt x="1372" y="2305"/>
                </a:cubicBezTo>
                <a:cubicBezTo>
                  <a:pt x="1405" y="2436"/>
                  <a:pt x="1538" y="2475"/>
                  <a:pt x="1640" y="2553"/>
                </a:cubicBezTo>
                <a:cubicBezTo>
                  <a:pt x="1686" y="2589"/>
                  <a:pt x="1747" y="2646"/>
                  <a:pt x="1740" y="2725"/>
                </a:cubicBezTo>
                <a:cubicBezTo>
                  <a:pt x="1728" y="2859"/>
                  <a:pt x="1565" y="2850"/>
                  <a:pt x="1428" y="2869"/>
                </a:cubicBezTo>
                <a:cubicBezTo>
                  <a:pt x="1046" y="2922"/>
                  <a:pt x="719" y="3077"/>
                  <a:pt x="404" y="3201"/>
                </a:cubicBezTo>
                <a:cubicBezTo>
                  <a:pt x="391" y="2985"/>
                  <a:pt x="414" y="2810"/>
                  <a:pt x="368" y="2653"/>
                </a:cubicBezTo>
                <a:cubicBezTo>
                  <a:pt x="336" y="2545"/>
                  <a:pt x="254" y="2458"/>
                  <a:pt x="300" y="2317"/>
                </a:cubicBezTo>
                <a:cubicBezTo>
                  <a:pt x="333" y="2218"/>
                  <a:pt x="418" y="2155"/>
                  <a:pt x="540" y="2145"/>
                </a:cubicBezTo>
                <a:cubicBezTo>
                  <a:pt x="723" y="2130"/>
                  <a:pt x="997" y="2261"/>
                  <a:pt x="1108" y="2117"/>
                </a:cubicBezTo>
                <a:cubicBezTo>
                  <a:pt x="1173" y="2032"/>
                  <a:pt x="1140" y="1864"/>
                  <a:pt x="1100" y="1777"/>
                </a:cubicBezTo>
                <a:cubicBezTo>
                  <a:pt x="1069" y="1710"/>
                  <a:pt x="1006" y="1641"/>
                  <a:pt x="940" y="1609"/>
                </a:cubicBezTo>
                <a:cubicBezTo>
                  <a:pt x="818" y="1550"/>
                  <a:pt x="669" y="1594"/>
                  <a:pt x="576" y="1673"/>
                </a:cubicBezTo>
                <a:cubicBezTo>
                  <a:pt x="513" y="1727"/>
                  <a:pt x="467" y="1815"/>
                  <a:pt x="396" y="1877"/>
                </a:cubicBezTo>
                <a:cubicBezTo>
                  <a:pt x="346" y="1921"/>
                  <a:pt x="185" y="2011"/>
                  <a:pt x="120" y="1909"/>
                </a:cubicBezTo>
                <a:cubicBezTo>
                  <a:pt x="98" y="1875"/>
                  <a:pt x="101" y="1795"/>
                  <a:pt x="92" y="1729"/>
                </a:cubicBezTo>
                <a:cubicBezTo>
                  <a:pt x="67" y="1550"/>
                  <a:pt x="25" y="1351"/>
                  <a:pt x="0" y="1201"/>
                </a:cubicBezTo>
                <a:cubicBezTo>
                  <a:pt x="127" y="1089"/>
                  <a:pt x="340" y="1075"/>
                  <a:pt x="552" y="1061"/>
                </a:cubicBezTo>
                <a:cubicBezTo>
                  <a:pt x="655" y="1054"/>
                  <a:pt x="754" y="1035"/>
                  <a:pt x="844" y="1005"/>
                </a:cubicBezTo>
                <a:cubicBezTo>
                  <a:pt x="935" y="974"/>
                  <a:pt x="1031" y="943"/>
                  <a:pt x="1088" y="901"/>
                </a:cubicBezTo>
                <a:cubicBezTo>
                  <a:pt x="1168" y="842"/>
                  <a:pt x="1190" y="727"/>
                  <a:pt x="1120" y="637"/>
                </a:cubicBezTo>
                <a:cubicBezTo>
                  <a:pt x="1096" y="606"/>
                  <a:pt x="1062" y="592"/>
                  <a:pt x="1040" y="569"/>
                </a:cubicBezTo>
                <a:cubicBezTo>
                  <a:pt x="1018" y="546"/>
                  <a:pt x="995" y="520"/>
                  <a:pt x="980" y="489"/>
                </a:cubicBezTo>
                <a:cubicBezTo>
                  <a:pt x="916" y="359"/>
                  <a:pt x="987" y="209"/>
                  <a:pt x="1064" y="133"/>
                </a:cubicBezTo>
                <a:cubicBezTo>
                  <a:pt x="1125" y="73"/>
                  <a:pt x="1234" y="0"/>
                  <a:pt x="1368" y="29"/>
                </a:cubicBezTo>
                <a:cubicBezTo>
                  <a:pt x="1470" y="51"/>
                  <a:pt x="1607" y="159"/>
                  <a:pt x="1628" y="265"/>
                </a:cubicBezTo>
                <a:cubicBezTo>
                  <a:pt x="1653" y="387"/>
                  <a:pt x="1557" y="427"/>
                  <a:pt x="1548" y="541"/>
                </a:cubicBezTo>
                <a:cubicBezTo>
                  <a:pt x="1539" y="650"/>
                  <a:pt x="1623" y="689"/>
                  <a:pt x="1720" y="697"/>
                </a:cubicBezTo>
                <a:cubicBezTo>
                  <a:pt x="1920" y="714"/>
                  <a:pt x="2095" y="652"/>
                  <a:pt x="2256" y="601"/>
                </a:cubicBezTo>
                <a:cubicBezTo>
                  <a:pt x="2420" y="549"/>
                  <a:pt x="2580" y="487"/>
                  <a:pt x="2776" y="493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515873" y="4733220"/>
            <a:ext cx="2645124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 smtClean="0">
                <a:solidFill>
                  <a:srgbClr val="080808"/>
                </a:solidFill>
              </a:rPr>
              <a:t>Procurement Delivery</a:t>
            </a:r>
            <a:endParaRPr lang="en-GB" altLang="en-US" sz="1600" b="1" dirty="0">
              <a:solidFill>
                <a:srgbClr val="080808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Strategic projects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PACE team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Income maximisation</a:t>
            </a:r>
            <a:endParaRPr lang="en-GB" altLang="en-US" sz="1400" dirty="0">
              <a:solidFill>
                <a:srgbClr val="080808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gray">
          <a:xfrm>
            <a:off x="3315117" y="4733220"/>
            <a:ext cx="264512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 smtClean="0">
                <a:solidFill>
                  <a:srgbClr val="080808"/>
                </a:solidFill>
              </a:rPr>
              <a:t>Commercial Practice</a:t>
            </a:r>
            <a:endParaRPr lang="en-GB" altLang="en-US" sz="1600" b="1" dirty="0">
              <a:solidFill>
                <a:srgbClr val="080808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Contract management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Real time reporting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Retrospective reviews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altLang="en-US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762894"/>
            <a:ext cx="3296345" cy="1162050"/>
          </a:xfrm>
        </p:spPr>
        <p:txBody>
          <a:bodyPr anchor="t" anchorCtr="0">
            <a:normAutofit fontScale="90000"/>
          </a:bodyPr>
          <a:lstStyle/>
          <a:p>
            <a:r>
              <a:rPr lang="en-GB" dirty="0" smtClean="0"/>
              <a:t>Nick </a:t>
            </a:r>
            <a:r>
              <a:rPr lang="en-GB" dirty="0"/>
              <a:t>Smith,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/>
              <a:t>Commercial and </a:t>
            </a:r>
            <a:r>
              <a:rPr lang="en-GB" b="0" dirty="0"/>
              <a:t>Procurement Services </a:t>
            </a:r>
            <a:r>
              <a:rPr lang="en-GB" b="0" dirty="0" smtClean="0"/>
              <a:t>Manager</a:t>
            </a:r>
            <a:br>
              <a:rPr lang="en-GB" b="0" dirty="0" smtClean="0"/>
            </a:br>
            <a:r>
              <a:rPr lang="en-GB" b="0" dirty="0" smtClean="0"/>
              <a:t>0131 </a:t>
            </a:r>
            <a:r>
              <a:rPr lang="en-GB" b="0" dirty="0"/>
              <a:t>529 </a:t>
            </a:r>
            <a:r>
              <a:rPr lang="en-GB" b="0" dirty="0" smtClean="0"/>
              <a:t>4377 nick.smith@edinburgh.gov.uk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Tammy Gillies</a:t>
            </a:r>
            <a:br>
              <a:rPr lang="en-GB" dirty="0" smtClean="0"/>
            </a:br>
            <a:r>
              <a:rPr lang="en-GB" b="0" dirty="0" smtClean="0"/>
              <a:t>Commercial Delivery </a:t>
            </a:r>
            <a:r>
              <a:rPr lang="en-GB" b="0" dirty="0"/>
              <a:t>and Pipeline </a:t>
            </a:r>
            <a:r>
              <a:rPr lang="en-GB" b="0" dirty="0" smtClean="0"/>
              <a:t>Manager</a:t>
            </a:r>
            <a:br>
              <a:rPr lang="en-GB" b="0" dirty="0" smtClean="0"/>
            </a:br>
            <a:r>
              <a:rPr lang="en-GB" b="0" dirty="0" smtClean="0"/>
              <a:t>0131 </a:t>
            </a:r>
            <a:r>
              <a:rPr lang="en-GB" b="0" dirty="0"/>
              <a:t>529 </a:t>
            </a:r>
            <a:r>
              <a:rPr lang="en-GB" b="0" dirty="0" smtClean="0"/>
              <a:t>4930 tammy.gillies@edinburgh.gov.uk</a:t>
            </a:r>
            <a:r>
              <a:rPr lang="en-GB" b="0" dirty="0"/>
              <a:t/>
            </a:r>
            <a:br>
              <a:rPr lang="en-GB" b="0" dirty="0"/>
            </a:br>
            <a:endParaRPr lang="en-GB" b="0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283968" y="1844824"/>
            <a:ext cx="945004" cy="118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283968" y="3789040"/>
            <a:ext cx="945004" cy="118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/>
              <a:t>Please feel free to get in touch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5641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Overview</a:t>
            </a:r>
            <a:endParaRPr lang="en-GB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7944" y="1600200"/>
            <a:ext cx="4896544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Why Commercial Excellence?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What we have achieved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Challenges and lessons learned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What next?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49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Commercial Excellence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Reality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9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Why Commercial Excellence?</a:t>
            </a:r>
            <a:endParaRPr lang="en-GB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800"/>
              </a:spcBef>
              <a:buClr>
                <a:srgbClr val="7030A0"/>
              </a:buClr>
              <a:buSzPct val="80000"/>
              <a:buNone/>
            </a:pPr>
            <a:r>
              <a:rPr lang="en-GB" sz="2800" dirty="0"/>
              <a:t>Through the development of </a:t>
            </a:r>
            <a:r>
              <a:rPr lang="en-GB" sz="2800" dirty="0" smtClean="0"/>
              <a:t>our </a:t>
            </a:r>
            <a:r>
              <a:rPr lang="en-GB" sz="2800" dirty="0"/>
              <a:t>long term financial plan,  </a:t>
            </a:r>
            <a:r>
              <a:rPr lang="en-GB" sz="2800" dirty="0" smtClean="0"/>
              <a:t>the City </a:t>
            </a:r>
            <a:r>
              <a:rPr lang="en-GB" sz="2800" dirty="0"/>
              <a:t>of Edinburgh </a:t>
            </a:r>
            <a:r>
              <a:rPr lang="en-GB" sz="2800" dirty="0" smtClean="0"/>
              <a:t>Council identified</a:t>
            </a:r>
            <a:r>
              <a:rPr lang="en-GB" sz="2800" dirty="0"/>
              <a:t>: 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b="1" dirty="0"/>
              <a:t>Significant pressures </a:t>
            </a:r>
            <a:r>
              <a:rPr lang="en-GB" sz="2800" dirty="0"/>
              <a:t>including ageing population and welfare reform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A need </a:t>
            </a:r>
            <a:r>
              <a:rPr lang="en-GB" sz="2800" dirty="0"/>
              <a:t>for </a:t>
            </a:r>
            <a:r>
              <a:rPr lang="en-GB" sz="2800" b="1" dirty="0"/>
              <a:t>preventative investment</a:t>
            </a:r>
            <a:r>
              <a:rPr lang="en-GB" sz="2800" dirty="0"/>
              <a:t> and development of new services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/>
              <a:t>Opportunities to </a:t>
            </a:r>
            <a:r>
              <a:rPr lang="en-GB" sz="2800" b="1" dirty="0"/>
              <a:t>drive value </a:t>
            </a:r>
            <a:r>
              <a:rPr lang="en-GB" sz="2800" dirty="0"/>
              <a:t>through improved commercial practice.</a:t>
            </a:r>
          </a:p>
          <a:p>
            <a:pPr marL="0" indent="0">
              <a:spcBef>
                <a:spcPts val="1800"/>
              </a:spcBef>
              <a:buClr>
                <a:srgbClr val="7030A0"/>
              </a:buClr>
              <a:buSzPct val="80000"/>
              <a:buNone/>
            </a:pPr>
            <a:endParaRPr lang="en-GB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6373769"/>
              </p:ext>
            </p:extLst>
          </p:nvPr>
        </p:nvGraphicFramePr>
        <p:xfrm>
          <a:off x="-396552" y="1844824"/>
          <a:ext cx="424847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4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08720"/>
            <a:ext cx="43559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Programme Overview</a:t>
            </a:r>
            <a:endParaRPr lang="en-GB" sz="3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2973122"/>
            <a:ext cx="2592288" cy="133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Procurement Delivery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86005" y="2973122"/>
            <a:ext cx="2592288" cy="133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Council-wide Commercial Practice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84168" y="2973122"/>
            <a:ext cx="2592288" cy="133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Capability Development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576" y="1700808"/>
            <a:ext cx="7848872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Commercial Excellence Programme</a:t>
            </a:r>
          </a:p>
        </p:txBody>
      </p:sp>
      <p:cxnSp>
        <p:nvCxnSpPr>
          <p:cNvPr id="10" name="Elbow Connector 9"/>
          <p:cNvCxnSpPr>
            <a:stCxn id="9" idx="2"/>
            <a:endCxn id="6" idx="0"/>
          </p:cNvCxnSpPr>
          <p:nvPr/>
        </p:nvCxnSpPr>
        <p:spPr>
          <a:xfrm rot="5400000">
            <a:off x="2981737" y="1274847"/>
            <a:ext cx="696250" cy="27003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2"/>
            <a:endCxn id="7" idx="0"/>
          </p:cNvCxnSpPr>
          <p:nvPr/>
        </p:nvCxnSpPr>
        <p:spPr>
          <a:xfrm rot="16200000" flipH="1">
            <a:off x="4332955" y="2623928"/>
            <a:ext cx="696250" cy="213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2"/>
            <a:endCxn id="8" idx="0"/>
          </p:cNvCxnSpPr>
          <p:nvPr/>
        </p:nvCxnSpPr>
        <p:spPr>
          <a:xfrm rot="16200000" flipH="1">
            <a:off x="5682037" y="1274847"/>
            <a:ext cx="696250" cy="27003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3153" y="4797323"/>
            <a:ext cx="21966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savings and wider benefits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313" y="4799064"/>
            <a:ext cx="23058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buyer and supplier behaviour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9035" y="4799064"/>
            <a:ext cx="22134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expertise and effectiveness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477907" y="4509120"/>
            <a:ext cx="967563" cy="19138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1100" b="1" dirty="0" smtClean="0">
              <a:solidFill>
                <a:schemeClr val="bg1"/>
              </a:solidFill>
              <a:latin typeface="EYInterstate Light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56549" y="4533929"/>
            <a:ext cx="967563" cy="19138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1100" b="1" dirty="0" smtClean="0">
              <a:latin typeface="EYInterstate Light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950131" y="4516208"/>
            <a:ext cx="967563" cy="19138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1100" b="1" dirty="0" smtClean="0">
              <a:solidFill>
                <a:schemeClr val="bg1"/>
              </a:solidFill>
              <a:latin typeface="EYInterstat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908720"/>
            <a:ext cx="43559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Where we were – Early 2013</a:t>
            </a:r>
            <a:endParaRPr lang="en-GB" sz="3000" b="1" dirty="0"/>
          </a:p>
        </p:txBody>
      </p:sp>
      <p:pic>
        <p:nvPicPr>
          <p:cNvPr id="8" name="Picture 4" descr="21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3008" r="6429" b="6097"/>
          <a:stretch>
            <a:fillRect/>
          </a:stretch>
        </p:blipFill>
        <p:spPr bwMode="gray">
          <a:xfrm>
            <a:off x="3389713" y="1916832"/>
            <a:ext cx="2246883" cy="15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25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0568" r="4572" b="6729"/>
          <a:stretch>
            <a:fillRect/>
          </a:stretch>
        </p:blipFill>
        <p:spPr bwMode="gray">
          <a:xfrm>
            <a:off x="757846" y="2492528"/>
            <a:ext cx="2366077" cy="15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32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3402" y="2008323"/>
            <a:ext cx="2003014" cy="16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5887316" y="4733220"/>
            <a:ext cx="3005164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>
                <a:solidFill>
                  <a:srgbClr val="080808"/>
                </a:solidFill>
              </a:rPr>
              <a:t>Capability Development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No team identity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Poor engagement with services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Limited knowledge sharing</a:t>
            </a:r>
            <a:endParaRPr lang="en-GB" altLang="en-US" sz="1400" dirty="0">
              <a:solidFill>
                <a:srgbClr val="080808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306141" y="1281678"/>
            <a:ext cx="2486642" cy="4354039"/>
            <a:chOff x="1663" y="252"/>
            <a:chExt cx="2079" cy="3171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gray">
            <a:xfrm rot="-5400000">
              <a:off x="77" y="1838"/>
              <a:ext cx="3171" cy="0"/>
            </a:xfrm>
            <a:prstGeom prst="line">
              <a:avLst/>
            </a:prstGeom>
            <a:noFill/>
            <a:ln w="19050">
              <a:solidFill>
                <a:srgbClr val="86828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gray">
            <a:xfrm rot="-5400000">
              <a:off x="2156" y="1838"/>
              <a:ext cx="3171" cy="0"/>
            </a:xfrm>
            <a:prstGeom prst="line">
              <a:avLst/>
            </a:prstGeom>
            <a:noFill/>
            <a:ln w="19050">
              <a:solidFill>
                <a:srgbClr val="86828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4" name="Freeform 40"/>
          <p:cNvSpPr>
            <a:spLocks/>
          </p:cNvSpPr>
          <p:nvPr/>
        </p:nvSpPr>
        <p:spPr bwMode="auto">
          <a:xfrm>
            <a:off x="783877" y="2563283"/>
            <a:ext cx="2260584" cy="1536272"/>
          </a:xfrm>
          <a:custGeom>
            <a:avLst/>
            <a:gdLst>
              <a:gd name="T0" fmla="*/ 3405 w 4585"/>
              <a:gd name="T1" fmla="*/ 513 h 3349"/>
              <a:gd name="T2" fmla="*/ 3537 w 4585"/>
              <a:gd name="T3" fmla="*/ 853 h 3349"/>
              <a:gd name="T4" fmla="*/ 3553 w 4585"/>
              <a:gd name="T5" fmla="*/ 929 h 3349"/>
              <a:gd name="T6" fmla="*/ 3709 w 4585"/>
              <a:gd name="T7" fmla="*/ 1257 h 3349"/>
              <a:gd name="T8" fmla="*/ 4017 w 4585"/>
              <a:gd name="T9" fmla="*/ 1049 h 3349"/>
              <a:gd name="T10" fmla="*/ 4561 w 4585"/>
              <a:gd name="T11" fmla="*/ 1141 h 3349"/>
              <a:gd name="T12" fmla="*/ 4585 w 4585"/>
              <a:gd name="T13" fmla="*/ 1253 h 3349"/>
              <a:gd name="T14" fmla="*/ 4217 w 4585"/>
              <a:gd name="T15" fmla="*/ 1569 h 3349"/>
              <a:gd name="T16" fmla="*/ 3817 w 4585"/>
              <a:gd name="T17" fmla="*/ 1533 h 3349"/>
              <a:gd name="T18" fmla="*/ 3741 w 4585"/>
              <a:gd name="T19" fmla="*/ 1833 h 3349"/>
              <a:gd name="T20" fmla="*/ 3753 w 4585"/>
              <a:gd name="T21" fmla="*/ 1885 h 3349"/>
              <a:gd name="T22" fmla="*/ 4021 w 4585"/>
              <a:gd name="T23" fmla="*/ 2577 h 3349"/>
              <a:gd name="T24" fmla="*/ 2977 w 4585"/>
              <a:gd name="T25" fmla="*/ 2801 h 3349"/>
              <a:gd name="T26" fmla="*/ 2741 w 4585"/>
              <a:gd name="T27" fmla="*/ 2701 h 3349"/>
              <a:gd name="T28" fmla="*/ 2817 w 4585"/>
              <a:gd name="T29" fmla="*/ 2341 h 3349"/>
              <a:gd name="T30" fmla="*/ 2509 w 4585"/>
              <a:gd name="T31" fmla="*/ 2061 h 3349"/>
              <a:gd name="T32" fmla="*/ 2349 w 4585"/>
              <a:gd name="T33" fmla="*/ 2089 h 3349"/>
              <a:gd name="T34" fmla="*/ 2137 w 4585"/>
              <a:gd name="T35" fmla="*/ 2569 h 3349"/>
              <a:gd name="T36" fmla="*/ 2201 w 4585"/>
              <a:gd name="T37" fmla="*/ 2657 h 3349"/>
              <a:gd name="T38" fmla="*/ 2285 w 4585"/>
              <a:gd name="T39" fmla="*/ 2733 h 3349"/>
              <a:gd name="T40" fmla="*/ 2249 w 4585"/>
              <a:gd name="T41" fmla="*/ 3029 h 3349"/>
              <a:gd name="T42" fmla="*/ 1993 w 4585"/>
              <a:gd name="T43" fmla="*/ 3137 h 3349"/>
              <a:gd name="T44" fmla="*/ 1693 w 4585"/>
              <a:gd name="T45" fmla="*/ 3201 h 3349"/>
              <a:gd name="T46" fmla="*/ 1361 w 4585"/>
              <a:gd name="T47" fmla="*/ 3233 h 3349"/>
              <a:gd name="T48" fmla="*/ 1117 w 4585"/>
              <a:gd name="T49" fmla="*/ 3349 h 3349"/>
              <a:gd name="T50" fmla="*/ 989 w 4585"/>
              <a:gd name="T51" fmla="*/ 2829 h 3349"/>
              <a:gd name="T52" fmla="*/ 961 w 4585"/>
              <a:gd name="T53" fmla="*/ 2641 h 3349"/>
              <a:gd name="T54" fmla="*/ 829 w 4585"/>
              <a:gd name="T55" fmla="*/ 2461 h 3349"/>
              <a:gd name="T56" fmla="*/ 705 w 4585"/>
              <a:gd name="T57" fmla="*/ 2545 h 3349"/>
              <a:gd name="T58" fmla="*/ 261 w 4585"/>
              <a:gd name="T59" fmla="*/ 2717 h 3349"/>
              <a:gd name="T60" fmla="*/ 1 w 4585"/>
              <a:gd name="T61" fmla="*/ 2465 h 3349"/>
              <a:gd name="T62" fmla="*/ 141 w 4585"/>
              <a:gd name="T63" fmla="*/ 2237 h 3349"/>
              <a:gd name="T64" fmla="*/ 401 w 4585"/>
              <a:gd name="T65" fmla="*/ 2121 h 3349"/>
              <a:gd name="T66" fmla="*/ 609 w 4585"/>
              <a:gd name="T67" fmla="*/ 2181 h 3349"/>
              <a:gd name="T68" fmla="*/ 829 w 4585"/>
              <a:gd name="T69" fmla="*/ 2165 h 3349"/>
              <a:gd name="T70" fmla="*/ 809 w 4585"/>
              <a:gd name="T71" fmla="*/ 1933 h 3349"/>
              <a:gd name="T72" fmla="*/ 577 w 4585"/>
              <a:gd name="T73" fmla="*/ 1569 h 3349"/>
              <a:gd name="T74" fmla="*/ 461 w 4585"/>
              <a:gd name="T75" fmla="*/ 1337 h 3349"/>
              <a:gd name="T76" fmla="*/ 1485 w 4585"/>
              <a:gd name="T77" fmla="*/ 1005 h 3349"/>
              <a:gd name="T78" fmla="*/ 1797 w 4585"/>
              <a:gd name="T79" fmla="*/ 861 h 3349"/>
              <a:gd name="T80" fmla="*/ 1697 w 4585"/>
              <a:gd name="T81" fmla="*/ 689 h 3349"/>
              <a:gd name="T82" fmla="*/ 1429 w 4585"/>
              <a:gd name="T83" fmla="*/ 441 h 3349"/>
              <a:gd name="T84" fmla="*/ 1641 w 4585"/>
              <a:gd name="T85" fmla="*/ 117 h 3349"/>
              <a:gd name="T86" fmla="*/ 2069 w 4585"/>
              <a:gd name="T87" fmla="*/ 73 h 3349"/>
              <a:gd name="T88" fmla="*/ 2097 w 4585"/>
              <a:gd name="T89" fmla="*/ 341 h 3349"/>
              <a:gd name="T90" fmla="*/ 2053 w 4585"/>
              <a:gd name="T91" fmla="*/ 545 h 3349"/>
              <a:gd name="T92" fmla="*/ 2513 w 4585"/>
              <a:gd name="T93" fmla="*/ 737 h 3349"/>
              <a:gd name="T94" fmla="*/ 2781 w 4585"/>
              <a:gd name="T95" fmla="*/ 633 h 3349"/>
              <a:gd name="T96" fmla="*/ 3393 w 4585"/>
              <a:gd name="T97" fmla="*/ 497 h 3349"/>
              <a:gd name="T98" fmla="*/ 3393 w 4585"/>
              <a:gd name="T99" fmla="*/ 489 h 3349"/>
              <a:gd name="T100" fmla="*/ 3405 w 4585"/>
              <a:gd name="T101" fmla="*/ 513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85" h="3349">
                <a:moveTo>
                  <a:pt x="3405" y="513"/>
                </a:moveTo>
                <a:cubicBezTo>
                  <a:pt x="3434" y="641"/>
                  <a:pt x="3494" y="739"/>
                  <a:pt x="3537" y="853"/>
                </a:cubicBezTo>
                <a:cubicBezTo>
                  <a:pt x="3542" y="878"/>
                  <a:pt x="3545" y="906"/>
                  <a:pt x="3553" y="929"/>
                </a:cubicBezTo>
                <a:cubicBezTo>
                  <a:pt x="3562" y="1079"/>
                  <a:pt x="3581" y="1237"/>
                  <a:pt x="3709" y="1257"/>
                </a:cubicBezTo>
                <a:cubicBezTo>
                  <a:pt x="3859" y="1280"/>
                  <a:pt x="3924" y="1136"/>
                  <a:pt x="4017" y="1049"/>
                </a:cubicBezTo>
                <a:cubicBezTo>
                  <a:pt x="4156" y="919"/>
                  <a:pt x="4493" y="977"/>
                  <a:pt x="4561" y="1141"/>
                </a:cubicBezTo>
                <a:cubicBezTo>
                  <a:pt x="4580" y="1168"/>
                  <a:pt x="4576" y="1217"/>
                  <a:pt x="4585" y="1253"/>
                </a:cubicBezTo>
                <a:cubicBezTo>
                  <a:pt x="4542" y="1426"/>
                  <a:pt x="4414" y="1562"/>
                  <a:pt x="4217" y="1569"/>
                </a:cubicBezTo>
                <a:cubicBezTo>
                  <a:pt x="4075" y="1574"/>
                  <a:pt x="3939" y="1478"/>
                  <a:pt x="3817" y="1533"/>
                </a:cubicBezTo>
                <a:cubicBezTo>
                  <a:pt x="3725" y="1574"/>
                  <a:pt x="3713" y="1705"/>
                  <a:pt x="3741" y="1833"/>
                </a:cubicBezTo>
                <a:cubicBezTo>
                  <a:pt x="3743" y="1852"/>
                  <a:pt x="3745" y="1871"/>
                  <a:pt x="3753" y="1885"/>
                </a:cubicBezTo>
                <a:cubicBezTo>
                  <a:pt x="3817" y="2141"/>
                  <a:pt x="3910" y="2368"/>
                  <a:pt x="4021" y="2577"/>
                </a:cubicBezTo>
                <a:cubicBezTo>
                  <a:pt x="3646" y="2557"/>
                  <a:pt x="3368" y="2800"/>
                  <a:pt x="2977" y="2801"/>
                </a:cubicBezTo>
                <a:cubicBezTo>
                  <a:pt x="2879" y="2801"/>
                  <a:pt x="2768" y="2773"/>
                  <a:pt x="2741" y="2701"/>
                </a:cubicBezTo>
                <a:cubicBezTo>
                  <a:pt x="2686" y="2552"/>
                  <a:pt x="2833" y="2487"/>
                  <a:pt x="2817" y="2341"/>
                </a:cubicBezTo>
                <a:cubicBezTo>
                  <a:pt x="2802" y="2205"/>
                  <a:pt x="2631" y="2074"/>
                  <a:pt x="2509" y="2061"/>
                </a:cubicBezTo>
                <a:cubicBezTo>
                  <a:pt x="2435" y="2053"/>
                  <a:pt x="2393" y="2069"/>
                  <a:pt x="2349" y="2089"/>
                </a:cubicBezTo>
                <a:cubicBezTo>
                  <a:pt x="2212" y="2151"/>
                  <a:pt x="2036" y="2356"/>
                  <a:pt x="2137" y="2569"/>
                </a:cubicBezTo>
                <a:cubicBezTo>
                  <a:pt x="2153" y="2602"/>
                  <a:pt x="2179" y="2633"/>
                  <a:pt x="2201" y="2657"/>
                </a:cubicBezTo>
                <a:cubicBezTo>
                  <a:pt x="2225" y="2683"/>
                  <a:pt x="2262" y="2702"/>
                  <a:pt x="2285" y="2733"/>
                </a:cubicBezTo>
                <a:cubicBezTo>
                  <a:pt x="2357" y="2831"/>
                  <a:pt x="2338" y="2965"/>
                  <a:pt x="2249" y="3029"/>
                </a:cubicBezTo>
                <a:cubicBezTo>
                  <a:pt x="2187" y="3074"/>
                  <a:pt x="2084" y="3106"/>
                  <a:pt x="1993" y="3137"/>
                </a:cubicBezTo>
                <a:cubicBezTo>
                  <a:pt x="1901" y="3168"/>
                  <a:pt x="1798" y="3195"/>
                  <a:pt x="1693" y="3201"/>
                </a:cubicBezTo>
                <a:cubicBezTo>
                  <a:pt x="1575" y="3208"/>
                  <a:pt x="1463" y="3204"/>
                  <a:pt x="1361" y="3233"/>
                </a:cubicBezTo>
                <a:cubicBezTo>
                  <a:pt x="1265" y="3260"/>
                  <a:pt x="1191" y="3303"/>
                  <a:pt x="1117" y="3349"/>
                </a:cubicBezTo>
                <a:cubicBezTo>
                  <a:pt x="1074" y="3180"/>
                  <a:pt x="1018" y="3016"/>
                  <a:pt x="989" y="2829"/>
                </a:cubicBezTo>
                <a:cubicBezTo>
                  <a:pt x="980" y="2769"/>
                  <a:pt x="978" y="2702"/>
                  <a:pt x="961" y="2641"/>
                </a:cubicBezTo>
                <a:cubicBezTo>
                  <a:pt x="943" y="2578"/>
                  <a:pt x="890" y="2465"/>
                  <a:pt x="829" y="2461"/>
                </a:cubicBezTo>
                <a:cubicBezTo>
                  <a:pt x="780" y="2458"/>
                  <a:pt x="736" y="2509"/>
                  <a:pt x="705" y="2545"/>
                </a:cubicBezTo>
                <a:cubicBezTo>
                  <a:pt x="607" y="2658"/>
                  <a:pt x="465" y="2757"/>
                  <a:pt x="261" y="2717"/>
                </a:cubicBezTo>
                <a:cubicBezTo>
                  <a:pt x="139" y="2693"/>
                  <a:pt x="0" y="2616"/>
                  <a:pt x="1" y="2465"/>
                </a:cubicBezTo>
                <a:cubicBezTo>
                  <a:pt x="2" y="2363"/>
                  <a:pt x="83" y="2292"/>
                  <a:pt x="141" y="2237"/>
                </a:cubicBezTo>
                <a:cubicBezTo>
                  <a:pt x="214" y="2168"/>
                  <a:pt x="294" y="2116"/>
                  <a:pt x="401" y="2121"/>
                </a:cubicBezTo>
                <a:cubicBezTo>
                  <a:pt x="468" y="2124"/>
                  <a:pt x="534" y="2163"/>
                  <a:pt x="609" y="2181"/>
                </a:cubicBezTo>
                <a:cubicBezTo>
                  <a:pt x="678" y="2198"/>
                  <a:pt x="786" y="2214"/>
                  <a:pt x="829" y="2165"/>
                </a:cubicBezTo>
                <a:cubicBezTo>
                  <a:pt x="879" y="2109"/>
                  <a:pt x="838" y="1999"/>
                  <a:pt x="809" y="1933"/>
                </a:cubicBezTo>
                <a:cubicBezTo>
                  <a:pt x="742" y="1782"/>
                  <a:pt x="668" y="1690"/>
                  <a:pt x="577" y="1569"/>
                </a:cubicBezTo>
                <a:cubicBezTo>
                  <a:pt x="529" y="1505"/>
                  <a:pt x="456" y="1431"/>
                  <a:pt x="461" y="1337"/>
                </a:cubicBezTo>
                <a:cubicBezTo>
                  <a:pt x="776" y="1213"/>
                  <a:pt x="1103" y="1058"/>
                  <a:pt x="1485" y="1005"/>
                </a:cubicBezTo>
                <a:cubicBezTo>
                  <a:pt x="1622" y="986"/>
                  <a:pt x="1785" y="995"/>
                  <a:pt x="1797" y="861"/>
                </a:cubicBezTo>
                <a:cubicBezTo>
                  <a:pt x="1804" y="782"/>
                  <a:pt x="1743" y="725"/>
                  <a:pt x="1697" y="689"/>
                </a:cubicBezTo>
                <a:cubicBezTo>
                  <a:pt x="1595" y="611"/>
                  <a:pt x="1462" y="572"/>
                  <a:pt x="1429" y="441"/>
                </a:cubicBezTo>
                <a:cubicBezTo>
                  <a:pt x="1387" y="274"/>
                  <a:pt x="1526" y="171"/>
                  <a:pt x="1641" y="117"/>
                </a:cubicBezTo>
                <a:cubicBezTo>
                  <a:pt x="1736" y="72"/>
                  <a:pt x="1958" y="0"/>
                  <a:pt x="2069" y="73"/>
                </a:cubicBezTo>
                <a:cubicBezTo>
                  <a:pt x="2147" y="124"/>
                  <a:pt x="2122" y="254"/>
                  <a:pt x="2097" y="341"/>
                </a:cubicBezTo>
                <a:cubicBezTo>
                  <a:pt x="2078" y="406"/>
                  <a:pt x="2052" y="474"/>
                  <a:pt x="2053" y="545"/>
                </a:cubicBezTo>
                <a:cubicBezTo>
                  <a:pt x="2055" y="795"/>
                  <a:pt x="2321" y="821"/>
                  <a:pt x="2513" y="737"/>
                </a:cubicBezTo>
                <a:cubicBezTo>
                  <a:pt x="2603" y="698"/>
                  <a:pt x="2686" y="659"/>
                  <a:pt x="2781" y="633"/>
                </a:cubicBezTo>
                <a:cubicBezTo>
                  <a:pt x="2994" y="574"/>
                  <a:pt x="3179" y="539"/>
                  <a:pt x="3393" y="497"/>
                </a:cubicBezTo>
                <a:cubicBezTo>
                  <a:pt x="3393" y="494"/>
                  <a:pt x="3393" y="492"/>
                  <a:pt x="3393" y="489"/>
                </a:cubicBezTo>
                <a:cubicBezTo>
                  <a:pt x="3402" y="492"/>
                  <a:pt x="3396" y="510"/>
                  <a:pt x="3405" y="513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5" name="Freeform 42"/>
          <p:cNvSpPr>
            <a:spLocks/>
          </p:cNvSpPr>
          <p:nvPr/>
        </p:nvSpPr>
        <p:spPr bwMode="auto">
          <a:xfrm>
            <a:off x="6524390" y="2174144"/>
            <a:ext cx="1746815" cy="1526132"/>
          </a:xfrm>
          <a:custGeom>
            <a:avLst/>
            <a:gdLst>
              <a:gd name="T0" fmla="*/ 1528 w 3544"/>
              <a:gd name="T1" fmla="*/ 2285 h 3329"/>
              <a:gd name="T2" fmla="*/ 1888 w 3544"/>
              <a:gd name="T3" fmla="*/ 2669 h 3329"/>
              <a:gd name="T4" fmla="*/ 1964 w 3544"/>
              <a:gd name="T5" fmla="*/ 2885 h 3329"/>
              <a:gd name="T6" fmla="*/ 1640 w 3544"/>
              <a:gd name="T7" fmla="*/ 2981 h 3329"/>
              <a:gd name="T8" fmla="*/ 832 w 3544"/>
              <a:gd name="T9" fmla="*/ 3253 h 3329"/>
              <a:gd name="T10" fmla="*/ 688 w 3544"/>
              <a:gd name="T11" fmla="*/ 3329 h 3329"/>
              <a:gd name="T12" fmla="*/ 688 w 3544"/>
              <a:gd name="T13" fmla="*/ 3313 h 3329"/>
              <a:gd name="T14" fmla="*/ 572 w 3544"/>
              <a:gd name="T15" fmla="*/ 2729 h 3329"/>
              <a:gd name="T16" fmla="*/ 468 w 3544"/>
              <a:gd name="T17" fmla="*/ 2377 h 3329"/>
              <a:gd name="T18" fmla="*/ 664 w 3544"/>
              <a:gd name="T19" fmla="*/ 2229 h 3329"/>
              <a:gd name="T20" fmla="*/ 1200 w 3544"/>
              <a:gd name="T21" fmla="*/ 2249 h 3329"/>
              <a:gd name="T22" fmla="*/ 1196 w 3544"/>
              <a:gd name="T23" fmla="*/ 1853 h 3329"/>
              <a:gd name="T24" fmla="*/ 888 w 3544"/>
              <a:gd name="T25" fmla="*/ 1649 h 3329"/>
              <a:gd name="T26" fmla="*/ 408 w 3544"/>
              <a:gd name="T27" fmla="*/ 2017 h 3329"/>
              <a:gd name="T28" fmla="*/ 212 w 3544"/>
              <a:gd name="T29" fmla="*/ 1973 h 3329"/>
              <a:gd name="T30" fmla="*/ 168 w 3544"/>
              <a:gd name="T31" fmla="*/ 1785 h 3329"/>
              <a:gd name="T32" fmla="*/ 0 w 3544"/>
              <a:gd name="T33" fmla="*/ 1261 h 3329"/>
              <a:gd name="T34" fmla="*/ 528 w 3544"/>
              <a:gd name="T35" fmla="*/ 1117 h 3329"/>
              <a:gd name="T36" fmla="*/ 808 w 3544"/>
              <a:gd name="T37" fmla="*/ 1061 h 3329"/>
              <a:gd name="T38" fmla="*/ 1048 w 3544"/>
              <a:gd name="T39" fmla="*/ 965 h 3329"/>
              <a:gd name="T40" fmla="*/ 1052 w 3544"/>
              <a:gd name="T41" fmla="*/ 677 h 3329"/>
              <a:gd name="T42" fmla="*/ 960 w 3544"/>
              <a:gd name="T43" fmla="*/ 609 h 3329"/>
              <a:gd name="T44" fmla="*/ 888 w 3544"/>
              <a:gd name="T45" fmla="*/ 521 h 3329"/>
              <a:gd name="T46" fmla="*/ 1032 w 3544"/>
              <a:gd name="T47" fmla="*/ 85 h 3329"/>
              <a:gd name="T48" fmla="*/ 1500 w 3544"/>
              <a:gd name="T49" fmla="*/ 261 h 3329"/>
              <a:gd name="T50" fmla="*/ 1532 w 3544"/>
              <a:gd name="T51" fmla="*/ 369 h 3329"/>
              <a:gd name="T52" fmla="*/ 1484 w 3544"/>
              <a:gd name="T53" fmla="*/ 637 h 3329"/>
              <a:gd name="T54" fmla="*/ 2048 w 3544"/>
              <a:gd name="T55" fmla="*/ 693 h 3329"/>
              <a:gd name="T56" fmla="*/ 2716 w 3544"/>
              <a:gd name="T57" fmla="*/ 537 h 3329"/>
              <a:gd name="T58" fmla="*/ 2728 w 3544"/>
              <a:gd name="T59" fmla="*/ 553 h 3329"/>
              <a:gd name="T60" fmla="*/ 2964 w 3544"/>
              <a:gd name="T61" fmla="*/ 1093 h 3329"/>
              <a:gd name="T62" fmla="*/ 2952 w 3544"/>
              <a:gd name="T63" fmla="*/ 1313 h 3329"/>
              <a:gd name="T64" fmla="*/ 2648 w 3544"/>
              <a:gd name="T65" fmla="*/ 1293 h 3329"/>
              <a:gd name="T66" fmla="*/ 2340 w 3544"/>
              <a:gd name="T67" fmla="*/ 1377 h 3329"/>
              <a:gd name="T68" fmla="*/ 2224 w 3544"/>
              <a:gd name="T69" fmla="*/ 1565 h 3329"/>
              <a:gd name="T70" fmla="*/ 2300 w 3544"/>
              <a:gd name="T71" fmla="*/ 1785 h 3329"/>
              <a:gd name="T72" fmla="*/ 2780 w 3544"/>
              <a:gd name="T73" fmla="*/ 1837 h 3329"/>
              <a:gd name="T74" fmla="*/ 3056 w 3544"/>
              <a:gd name="T75" fmla="*/ 1641 h 3329"/>
              <a:gd name="T76" fmla="*/ 3356 w 3544"/>
              <a:gd name="T77" fmla="*/ 1993 h 3329"/>
              <a:gd name="T78" fmla="*/ 3544 w 3544"/>
              <a:gd name="T79" fmla="*/ 2453 h 3329"/>
              <a:gd name="T80" fmla="*/ 2848 w 3544"/>
              <a:gd name="T81" fmla="*/ 2621 h 3329"/>
              <a:gd name="T82" fmla="*/ 2336 w 3544"/>
              <a:gd name="T83" fmla="*/ 2713 h 3329"/>
              <a:gd name="T84" fmla="*/ 2192 w 3544"/>
              <a:gd name="T85" fmla="*/ 2461 h 3329"/>
              <a:gd name="T86" fmla="*/ 2184 w 3544"/>
              <a:gd name="T87" fmla="*/ 2053 h 3329"/>
              <a:gd name="T88" fmla="*/ 1664 w 3544"/>
              <a:gd name="T89" fmla="*/ 2089 h 3329"/>
              <a:gd name="T90" fmla="*/ 1544 w 3544"/>
              <a:gd name="T91" fmla="*/ 2225 h 3329"/>
              <a:gd name="T92" fmla="*/ 1528 w 3544"/>
              <a:gd name="T93" fmla="*/ 2285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44" h="3329">
                <a:moveTo>
                  <a:pt x="1528" y="2285"/>
                </a:moveTo>
                <a:cubicBezTo>
                  <a:pt x="1523" y="2525"/>
                  <a:pt x="1761" y="2561"/>
                  <a:pt x="1888" y="2669"/>
                </a:cubicBezTo>
                <a:cubicBezTo>
                  <a:pt x="1947" y="2719"/>
                  <a:pt x="1999" y="2798"/>
                  <a:pt x="1964" y="2885"/>
                </a:cubicBezTo>
                <a:cubicBezTo>
                  <a:pt x="1916" y="2974"/>
                  <a:pt x="1753" y="2963"/>
                  <a:pt x="1640" y="2981"/>
                </a:cubicBezTo>
                <a:cubicBezTo>
                  <a:pt x="1332" y="3031"/>
                  <a:pt x="1085" y="3140"/>
                  <a:pt x="832" y="3253"/>
                </a:cubicBezTo>
                <a:cubicBezTo>
                  <a:pt x="788" y="3273"/>
                  <a:pt x="702" y="3304"/>
                  <a:pt x="688" y="3329"/>
                </a:cubicBezTo>
                <a:cubicBezTo>
                  <a:pt x="688" y="3324"/>
                  <a:pt x="688" y="3318"/>
                  <a:pt x="688" y="3313"/>
                </a:cubicBezTo>
                <a:cubicBezTo>
                  <a:pt x="649" y="3081"/>
                  <a:pt x="650" y="2889"/>
                  <a:pt x="572" y="2729"/>
                </a:cubicBezTo>
                <a:cubicBezTo>
                  <a:pt x="528" y="2638"/>
                  <a:pt x="420" y="2535"/>
                  <a:pt x="468" y="2377"/>
                </a:cubicBezTo>
                <a:cubicBezTo>
                  <a:pt x="493" y="2296"/>
                  <a:pt x="573" y="2240"/>
                  <a:pt x="664" y="2229"/>
                </a:cubicBezTo>
                <a:cubicBezTo>
                  <a:pt x="839" y="2208"/>
                  <a:pt x="1044" y="2327"/>
                  <a:pt x="1200" y="2249"/>
                </a:cubicBezTo>
                <a:cubicBezTo>
                  <a:pt x="1337" y="2181"/>
                  <a:pt x="1256" y="1956"/>
                  <a:pt x="1196" y="1853"/>
                </a:cubicBezTo>
                <a:cubicBezTo>
                  <a:pt x="1139" y="1756"/>
                  <a:pt x="1032" y="1654"/>
                  <a:pt x="888" y="1649"/>
                </a:cubicBezTo>
                <a:cubicBezTo>
                  <a:pt x="603" y="1639"/>
                  <a:pt x="593" y="1934"/>
                  <a:pt x="408" y="2017"/>
                </a:cubicBezTo>
                <a:cubicBezTo>
                  <a:pt x="343" y="2046"/>
                  <a:pt x="247" y="2033"/>
                  <a:pt x="212" y="1973"/>
                </a:cubicBezTo>
                <a:cubicBezTo>
                  <a:pt x="186" y="1928"/>
                  <a:pt x="185" y="1845"/>
                  <a:pt x="168" y="1785"/>
                </a:cubicBezTo>
                <a:cubicBezTo>
                  <a:pt x="119" y="1604"/>
                  <a:pt x="52" y="1430"/>
                  <a:pt x="0" y="1261"/>
                </a:cubicBezTo>
                <a:cubicBezTo>
                  <a:pt x="121" y="1148"/>
                  <a:pt x="322" y="1126"/>
                  <a:pt x="528" y="1117"/>
                </a:cubicBezTo>
                <a:cubicBezTo>
                  <a:pt x="629" y="1112"/>
                  <a:pt x="722" y="1090"/>
                  <a:pt x="808" y="1061"/>
                </a:cubicBezTo>
                <a:cubicBezTo>
                  <a:pt x="895" y="1032"/>
                  <a:pt x="991" y="1006"/>
                  <a:pt x="1048" y="965"/>
                </a:cubicBezTo>
                <a:cubicBezTo>
                  <a:pt x="1141" y="899"/>
                  <a:pt x="1132" y="759"/>
                  <a:pt x="1052" y="677"/>
                </a:cubicBezTo>
                <a:cubicBezTo>
                  <a:pt x="1023" y="647"/>
                  <a:pt x="986" y="634"/>
                  <a:pt x="960" y="609"/>
                </a:cubicBezTo>
                <a:cubicBezTo>
                  <a:pt x="934" y="584"/>
                  <a:pt x="906" y="552"/>
                  <a:pt x="888" y="521"/>
                </a:cubicBezTo>
                <a:cubicBezTo>
                  <a:pt x="791" y="356"/>
                  <a:pt x="898" y="152"/>
                  <a:pt x="1032" y="85"/>
                </a:cubicBezTo>
                <a:cubicBezTo>
                  <a:pt x="1202" y="0"/>
                  <a:pt x="1425" y="126"/>
                  <a:pt x="1500" y="261"/>
                </a:cubicBezTo>
                <a:cubicBezTo>
                  <a:pt x="1515" y="288"/>
                  <a:pt x="1533" y="333"/>
                  <a:pt x="1532" y="369"/>
                </a:cubicBezTo>
                <a:cubicBezTo>
                  <a:pt x="1530" y="447"/>
                  <a:pt x="1444" y="529"/>
                  <a:pt x="1484" y="637"/>
                </a:cubicBezTo>
                <a:cubicBezTo>
                  <a:pt x="1545" y="802"/>
                  <a:pt x="1878" y="740"/>
                  <a:pt x="2048" y="693"/>
                </a:cubicBezTo>
                <a:cubicBezTo>
                  <a:pt x="2274" y="631"/>
                  <a:pt x="2471" y="520"/>
                  <a:pt x="2716" y="537"/>
                </a:cubicBezTo>
                <a:cubicBezTo>
                  <a:pt x="2724" y="538"/>
                  <a:pt x="2720" y="552"/>
                  <a:pt x="2728" y="553"/>
                </a:cubicBezTo>
                <a:cubicBezTo>
                  <a:pt x="2809" y="730"/>
                  <a:pt x="2911" y="871"/>
                  <a:pt x="2964" y="1093"/>
                </a:cubicBezTo>
                <a:cubicBezTo>
                  <a:pt x="2980" y="1161"/>
                  <a:pt x="2993" y="1272"/>
                  <a:pt x="2952" y="1313"/>
                </a:cubicBezTo>
                <a:cubicBezTo>
                  <a:pt x="2876" y="1389"/>
                  <a:pt x="2728" y="1302"/>
                  <a:pt x="2648" y="1293"/>
                </a:cubicBezTo>
                <a:cubicBezTo>
                  <a:pt x="2520" y="1279"/>
                  <a:pt x="2412" y="1313"/>
                  <a:pt x="2340" y="1377"/>
                </a:cubicBezTo>
                <a:cubicBezTo>
                  <a:pt x="2287" y="1424"/>
                  <a:pt x="2235" y="1508"/>
                  <a:pt x="2224" y="1565"/>
                </a:cubicBezTo>
                <a:cubicBezTo>
                  <a:pt x="2206" y="1658"/>
                  <a:pt x="2252" y="1745"/>
                  <a:pt x="2300" y="1785"/>
                </a:cubicBezTo>
                <a:cubicBezTo>
                  <a:pt x="2413" y="1880"/>
                  <a:pt x="2658" y="1920"/>
                  <a:pt x="2780" y="1837"/>
                </a:cubicBezTo>
                <a:cubicBezTo>
                  <a:pt x="2865" y="1779"/>
                  <a:pt x="2883" y="1620"/>
                  <a:pt x="3056" y="1641"/>
                </a:cubicBezTo>
                <a:cubicBezTo>
                  <a:pt x="3219" y="1661"/>
                  <a:pt x="3294" y="1861"/>
                  <a:pt x="3356" y="1993"/>
                </a:cubicBezTo>
                <a:cubicBezTo>
                  <a:pt x="3432" y="2154"/>
                  <a:pt x="3490" y="2292"/>
                  <a:pt x="3544" y="2453"/>
                </a:cubicBezTo>
                <a:cubicBezTo>
                  <a:pt x="3306" y="2503"/>
                  <a:pt x="3054" y="2545"/>
                  <a:pt x="2848" y="2621"/>
                </a:cubicBezTo>
                <a:cubicBezTo>
                  <a:pt x="2706" y="2673"/>
                  <a:pt x="2528" y="2810"/>
                  <a:pt x="2336" y="2713"/>
                </a:cubicBezTo>
                <a:cubicBezTo>
                  <a:pt x="2254" y="2671"/>
                  <a:pt x="2196" y="2579"/>
                  <a:pt x="2192" y="2461"/>
                </a:cubicBezTo>
                <a:cubicBezTo>
                  <a:pt x="2188" y="2330"/>
                  <a:pt x="2263" y="2157"/>
                  <a:pt x="2184" y="2053"/>
                </a:cubicBezTo>
                <a:cubicBezTo>
                  <a:pt x="2089" y="1927"/>
                  <a:pt x="1789" y="2004"/>
                  <a:pt x="1664" y="2089"/>
                </a:cubicBezTo>
                <a:cubicBezTo>
                  <a:pt x="1613" y="2123"/>
                  <a:pt x="1577" y="2173"/>
                  <a:pt x="1544" y="2225"/>
                </a:cubicBezTo>
                <a:cubicBezTo>
                  <a:pt x="1539" y="2245"/>
                  <a:pt x="1529" y="2261"/>
                  <a:pt x="1528" y="228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515873" y="4733220"/>
            <a:ext cx="2873840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 smtClean="0">
                <a:solidFill>
                  <a:srgbClr val="080808"/>
                </a:solidFill>
              </a:rPr>
              <a:t>Procurement Delivery</a:t>
            </a:r>
            <a:endParaRPr lang="en-GB" altLang="en-US" sz="1600" b="1" dirty="0">
              <a:solidFill>
                <a:srgbClr val="080808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Tactical and reactive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Limited planning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Poor management information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gray">
          <a:xfrm>
            <a:off x="3315117" y="4733220"/>
            <a:ext cx="264512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 smtClean="0">
                <a:solidFill>
                  <a:srgbClr val="080808"/>
                </a:solidFill>
              </a:rPr>
              <a:t>Commercial Practice</a:t>
            </a:r>
            <a:endParaRPr lang="en-GB" altLang="en-US" sz="1600" b="1" dirty="0">
              <a:solidFill>
                <a:srgbClr val="080808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No strategy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Confusing policies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Poor compliance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altLang="en-US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9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35280" cy="1008112"/>
          </a:xfrm>
        </p:spPr>
        <p:txBody>
          <a:bodyPr>
            <a:noAutofit/>
          </a:bodyPr>
          <a:lstStyle/>
          <a:p>
            <a:pPr algn="l"/>
            <a:r>
              <a:rPr lang="en-GB" sz="3000" b="1" dirty="0" smtClean="0"/>
              <a:t>How have we developed pace and confidence?</a:t>
            </a:r>
            <a:endParaRPr lang="en-GB" sz="3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591300" y="5840413"/>
            <a:ext cx="1949450" cy="1017587"/>
            <a:chOff x="6591300" y="5840413"/>
            <a:chExt cx="1949450" cy="1017587"/>
          </a:xfrm>
        </p:grpSpPr>
        <p:sp>
          <p:nvSpPr>
            <p:cNvPr id="7" name="Rectangle 6"/>
            <p:cNvSpPr/>
            <p:nvPr/>
          </p:nvSpPr>
          <p:spPr>
            <a:xfrm>
              <a:off x="6660232" y="6093296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5" descr="City Purp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91300" y="5840413"/>
              <a:ext cx="1949450" cy="101758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102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908720"/>
            <a:ext cx="43559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Staged Approach to Benefits Realisation</a:t>
            </a:r>
            <a:endParaRPr lang="en-GB" sz="3000" b="1" dirty="0"/>
          </a:p>
        </p:txBody>
      </p: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285750" y="5228233"/>
            <a:ext cx="1846263" cy="1081087"/>
            <a:chOff x="-116" y="3101"/>
            <a:chExt cx="1163" cy="681"/>
          </a:xfrm>
        </p:grpSpPr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-116" y="3542"/>
              <a:ext cx="1023" cy="240"/>
            </a:xfrm>
            <a:prstGeom prst="rect">
              <a:avLst/>
            </a:prstGeom>
            <a:solidFill>
              <a:srgbClr val="7D81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-116" y="3542"/>
              <a:ext cx="102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907" y="3103"/>
              <a:ext cx="140" cy="67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216"/>
                </a:cxn>
                <a:cxn ang="0">
                  <a:pos x="0" y="679"/>
                </a:cxn>
                <a:cxn ang="0">
                  <a:pos x="0" y="439"/>
                </a:cxn>
                <a:cxn ang="0">
                  <a:pos x="140" y="0"/>
                </a:cxn>
              </a:cxnLst>
              <a:rect l="0" t="0" r="r" b="b"/>
              <a:pathLst>
                <a:path w="140" h="679">
                  <a:moveTo>
                    <a:pt x="140" y="0"/>
                  </a:moveTo>
                  <a:lnTo>
                    <a:pt x="140" y="216"/>
                  </a:lnTo>
                  <a:lnTo>
                    <a:pt x="0" y="679"/>
                  </a:lnTo>
                  <a:lnTo>
                    <a:pt x="0" y="43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-116" y="310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1023" y="439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1023" y="439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-116" y="310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1023" y="439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1023" y="439"/>
                  </a:lnTo>
                  <a:lnTo>
                    <a:pt x="1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-116" y="310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0" y="439"/>
                </a:cxn>
                <a:cxn ang="0">
                  <a:pos x="226" y="0"/>
                </a:cxn>
                <a:cxn ang="0">
                  <a:pos x="1163" y="0"/>
                </a:cxn>
                <a:cxn ang="0">
                  <a:pos x="1093" y="216"/>
                </a:cxn>
                <a:cxn ang="0">
                  <a:pos x="1163" y="0"/>
                </a:cxn>
                <a:cxn ang="0">
                  <a:pos x="1163" y="74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26" y="0"/>
                  </a:lnTo>
                  <a:lnTo>
                    <a:pt x="1163" y="0"/>
                  </a:lnTo>
                  <a:lnTo>
                    <a:pt x="1093" y="216"/>
                  </a:lnTo>
                  <a:lnTo>
                    <a:pt x="1163" y="0"/>
                  </a:lnTo>
                  <a:lnTo>
                    <a:pt x="1163" y="7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-116" y="310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0" y="439"/>
                </a:cxn>
                <a:cxn ang="0">
                  <a:pos x="226" y="0"/>
                </a:cxn>
                <a:cxn ang="0">
                  <a:pos x="1163" y="0"/>
                </a:cxn>
                <a:cxn ang="0">
                  <a:pos x="1093" y="216"/>
                </a:cxn>
                <a:cxn ang="0">
                  <a:pos x="1163" y="0"/>
                </a:cxn>
                <a:cxn ang="0">
                  <a:pos x="1163" y="74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26" y="0"/>
                  </a:lnTo>
                  <a:lnTo>
                    <a:pt x="1163" y="0"/>
                  </a:lnTo>
                  <a:lnTo>
                    <a:pt x="1093" y="216"/>
                  </a:lnTo>
                  <a:lnTo>
                    <a:pt x="1163" y="0"/>
                  </a:lnTo>
                  <a:lnTo>
                    <a:pt x="1163" y="74"/>
                  </a:lnTo>
                  <a:lnTo>
                    <a:pt x="1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-116" y="3542"/>
              <a:ext cx="118" cy="24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0"/>
                </a:cxn>
                <a:cxn ang="0">
                  <a:pos x="0" y="240"/>
                </a:cxn>
                <a:cxn ang="0">
                  <a:pos x="118" y="0"/>
                </a:cxn>
              </a:cxnLst>
              <a:rect l="0" t="0" r="r" b="b"/>
              <a:pathLst>
                <a:path w="118" h="240">
                  <a:moveTo>
                    <a:pt x="118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6F72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116" y="3542"/>
              <a:ext cx="118" cy="24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0"/>
                </a:cxn>
                <a:cxn ang="0">
                  <a:pos x="0" y="240"/>
                </a:cxn>
                <a:cxn ang="0">
                  <a:pos x="118" y="0"/>
                </a:cxn>
              </a:cxnLst>
              <a:rect l="0" t="0" r="r" b="b"/>
              <a:pathLst>
                <a:path w="118" h="240">
                  <a:moveTo>
                    <a:pt x="118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1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977" y="3103"/>
              <a:ext cx="70" cy="21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216"/>
                </a:cxn>
                <a:cxn ang="0">
                  <a:pos x="32" y="216"/>
                </a:cxn>
                <a:cxn ang="0">
                  <a:pos x="32" y="198"/>
                </a:cxn>
                <a:cxn ang="0">
                  <a:pos x="70" y="198"/>
                </a:cxn>
                <a:cxn ang="0">
                  <a:pos x="32" y="198"/>
                </a:cxn>
                <a:cxn ang="0">
                  <a:pos x="70" y="74"/>
                </a:cxn>
                <a:cxn ang="0">
                  <a:pos x="70" y="0"/>
                </a:cxn>
              </a:cxnLst>
              <a:rect l="0" t="0" r="r" b="b"/>
              <a:pathLst>
                <a:path w="70" h="216">
                  <a:moveTo>
                    <a:pt x="70" y="0"/>
                  </a:moveTo>
                  <a:lnTo>
                    <a:pt x="0" y="216"/>
                  </a:lnTo>
                  <a:lnTo>
                    <a:pt x="32" y="216"/>
                  </a:lnTo>
                  <a:lnTo>
                    <a:pt x="32" y="198"/>
                  </a:lnTo>
                  <a:lnTo>
                    <a:pt x="70" y="198"/>
                  </a:lnTo>
                  <a:lnTo>
                    <a:pt x="32" y="198"/>
                  </a:lnTo>
                  <a:lnTo>
                    <a:pt x="70" y="74"/>
                  </a:lnTo>
                  <a:lnTo>
                    <a:pt x="7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-116" y="310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0" y="439"/>
                </a:cxn>
                <a:cxn ang="0">
                  <a:pos x="118" y="439"/>
                </a:cxn>
                <a:cxn ang="0">
                  <a:pos x="226" y="216"/>
                </a:cxn>
                <a:cxn ang="0">
                  <a:pos x="1093" y="216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18" y="439"/>
                  </a:lnTo>
                  <a:lnTo>
                    <a:pt x="226" y="216"/>
                  </a:lnTo>
                  <a:lnTo>
                    <a:pt x="1093" y="216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-116" y="3103"/>
              <a:ext cx="1163" cy="439"/>
            </a:xfrm>
            <a:custGeom>
              <a:avLst/>
              <a:gdLst/>
              <a:ahLst/>
              <a:cxnLst>
                <a:cxn ang="0">
                  <a:pos x="1163" y="0"/>
                </a:cxn>
                <a:cxn ang="0">
                  <a:pos x="226" y="0"/>
                </a:cxn>
                <a:cxn ang="0">
                  <a:pos x="0" y="439"/>
                </a:cxn>
                <a:cxn ang="0">
                  <a:pos x="0" y="439"/>
                </a:cxn>
                <a:cxn ang="0">
                  <a:pos x="118" y="439"/>
                </a:cxn>
                <a:cxn ang="0">
                  <a:pos x="226" y="216"/>
                </a:cxn>
                <a:cxn ang="0">
                  <a:pos x="1093" y="216"/>
                </a:cxn>
                <a:cxn ang="0">
                  <a:pos x="1163" y="0"/>
                </a:cxn>
              </a:cxnLst>
              <a:rect l="0" t="0" r="r" b="b"/>
              <a:pathLst>
                <a:path w="1163" h="439">
                  <a:moveTo>
                    <a:pt x="1163" y="0"/>
                  </a:moveTo>
                  <a:lnTo>
                    <a:pt x="226" y="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18" y="439"/>
                  </a:lnTo>
                  <a:lnTo>
                    <a:pt x="226" y="216"/>
                  </a:lnTo>
                  <a:lnTo>
                    <a:pt x="1093" y="216"/>
                  </a:lnTo>
                  <a:lnTo>
                    <a:pt x="116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977" y="3101"/>
              <a:ext cx="70" cy="21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223"/>
                </a:cxn>
                <a:cxn ang="0">
                  <a:pos x="0" y="223"/>
                </a:cxn>
                <a:cxn ang="0">
                  <a:pos x="63" y="0"/>
                </a:cxn>
              </a:cxnLst>
              <a:rect l="0" t="0" r="r" b="b"/>
              <a:pathLst>
                <a:path w="63" h="223">
                  <a:moveTo>
                    <a:pt x="63" y="0"/>
                  </a:moveTo>
                  <a:lnTo>
                    <a:pt x="63" y="223"/>
                  </a:lnTo>
                  <a:lnTo>
                    <a:pt x="0" y="2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dirty="0">
                <a:latin typeface="EYInterstate Light" pitchFamily="2" charset="0"/>
              </a:endParaRPr>
            </a:p>
          </p:txBody>
        </p:sp>
      </p:grpSp>
      <p:grpSp>
        <p:nvGrpSpPr>
          <p:cNvPr id="20" name="Group 138"/>
          <p:cNvGrpSpPr>
            <a:grpSpLocks/>
          </p:cNvGrpSpPr>
          <p:nvPr/>
        </p:nvGrpSpPr>
        <p:grpSpPr bwMode="auto">
          <a:xfrm>
            <a:off x="6945313" y="3856930"/>
            <a:ext cx="1897062" cy="1076325"/>
            <a:chOff x="4375" y="2141"/>
            <a:chExt cx="1195" cy="678"/>
          </a:xfrm>
        </p:grpSpPr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4547" y="2576"/>
              <a:ext cx="1023" cy="240"/>
            </a:xfrm>
            <a:prstGeom prst="rect">
              <a:avLst/>
            </a:prstGeom>
            <a:solidFill>
              <a:srgbClr val="7D8184">
                <a:alpha val="89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4547" y="2579"/>
              <a:ext cx="102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4375" y="2141"/>
              <a:ext cx="172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172" y="678"/>
                </a:cxn>
                <a:cxn ang="0">
                  <a:pos x="172" y="438"/>
                </a:cxn>
                <a:cxn ang="0">
                  <a:pos x="0" y="0"/>
                </a:cxn>
              </a:cxnLst>
              <a:rect l="0" t="0" r="r" b="b"/>
              <a:pathLst>
                <a:path w="172" h="678">
                  <a:moveTo>
                    <a:pt x="0" y="0"/>
                  </a:moveTo>
                  <a:lnTo>
                    <a:pt x="0" y="214"/>
                  </a:lnTo>
                  <a:lnTo>
                    <a:pt x="172" y="678"/>
                  </a:lnTo>
                  <a:lnTo>
                    <a:pt x="172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8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4375" y="2141"/>
              <a:ext cx="172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172" y="678"/>
                </a:cxn>
                <a:cxn ang="0">
                  <a:pos x="172" y="438"/>
                </a:cxn>
                <a:cxn ang="0">
                  <a:pos x="0" y="0"/>
                </a:cxn>
              </a:cxnLst>
              <a:rect l="0" t="0" r="r" b="b"/>
              <a:pathLst>
                <a:path w="172" h="678">
                  <a:moveTo>
                    <a:pt x="0" y="0"/>
                  </a:moveTo>
                  <a:lnTo>
                    <a:pt x="0" y="214"/>
                  </a:lnTo>
                  <a:lnTo>
                    <a:pt x="172" y="678"/>
                  </a:lnTo>
                  <a:lnTo>
                    <a:pt x="172" y="438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4375" y="2141"/>
              <a:ext cx="1195" cy="438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172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172" y="438"/>
                  </a:lnTo>
                  <a:lnTo>
                    <a:pt x="1195" y="43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8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auto">
            <a:xfrm>
              <a:off x="4375" y="2141"/>
              <a:ext cx="1195" cy="438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172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172" y="438"/>
                  </a:lnTo>
                  <a:lnTo>
                    <a:pt x="1195" y="438"/>
                  </a:lnTo>
                  <a:lnTo>
                    <a:pt x="9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5426" y="2579"/>
              <a:ext cx="144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144" y="240"/>
                </a:cxn>
                <a:cxn ang="0">
                  <a:pos x="144" y="0"/>
                </a:cxn>
              </a:cxnLst>
              <a:rect l="0" t="0" r="r" b="b"/>
              <a:pathLst>
                <a:path w="144" h="240">
                  <a:moveTo>
                    <a:pt x="144" y="0"/>
                  </a:moveTo>
                  <a:lnTo>
                    <a:pt x="0" y="0"/>
                  </a:lnTo>
                  <a:lnTo>
                    <a:pt x="144" y="24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auto">
            <a:xfrm>
              <a:off x="5426" y="2579"/>
              <a:ext cx="144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144" y="240"/>
                </a:cxn>
                <a:cxn ang="0">
                  <a:pos x="144" y="0"/>
                </a:cxn>
              </a:cxnLst>
              <a:rect l="0" t="0" r="r" b="b"/>
              <a:pathLst>
                <a:path w="144" h="240">
                  <a:moveTo>
                    <a:pt x="144" y="0"/>
                  </a:moveTo>
                  <a:lnTo>
                    <a:pt x="0" y="0"/>
                  </a:lnTo>
                  <a:lnTo>
                    <a:pt x="144" y="240"/>
                  </a:lnTo>
                  <a:lnTo>
                    <a:pt x="144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4375" y="2141"/>
              <a:ext cx="84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"/>
                </a:cxn>
                <a:cxn ang="0">
                  <a:pos x="84" y="216"/>
                </a:cxn>
                <a:cxn ang="0">
                  <a:pos x="0" y="0"/>
                </a:cxn>
              </a:cxnLst>
              <a:rect l="0" t="0" r="r" b="b"/>
              <a:pathLst>
                <a:path w="84" h="216">
                  <a:moveTo>
                    <a:pt x="0" y="0"/>
                  </a:moveTo>
                  <a:lnTo>
                    <a:pt x="0" y="216"/>
                  </a:lnTo>
                  <a:lnTo>
                    <a:pt x="84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4375" y="2141"/>
              <a:ext cx="1195" cy="438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84" y="216"/>
                </a:cxn>
                <a:cxn ang="0">
                  <a:pos x="915" y="216"/>
                </a:cxn>
                <a:cxn ang="0">
                  <a:pos x="1051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84" y="216"/>
                  </a:lnTo>
                  <a:lnTo>
                    <a:pt x="915" y="216"/>
                  </a:lnTo>
                  <a:lnTo>
                    <a:pt x="1051" y="438"/>
                  </a:lnTo>
                  <a:lnTo>
                    <a:pt x="1195" y="43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969696">
                <a:alpha val="89999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1" name="Freeform 57"/>
            <p:cNvSpPr>
              <a:spLocks/>
            </p:cNvSpPr>
            <p:nvPr/>
          </p:nvSpPr>
          <p:spPr bwMode="auto">
            <a:xfrm>
              <a:off x="4375" y="2141"/>
              <a:ext cx="1195" cy="438"/>
            </a:xfrm>
            <a:custGeom>
              <a:avLst/>
              <a:gdLst/>
              <a:ahLst/>
              <a:cxnLst>
                <a:cxn ang="0">
                  <a:pos x="917" y="0"/>
                </a:cxn>
                <a:cxn ang="0">
                  <a:pos x="0" y="0"/>
                </a:cxn>
                <a:cxn ang="0">
                  <a:pos x="84" y="216"/>
                </a:cxn>
                <a:cxn ang="0">
                  <a:pos x="915" y="216"/>
                </a:cxn>
                <a:cxn ang="0">
                  <a:pos x="1051" y="438"/>
                </a:cxn>
                <a:cxn ang="0">
                  <a:pos x="1195" y="438"/>
                </a:cxn>
                <a:cxn ang="0">
                  <a:pos x="917" y="0"/>
                </a:cxn>
              </a:cxnLst>
              <a:rect l="0" t="0" r="r" b="b"/>
              <a:pathLst>
                <a:path w="1195" h="438">
                  <a:moveTo>
                    <a:pt x="917" y="0"/>
                  </a:moveTo>
                  <a:lnTo>
                    <a:pt x="0" y="0"/>
                  </a:lnTo>
                  <a:lnTo>
                    <a:pt x="84" y="216"/>
                  </a:lnTo>
                  <a:lnTo>
                    <a:pt x="915" y="216"/>
                  </a:lnTo>
                  <a:lnTo>
                    <a:pt x="1051" y="438"/>
                  </a:lnTo>
                  <a:lnTo>
                    <a:pt x="1195" y="438"/>
                  </a:lnTo>
                  <a:lnTo>
                    <a:pt x="9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</p:grpSp>
      <p:grpSp>
        <p:nvGrpSpPr>
          <p:cNvPr id="32" name="Group 137"/>
          <p:cNvGrpSpPr>
            <a:grpSpLocks/>
          </p:cNvGrpSpPr>
          <p:nvPr/>
        </p:nvGrpSpPr>
        <p:grpSpPr bwMode="auto">
          <a:xfrm>
            <a:off x="5470525" y="4198565"/>
            <a:ext cx="1633538" cy="1076325"/>
            <a:chOff x="3416" y="2381"/>
            <a:chExt cx="1029" cy="678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474" y="2819"/>
              <a:ext cx="971" cy="240"/>
            </a:xfrm>
            <a:prstGeom prst="rect">
              <a:avLst/>
            </a:prstGeom>
            <a:solidFill>
              <a:srgbClr val="7D81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474" y="2819"/>
              <a:ext cx="9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3416" y="2381"/>
              <a:ext cx="58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58" y="678"/>
                </a:cxn>
                <a:cxn ang="0">
                  <a:pos x="58" y="438"/>
                </a:cxn>
                <a:cxn ang="0">
                  <a:pos x="0" y="0"/>
                </a:cxn>
              </a:cxnLst>
              <a:rect l="0" t="0" r="r" b="b"/>
              <a:pathLst>
                <a:path w="58" h="678">
                  <a:moveTo>
                    <a:pt x="0" y="0"/>
                  </a:moveTo>
                  <a:lnTo>
                    <a:pt x="0" y="214"/>
                  </a:lnTo>
                  <a:lnTo>
                    <a:pt x="58" y="678"/>
                  </a:lnTo>
                  <a:lnTo>
                    <a:pt x="58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5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416" y="2381"/>
              <a:ext cx="58" cy="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"/>
                </a:cxn>
                <a:cxn ang="0">
                  <a:pos x="58" y="678"/>
                </a:cxn>
                <a:cxn ang="0">
                  <a:pos x="58" y="438"/>
                </a:cxn>
                <a:cxn ang="0">
                  <a:pos x="0" y="0"/>
                </a:cxn>
              </a:cxnLst>
              <a:rect l="0" t="0" r="r" b="b"/>
              <a:pathLst>
                <a:path w="58" h="678">
                  <a:moveTo>
                    <a:pt x="0" y="0"/>
                  </a:moveTo>
                  <a:lnTo>
                    <a:pt x="0" y="214"/>
                  </a:lnTo>
                  <a:lnTo>
                    <a:pt x="58" y="678"/>
                  </a:lnTo>
                  <a:lnTo>
                    <a:pt x="58" y="438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3416" y="2381"/>
              <a:ext cx="1029" cy="4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58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58" y="438"/>
                  </a:lnTo>
                  <a:lnTo>
                    <a:pt x="1029" y="43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416" y="2381"/>
              <a:ext cx="1029" cy="4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58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58" y="438"/>
                  </a:lnTo>
                  <a:lnTo>
                    <a:pt x="1029" y="438"/>
                  </a:lnTo>
                  <a:lnTo>
                    <a:pt x="87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39" name="Freeform 60"/>
            <p:cNvSpPr>
              <a:spLocks/>
            </p:cNvSpPr>
            <p:nvPr/>
          </p:nvSpPr>
          <p:spPr bwMode="auto">
            <a:xfrm>
              <a:off x="4365" y="2819"/>
              <a:ext cx="80" cy="24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  <a:cxn ang="0">
                  <a:pos x="80" y="240"/>
                </a:cxn>
                <a:cxn ang="0">
                  <a:pos x="80" y="0"/>
                </a:cxn>
              </a:cxnLst>
              <a:rect l="0" t="0" r="r" b="b"/>
              <a:pathLst>
                <a:path w="80" h="240">
                  <a:moveTo>
                    <a:pt x="80" y="0"/>
                  </a:moveTo>
                  <a:lnTo>
                    <a:pt x="0" y="0"/>
                  </a:lnTo>
                  <a:lnTo>
                    <a:pt x="80" y="24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F72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0" name="Freeform 61"/>
            <p:cNvSpPr>
              <a:spLocks/>
            </p:cNvSpPr>
            <p:nvPr/>
          </p:nvSpPr>
          <p:spPr bwMode="auto">
            <a:xfrm>
              <a:off x="4365" y="2819"/>
              <a:ext cx="80" cy="24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  <a:cxn ang="0">
                  <a:pos x="80" y="240"/>
                </a:cxn>
                <a:cxn ang="0">
                  <a:pos x="80" y="0"/>
                </a:cxn>
              </a:cxnLst>
              <a:rect l="0" t="0" r="r" b="b"/>
              <a:pathLst>
                <a:path w="80" h="240">
                  <a:moveTo>
                    <a:pt x="80" y="0"/>
                  </a:moveTo>
                  <a:lnTo>
                    <a:pt x="0" y="0"/>
                  </a:lnTo>
                  <a:lnTo>
                    <a:pt x="80" y="240"/>
                  </a:lnTo>
                  <a:lnTo>
                    <a:pt x="8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1" name="Freeform 62"/>
            <p:cNvSpPr>
              <a:spLocks/>
            </p:cNvSpPr>
            <p:nvPr/>
          </p:nvSpPr>
          <p:spPr bwMode="auto">
            <a:xfrm>
              <a:off x="3416" y="2381"/>
              <a:ext cx="28" cy="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8" y="218"/>
                </a:cxn>
                <a:cxn ang="0">
                  <a:pos x="0" y="0"/>
                </a:cxn>
              </a:cxnLst>
              <a:rect l="0" t="0" r="r" b="b"/>
              <a:pathLst>
                <a:path w="28" h="218">
                  <a:moveTo>
                    <a:pt x="0" y="0"/>
                  </a:moveTo>
                  <a:lnTo>
                    <a:pt x="0" y="218"/>
                  </a:lnTo>
                  <a:lnTo>
                    <a:pt x="0" y="218"/>
                  </a:lnTo>
                  <a:lnTo>
                    <a:pt x="2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B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3416" y="2381"/>
              <a:ext cx="28" cy="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8" y="218"/>
                </a:cxn>
                <a:cxn ang="0">
                  <a:pos x="0" y="0"/>
                </a:cxn>
              </a:cxnLst>
              <a:rect l="0" t="0" r="r" b="b"/>
              <a:pathLst>
                <a:path w="28" h="218">
                  <a:moveTo>
                    <a:pt x="0" y="0"/>
                  </a:moveTo>
                  <a:lnTo>
                    <a:pt x="0" y="218"/>
                  </a:lnTo>
                  <a:lnTo>
                    <a:pt x="0" y="218"/>
                  </a:lnTo>
                  <a:lnTo>
                    <a:pt x="28" y="2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3416" y="2381"/>
              <a:ext cx="1029" cy="4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28" y="218"/>
                </a:cxn>
                <a:cxn ang="0">
                  <a:pos x="877" y="218"/>
                </a:cxn>
                <a:cxn ang="0">
                  <a:pos x="949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28" y="218"/>
                  </a:lnTo>
                  <a:lnTo>
                    <a:pt x="877" y="218"/>
                  </a:lnTo>
                  <a:lnTo>
                    <a:pt x="949" y="438"/>
                  </a:lnTo>
                  <a:lnTo>
                    <a:pt x="1029" y="43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DD9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3416" y="2381"/>
              <a:ext cx="1029" cy="438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0" y="0"/>
                </a:cxn>
                <a:cxn ang="0">
                  <a:pos x="28" y="218"/>
                </a:cxn>
                <a:cxn ang="0">
                  <a:pos x="877" y="218"/>
                </a:cxn>
                <a:cxn ang="0">
                  <a:pos x="949" y="438"/>
                </a:cxn>
                <a:cxn ang="0">
                  <a:pos x="1029" y="438"/>
                </a:cxn>
                <a:cxn ang="0">
                  <a:pos x="877" y="0"/>
                </a:cxn>
              </a:cxnLst>
              <a:rect l="0" t="0" r="r" b="b"/>
              <a:pathLst>
                <a:path w="1029" h="438">
                  <a:moveTo>
                    <a:pt x="877" y="0"/>
                  </a:moveTo>
                  <a:lnTo>
                    <a:pt x="0" y="0"/>
                  </a:lnTo>
                  <a:lnTo>
                    <a:pt x="28" y="218"/>
                  </a:lnTo>
                  <a:lnTo>
                    <a:pt x="877" y="218"/>
                  </a:lnTo>
                  <a:lnTo>
                    <a:pt x="949" y="438"/>
                  </a:lnTo>
                  <a:lnTo>
                    <a:pt x="1029" y="438"/>
                  </a:lnTo>
                  <a:lnTo>
                    <a:pt x="877" y="0"/>
                  </a:lnTo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</p:grpSp>
      <p:grpSp>
        <p:nvGrpSpPr>
          <p:cNvPr id="45" name="Group 135"/>
          <p:cNvGrpSpPr>
            <a:grpSpLocks/>
          </p:cNvGrpSpPr>
          <p:nvPr/>
        </p:nvGrpSpPr>
        <p:grpSpPr bwMode="auto">
          <a:xfrm>
            <a:off x="2171700" y="4885010"/>
            <a:ext cx="1624013" cy="1077912"/>
            <a:chOff x="1326" y="2863"/>
            <a:chExt cx="1023" cy="679"/>
          </a:xfrm>
        </p:grpSpPr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1326" y="3301"/>
              <a:ext cx="971" cy="241"/>
            </a:xfrm>
            <a:prstGeom prst="rect">
              <a:avLst/>
            </a:prstGeom>
            <a:solidFill>
              <a:srgbClr val="7D81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1326" y="3301"/>
              <a:ext cx="97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297" y="2863"/>
              <a:ext cx="52" cy="6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230"/>
                </a:cxn>
                <a:cxn ang="0">
                  <a:pos x="0" y="679"/>
                </a:cxn>
                <a:cxn ang="0">
                  <a:pos x="0" y="438"/>
                </a:cxn>
                <a:cxn ang="0">
                  <a:pos x="52" y="0"/>
                </a:cxn>
              </a:cxnLst>
              <a:rect l="0" t="0" r="r" b="b"/>
              <a:pathLst>
                <a:path w="52" h="679">
                  <a:moveTo>
                    <a:pt x="52" y="0"/>
                  </a:moveTo>
                  <a:lnTo>
                    <a:pt x="52" y="230"/>
                  </a:lnTo>
                  <a:lnTo>
                    <a:pt x="0" y="679"/>
                  </a:lnTo>
                  <a:lnTo>
                    <a:pt x="0" y="4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9DC2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297" y="2863"/>
              <a:ext cx="52" cy="6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230"/>
                </a:cxn>
                <a:cxn ang="0">
                  <a:pos x="0" y="679"/>
                </a:cxn>
                <a:cxn ang="0">
                  <a:pos x="0" y="438"/>
                </a:cxn>
                <a:cxn ang="0">
                  <a:pos x="52" y="0"/>
                </a:cxn>
              </a:cxnLst>
              <a:rect l="0" t="0" r="r" b="b"/>
              <a:pathLst>
                <a:path w="52" h="679">
                  <a:moveTo>
                    <a:pt x="52" y="0"/>
                  </a:moveTo>
                  <a:lnTo>
                    <a:pt x="52" y="230"/>
                  </a:lnTo>
                  <a:lnTo>
                    <a:pt x="0" y="679"/>
                  </a:lnTo>
                  <a:lnTo>
                    <a:pt x="0" y="438"/>
                  </a:lnTo>
                  <a:lnTo>
                    <a:pt x="52" y="0"/>
                  </a:lnTo>
                </a:path>
              </a:pathLst>
            </a:custGeom>
            <a:solidFill>
              <a:srgbClr val="DDDDDD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1326" y="2863"/>
              <a:ext cx="1023" cy="438"/>
            </a:xfrm>
            <a:custGeom>
              <a:avLst/>
              <a:gdLst/>
              <a:ahLst/>
              <a:cxnLst>
                <a:cxn ang="0">
                  <a:pos x="1023" y="0"/>
                </a:cxn>
                <a:cxn ang="0">
                  <a:pos x="138" y="0"/>
                </a:cxn>
                <a:cxn ang="0">
                  <a:pos x="0" y="438"/>
                </a:cxn>
                <a:cxn ang="0">
                  <a:pos x="971" y="438"/>
                </a:cxn>
                <a:cxn ang="0">
                  <a:pos x="1023" y="0"/>
                </a:cxn>
              </a:cxnLst>
              <a:rect l="0" t="0" r="r" b="b"/>
              <a:pathLst>
                <a:path w="1023" h="438">
                  <a:moveTo>
                    <a:pt x="1023" y="0"/>
                  </a:moveTo>
                  <a:lnTo>
                    <a:pt x="138" y="0"/>
                  </a:lnTo>
                  <a:lnTo>
                    <a:pt x="0" y="438"/>
                  </a:lnTo>
                  <a:lnTo>
                    <a:pt x="971" y="438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1326" y="2863"/>
              <a:ext cx="1023" cy="438"/>
            </a:xfrm>
            <a:custGeom>
              <a:avLst/>
              <a:gdLst/>
              <a:ahLst/>
              <a:cxnLst>
                <a:cxn ang="0">
                  <a:pos x="1023" y="0"/>
                </a:cxn>
                <a:cxn ang="0">
                  <a:pos x="138" y="0"/>
                </a:cxn>
                <a:cxn ang="0">
                  <a:pos x="0" y="438"/>
                </a:cxn>
                <a:cxn ang="0">
                  <a:pos x="971" y="438"/>
                </a:cxn>
                <a:cxn ang="0">
                  <a:pos x="1023" y="0"/>
                </a:cxn>
              </a:cxnLst>
              <a:rect l="0" t="0" r="r" b="b"/>
              <a:pathLst>
                <a:path w="1023" h="438">
                  <a:moveTo>
                    <a:pt x="1023" y="0"/>
                  </a:moveTo>
                  <a:lnTo>
                    <a:pt x="138" y="0"/>
                  </a:lnTo>
                  <a:lnTo>
                    <a:pt x="0" y="438"/>
                  </a:lnTo>
                  <a:lnTo>
                    <a:pt x="971" y="438"/>
                  </a:lnTo>
                  <a:lnTo>
                    <a:pt x="102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326" y="3301"/>
              <a:ext cx="74" cy="24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241"/>
                </a:cxn>
                <a:cxn ang="0">
                  <a:pos x="74" y="0"/>
                </a:cxn>
              </a:cxnLst>
              <a:rect l="0" t="0" r="r" b="b"/>
              <a:pathLst>
                <a:path w="74" h="241">
                  <a:moveTo>
                    <a:pt x="74" y="0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4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F72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3" name="Freeform 77"/>
            <p:cNvSpPr>
              <a:spLocks/>
            </p:cNvSpPr>
            <p:nvPr/>
          </p:nvSpPr>
          <p:spPr bwMode="auto">
            <a:xfrm>
              <a:off x="1326" y="3301"/>
              <a:ext cx="74" cy="24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241"/>
                </a:cxn>
                <a:cxn ang="0">
                  <a:pos x="74" y="0"/>
                </a:cxn>
              </a:cxnLst>
              <a:rect l="0" t="0" r="r" b="b"/>
              <a:pathLst>
                <a:path w="74" h="241">
                  <a:moveTo>
                    <a:pt x="74" y="0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41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4" name="Freeform 78"/>
            <p:cNvSpPr>
              <a:spLocks/>
            </p:cNvSpPr>
            <p:nvPr/>
          </p:nvSpPr>
          <p:spPr bwMode="auto">
            <a:xfrm>
              <a:off x="2321" y="2863"/>
              <a:ext cx="28" cy="23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0"/>
                </a:cxn>
                <a:cxn ang="0">
                  <a:pos x="0" y="230"/>
                </a:cxn>
                <a:cxn ang="0">
                  <a:pos x="28" y="230"/>
                </a:cxn>
                <a:cxn ang="0">
                  <a:pos x="28" y="0"/>
                </a:cxn>
              </a:cxnLst>
              <a:rect l="0" t="0" r="r" b="b"/>
              <a:pathLst>
                <a:path w="28" h="230">
                  <a:moveTo>
                    <a:pt x="28" y="0"/>
                  </a:moveTo>
                  <a:lnTo>
                    <a:pt x="28" y="0"/>
                  </a:lnTo>
                  <a:lnTo>
                    <a:pt x="0" y="230"/>
                  </a:lnTo>
                  <a:lnTo>
                    <a:pt x="28" y="2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5" name="Freeform 80"/>
            <p:cNvSpPr>
              <a:spLocks/>
            </p:cNvSpPr>
            <p:nvPr/>
          </p:nvSpPr>
          <p:spPr bwMode="auto">
            <a:xfrm>
              <a:off x="1326" y="2863"/>
              <a:ext cx="1023" cy="438"/>
            </a:xfrm>
            <a:custGeom>
              <a:avLst/>
              <a:gdLst/>
              <a:ahLst/>
              <a:cxnLst>
                <a:cxn ang="0">
                  <a:pos x="1023" y="0"/>
                </a:cxn>
                <a:cxn ang="0">
                  <a:pos x="138" y="0"/>
                </a:cxn>
                <a:cxn ang="0">
                  <a:pos x="38" y="314"/>
                </a:cxn>
                <a:cxn ang="0">
                  <a:pos x="38" y="314"/>
                </a:cxn>
                <a:cxn ang="0">
                  <a:pos x="0" y="438"/>
                </a:cxn>
                <a:cxn ang="0">
                  <a:pos x="38" y="438"/>
                </a:cxn>
                <a:cxn ang="0">
                  <a:pos x="74" y="438"/>
                </a:cxn>
                <a:cxn ang="0">
                  <a:pos x="138" y="230"/>
                </a:cxn>
                <a:cxn ang="0">
                  <a:pos x="995" y="230"/>
                </a:cxn>
                <a:cxn ang="0">
                  <a:pos x="1023" y="0"/>
                </a:cxn>
              </a:cxnLst>
              <a:rect l="0" t="0" r="r" b="b"/>
              <a:pathLst>
                <a:path w="1023" h="438">
                  <a:moveTo>
                    <a:pt x="1023" y="0"/>
                  </a:moveTo>
                  <a:lnTo>
                    <a:pt x="138" y="0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0" y="438"/>
                  </a:lnTo>
                  <a:lnTo>
                    <a:pt x="38" y="438"/>
                  </a:lnTo>
                  <a:lnTo>
                    <a:pt x="74" y="438"/>
                  </a:lnTo>
                  <a:lnTo>
                    <a:pt x="138" y="230"/>
                  </a:lnTo>
                  <a:lnTo>
                    <a:pt x="995" y="23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</p:grpSp>
      <p:grpSp>
        <p:nvGrpSpPr>
          <p:cNvPr id="56" name="Group 136"/>
          <p:cNvGrpSpPr>
            <a:grpSpLocks/>
          </p:cNvGrpSpPr>
          <p:nvPr/>
        </p:nvGrpSpPr>
        <p:grpSpPr bwMode="auto">
          <a:xfrm>
            <a:off x="3903663" y="4540200"/>
            <a:ext cx="1544637" cy="1079500"/>
            <a:chOff x="2399" y="2621"/>
            <a:chExt cx="973" cy="680"/>
          </a:xfrm>
        </p:grpSpPr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2399" y="262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973" y="43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2399" y="262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973" y="438"/>
                  </a:lnTo>
                  <a:lnTo>
                    <a:pt x="92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399" y="3059"/>
              <a:ext cx="973" cy="242"/>
            </a:xfrm>
            <a:prstGeom prst="rect">
              <a:avLst/>
            </a:prstGeom>
            <a:solidFill>
              <a:srgbClr val="7D81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399" y="3059"/>
              <a:ext cx="97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399" y="262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26" y="438"/>
                </a:cxn>
                <a:cxn ang="0">
                  <a:pos x="46" y="242"/>
                </a:cxn>
                <a:cxn ang="0">
                  <a:pos x="927" y="242"/>
                </a:cxn>
                <a:cxn ang="0">
                  <a:pos x="947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26" y="438"/>
                  </a:lnTo>
                  <a:lnTo>
                    <a:pt x="46" y="242"/>
                  </a:lnTo>
                  <a:lnTo>
                    <a:pt x="927" y="242"/>
                  </a:lnTo>
                  <a:lnTo>
                    <a:pt x="947" y="438"/>
                  </a:lnTo>
                  <a:lnTo>
                    <a:pt x="973" y="43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399" y="2621"/>
              <a:ext cx="973" cy="43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46" y="0"/>
                </a:cxn>
                <a:cxn ang="0">
                  <a:pos x="0" y="438"/>
                </a:cxn>
                <a:cxn ang="0">
                  <a:pos x="26" y="438"/>
                </a:cxn>
                <a:cxn ang="0">
                  <a:pos x="46" y="242"/>
                </a:cxn>
                <a:cxn ang="0">
                  <a:pos x="927" y="242"/>
                </a:cxn>
                <a:cxn ang="0">
                  <a:pos x="947" y="438"/>
                </a:cxn>
                <a:cxn ang="0">
                  <a:pos x="973" y="438"/>
                </a:cxn>
                <a:cxn ang="0">
                  <a:pos x="927" y="0"/>
                </a:cxn>
              </a:cxnLst>
              <a:rect l="0" t="0" r="r" b="b"/>
              <a:pathLst>
                <a:path w="973" h="438">
                  <a:moveTo>
                    <a:pt x="927" y="0"/>
                  </a:moveTo>
                  <a:lnTo>
                    <a:pt x="46" y="0"/>
                  </a:lnTo>
                  <a:lnTo>
                    <a:pt x="0" y="438"/>
                  </a:lnTo>
                  <a:lnTo>
                    <a:pt x="26" y="438"/>
                  </a:lnTo>
                  <a:lnTo>
                    <a:pt x="46" y="242"/>
                  </a:lnTo>
                  <a:lnTo>
                    <a:pt x="927" y="242"/>
                  </a:lnTo>
                  <a:lnTo>
                    <a:pt x="947" y="438"/>
                  </a:lnTo>
                  <a:lnTo>
                    <a:pt x="973" y="438"/>
                  </a:lnTo>
                  <a:lnTo>
                    <a:pt x="92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63" name="Freeform 82"/>
            <p:cNvSpPr>
              <a:spLocks noEditPoints="1"/>
            </p:cNvSpPr>
            <p:nvPr/>
          </p:nvSpPr>
          <p:spPr bwMode="auto">
            <a:xfrm>
              <a:off x="2399" y="3059"/>
              <a:ext cx="973" cy="24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26" y="0"/>
                </a:cxn>
                <a:cxn ang="0">
                  <a:pos x="973" y="0"/>
                </a:cxn>
                <a:cxn ang="0">
                  <a:pos x="973" y="0"/>
                </a:cxn>
                <a:cxn ang="0">
                  <a:pos x="947" y="0"/>
                </a:cxn>
                <a:cxn ang="0">
                  <a:pos x="973" y="242"/>
                </a:cxn>
                <a:cxn ang="0">
                  <a:pos x="973" y="0"/>
                </a:cxn>
              </a:cxnLst>
              <a:rect l="0" t="0" r="r" b="b"/>
              <a:pathLst>
                <a:path w="973" h="242">
                  <a:moveTo>
                    <a:pt x="26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26" y="0"/>
                  </a:lnTo>
                  <a:close/>
                  <a:moveTo>
                    <a:pt x="973" y="0"/>
                  </a:moveTo>
                  <a:lnTo>
                    <a:pt x="973" y="0"/>
                  </a:lnTo>
                  <a:lnTo>
                    <a:pt x="947" y="0"/>
                  </a:lnTo>
                  <a:lnTo>
                    <a:pt x="973" y="242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F72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2399" y="3059"/>
              <a:ext cx="973" cy="24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26" y="0"/>
                </a:cxn>
                <a:cxn ang="0">
                  <a:pos x="973" y="0"/>
                </a:cxn>
                <a:cxn ang="0">
                  <a:pos x="973" y="0"/>
                </a:cxn>
                <a:cxn ang="0">
                  <a:pos x="947" y="0"/>
                </a:cxn>
                <a:cxn ang="0">
                  <a:pos x="973" y="242"/>
                </a:cxn>
                <a:cxn ang="0">
                  <a:pos x="973" y="0"/>
                </a:cxn>
              </a:cxnLst>
              <a:rect l="0" t="0" r="r" b="b"/>
              <a:pathLst>
                <a:path w="973" h="242">
                  <a:moveTo>
                    <a:pt x="26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26" y="0"/>
                  </a:lnTo>
                  <a:moveTo>
                    <a:pt x="973" y="0"/>
                  </a:moveTo>
                  <a:lnTo>
                    <a:pt x="973" y="0"/>
                  </a:lnTo>
                  <a:lnTo>
                    <a:pt x="947" y="0"/>
                  </a:lnTo>
                  <a:lnTo>
                    <a:pt x="973" y="242"/>
                  </a:lnTo>
                  <a:lnTo>
                    <a:pt x="97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latin typeface="EYInterstate Light" pitchFamily="2" charset="0"/>
              </a:endParaRPr>
            </a:p>
          </p:txBody>
        </p:sp>
      </p:grpSp>
      <p:sp>
        <p:nvSpPr>
          <p:cNvPr id="65" name="Line 86"/>
          <p:cNvSpPr>
            <a:spLocks noChangeShapeType="1"/>
          </p:cNvSpPr>
          <p:nvPr/>
        </p:nvSpPr>
        <p:spPr bwMode="auto">
          <a:xfrm flipV="1">
            <a:off x="2123728" y="2097311"/>
            <a:ext cx="0" cy="28440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latin typeface="EYInterstate Light" pitchFamily="2" charset="0"/>
            </a:endParaRPr>
          </a:p>
        </p:txBody>
      </p:sp>
      <p:sp>
        <p:nvSpPr>
          <p:cNvPr id="66" name="Line 87"/>
          <p:cNvSpPr>
            <a:spLocks noChangeShapeType="1"/>
          </p:cNvSpPr>
          <p:nvPr/>
        </p:nvSpPr>
        <p:spPr bwMode="auto">
          <a:xfrm flipV="1">
            <a:off x="3779912" y="2078260"/>
            <a:ext cx="0" cy="24120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latin typeface="EYInterstate Light" pitchFamily="2" charset="0"/>
            </a:endParaRPr>
          </a:p>
        </p:txBody>
      </p:sp>
      <p:sp>
        <p:nvSpPr>
          <p:cNvPr id="67" name="Line 88"/>
          <p:cNvSpPr>
            <a:spLocks noChangeShapeType="1"/>
          </p:cNvSpPr>
          <p:nvPr/>
        </p:nvSpPr>
        <p:spPr bwMode="auto">
          <a:xfrm flipV="1">
            <a:off x="5364088" y="2097311"/>
            <a:ext cx="0" cy="20520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latin typeface="EYInterstate Light" pitchFamily="2" charset="0"/>
            </a:endParaRPr>
          </a:p>
        </p:txBody>
      </p:sp>
      <p:sp>
        <p:nvSpPr>
          <p:cNvPr id="68" name="Line 89"/>
          <p:cNvSpPr>
            <a:spLocks noChangeShapeType="1"/>
          </p:cNvSpPr>
          <p:nvPr/>
        </p:nvSpPr>
        <p:spPr bwMode="auto">
          <a:xfrm flipV="1">
            <a:off x="6876256" y="2097310"/>
            <a:ext cx="0" cy="1620000"/>
          </a:xfrm>
          <a:prstGeom prst="line">
            <a:avLst/>
          </a:prstGeom>
          <a:noFill/>
          <a:ln w="19050">
            <a:solidFill>
              <a:schemeClr val="tx1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latin typeface="EYInterstate Light" pitchFamily="2" charset="0"/>
            </a:endParaRPr>
          </a:p>
        </p:txBody>
      </p:sp>
      <p:sp>
        <p:nvSpPr>
          <p:cNvPr id="69" name="Rectangle 90"/>
          <p:cNvSpPr>
            <a:spLocks noChangeArrowheads="1"/>
          </p:cNvSpPr>
          <p:nvPr/>
        </p:nvSpPr>
        <p:spPr bwMode="gray">
          <a:xfrm>
            <a:off x="368374" y="1627832"/>
            <a:ext cx="1799878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228600" indent="-228600" algn="ctr" defTabSz="801688">
              <a:buAutoNum type="arabicPeriod"/>
            </a:pPr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</a:p>
          <a:p>
            <a:pPr marL="228600" indent="-228600"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Oppertunity</a:t>
            </a:r>
            <a:endParaRPr lang="en-GB" sz="1400" b="1" noProof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91"/>
          <p:cNvSpPr>
            <a:spLocks noChangeArrowheads="1"/>
          </p:cNvSpPr>
          <p:nvPr/>
        </p:nvSpPr>
        <p:spPr bwMode="gray">
          <a:xfrm>
            <a:off x="3759924" y="1627832"/>
            <a:ext cx="1556692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Approve </a:t>
            </a:r>
          </a:p>
          <a:p>
            <a:pPr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</p:txBody>
      </p:sp>
      <p:sp>
        <p:nvSpPr>
          <p:cNvPr id="71" name="Rectangle 92"/>
          <p:cNvSpPr>
            <a:spLocks noChangeArrowheads="1"/>
          </p:cNvSpPr>
          <p:nvPr/>
        </p:nvSpPr>
        <p:spPr bwMode="gray">
          <a:xfrm>
            <a:off x="6872288" y="1627832"/>
            <a:ext cx="1957387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/>
            <a:r>
              <a:rPr lang="de-DE" sz="1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Operate and</a:t>
            </a:r>
          </a:p>
          <a:p>
            <a:pPr algn="ctr" defTabSz="801688"/>
            <a:r>
              <a:rPr lang="de-DE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de-DE" sz="1400" b="1" noProof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132"/>
          <p:cNvSpPr>
            <a:spLocks noChangeArrowheads="1"/>
          </p:cNvSpPr>
          <p:nvPr/>
        </p:nvSpPr>
        <p:spPr bwMode="gray">
          <a:xfrm>
            <a:off x="468957" y="2263998"/>
            <a:ext cx="1666528" cy="1673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Initial hypotheses based upon due diligence</a:t>
            </a:r>
          </a:p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Includes initial savings estimate and impact assessment</a:t>
            </a:r>
          </a:p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Shared with service area to agree next steps. </a:t>
            </a:r>
          </a:p>
        </p:txBody>
      </p:sp>
      <p:sp>
        <p:nvSpPr>
          <p:cNvPr id="73" name="Rectangle 140"/>
          <p:cNvSpPr>
            <a:spLocks noChangeArrowheads="1"/>
          </p:cNvSpPr>
          <p:nvPr/>
        </p:nvSpPr>
        <p:spPr bwMode="gray">
          <a:xfrm>
            <a:off x="3851920" y="2263998"/>
            <a:ext cx="1451917" cy="1673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Final draft approved by Heads of Service and relevant Director(s)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Budgets adjusted to reflect anticipated savings.</a:t>
            </a:r>
          </a:p>
        </p:txBody>
      </p:sp>
      <p:sp>
        <p:nvSpPr>
          <p:cNvPr id="74" name="Rectangle 90"/>
          <p:cNvSpPr>
            <a:spLocks noChangeArrowheads="1"/>
          </p:cNvSpPr>
          <p:nvPr/>
        </p:nvSpPr>
        <p:spPr bwMode="gray">
          <a:xfrm>
            <a:off x="2208088" y="1627832"/>
            <a:ext cx="1512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Develop</a:t>
            </a:r>
          </a:p>
          <a:p>
            <a:pPr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Proposal</a:t>
            </a:r>
            <a:endParaRPr lang="en-GB" sz="1400" b="1" noProof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91"/>
          <p:cNvSpPr>
            <a:spLocks noChangeArrowheads="1"/>
          </p:cNvSpPr>
          <p:nvPr/>
        </p:nvSpPr>
        <p:spPr bwMode="gray">
          <a:xfrm>
            <a:off x="5356452" y="1627832"/>
            <a:ext cx="1476000" cy="504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Implement </a:t>
            </a:r>
          </a:p>
          <a:p>
            <a:pPr algn="ctr" defTabSz="801688"/>
            <a:r>
              <a:rPr lang="en-GB" sz="1400" b="1" noProof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GB" sz="1400" b="1" noProof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140"/>
          <p:cNvSpPr>
            <a:spLocks noChangeArrowheads="1"/>
          </p:cNvSpPr>
          <p:nvPr/>
        </p:nvSpPr>
        <p:spPr bwMode="gray">
          <a:xfrm>
            <a:off x="5424339" y="2270621"/>
            <a:ext cx="1451917" cy="1673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Procurement project to realise savings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Benefits Declaration Form developed and approved on completion of the project.</a:t>
            </a:r>
          </a:p>
          <a:p>
            <a:pPr marL="180975" indent="-180975" defTabSz="801688">
              <a:lnSpc>
                <a:spcPct val="90000"/>
              </a:lnSpc>
              <a:spcAft>
                <a:spcPts val="600"/>
              </a:spcAft>
              <a:buSzPct val="80000"/>
              <a:buFont typeface="Arial" pitchFamily="34" charset="0"/>
              <a:buChar char="►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801688">
              <a:lnSpc>
                <a:spcPct val="90000"/>
              </a:lnSpc>
              <a:spcAft>
                <a:spcPts val="600"/>
              </a:spcAft>
              <a:buSzPct val="80000"/>
              <a:buFont typeface="Arial" pitchFamily="34" charset="0"/>
              <a:buChar char="►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defTabSz="801688">
              <a:lnSpc>
                <a:spcPct val="90000"/>
              </a:lnSpc>
              <a:spcAft>
                <a:spcPts val="600"/>
              </a:spcAft>
              <a:buSzPct val="80000"/>
              <a:buFont typeface="Arial" pitchFamily="34" charset="0"/>
              <a:buChar char="►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140"/>
          <p:cNvSpPr>
            <a:spLocks noChangeArrowheads="1"/>
          </p:cNvSpPr>
          <p:nvPr/>
        </p:nvSpPr>
        <p:spPr bwMode="gray">
          <a:xfrm>
            <a:off x="2195736" y="2253580"/>
            <a:ext cx="1527969" cy="1673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Detailed category review, Working closely with service areas</a:t>
            </a:r>
          </a:p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Proposal document developed to include proposed approach, anticipated savings and impact assessment</a:t>
            </a:r>
          </a:p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Details agreed with service areas. </a:t>
            </a:r>
          </a:p>
          <a:p>
            <a:pPr marL="171450" indent="-171450"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140"/>
          <p:cNvSpPr>
            <a:spLocks noChangeArrowheads="1"/>
          </p:cNvSpPr>
          <p:nvPr/>
        </p:nvSpPr>
        <p:spPr bwMode="gray">
          <a:xfrm>
            <a:off x="7008515" y="2270621"/>
            <a:ext cx="1451917" cy="1673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Ongoing tracking of savings and wider benefits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True-up process to align budgets with actual savings.</a:t>
            </a:r>
          </a:p>
        </p:txBody>
      </p:sp>
    </p:spTree>
    <p:extLst>
      <p:ext uri="{BB962C8B-B14F-4D97-AF65-F5344CB8AC3E}">
        <p14:creationId xmlns:p14="http://schemas.microsoft.com/office/powerpoint/2010/main" val="15307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How </a:t>
            </a:r>
            <a:r>
              <a:rPr lang="en-GB" sz="3000" b="1" dirty="0"/>
              <a:t>h</a:t>
            </a:r>
            <a:r>
              <a:rPr lang="en-GB" sz="3000" b="1" dirty="0" smtClean="0"/>
              <a:t>as </a:t>
            </a:r>
            <a:r>
              <a:rPr lang="en-GB" sz="3000" b="1" dirty="0"/>
              <a:t>t</a:t>
            </a:r>
            <a:r>
              <a:rPr lang="en-GB" sz="3000" b="1" dirty="0" smtClean="0"/>
              <a:t>his been </a:t>
            </a:r>
            <a:r>
              <a:rPr lang="en-GB" sz="3000" b="1" dirty="0"/>
              <a:t>a</a:t>
            </a:r>
            <a:r>
              <a:rPr lang="en-GB" sz="3000" b="1" dirty="0" smtClean="0"/>
              <a:t>chieved? </a:t>
            </a:r>
            <a:br>
              <a:rPr lang="en-GB" sz="3000" b="1" dirty="0" smtClean="0"/>
            </a:br>
            <a:endParaRPr lang="en-GB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Clr>
                <a:srgbClr val="7030A0"/>
              </a:buClr>
              <a:buSzPct val="80000"/>
              <a:buNone/>
            </a:pPr>
            <a:r>
              <a:rPr lang="en-GB" sz="2800" dirty="0" smtClean="0"/>
              <a:t>Using </a:t>
            </a:r>
            <a:r>
              <a:rPr lang="en-GB" sz="2800" dirty="0"/>
              <a:t>f</a:t>
            </a:r>
            <a:r>
              <a:rPr lang="en-GB" sz="2800" dirty="0" smtClean="0"/>
              <a:t>our </a:t>
            </a:r>
            <a:r>
              <a:rPr lang="en-GB" sz="2800" dirty="0"/>
              <a:t>c</a:t>
            </a:r>
            <a:r>
              <a:rPr lang="en-GB" sz="2800" dirty="0" smtClean="0"/>
              <a:t>ommercial levers: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Operational control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Retrospective rebates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Rate renegotiation</a:t>
            </a:r>
          </a:p>
          <a:p>
            <a:pPr>
              <a:spcBef>
                <a:spcPts val="18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sz="2800" dirty="0" smtClean="0"/>
              <a:t>Strategic sourcing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21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908720"/>
            <a:ext cx="435597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3000" b="1" dirty="0" smtClean="0"/>
              <a:t>Where are we now?</a:t>
            </a:r>
            <a:endParaRPr lang="en-GB" sz="3000" b="1" dirty="0"/>
          </a:p>
        </p:txBody>
      </p:sp>
      <p:pic>
        <p:nvPicPr>
          <p:cNvPr id="6" name="Picture 2" descr="19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6801"/>
          <a:stretch>
            <a:fillRect/>
          </a:stretch>
        </p:blipFill>
        <p:spPr bwMode="gray">
          <a:xfrm>
            <a:off x="793468" y="2195583"/>
            <a:ext cx="1702973" cy="15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23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25636" y="1599833"/>
            <a:ext cx="2682559" cy="18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1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3008" r="6429" b="6097"/>
          <a:stretch>
            <a:fillRect/>
          </a:stretch>
        </p:blipFill>
        <p:spPr bwMode="gray">
          <a:xfrm>
            <a:off x="3389713" y="2444023"/>
            <a:ext cx="2246883" cy="15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25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0568" r="4572" b="6729"/>
          <a:stretch>
            <a:fillRect/>
          </a:stretch>
        </p:blipFill>
        <p:spPr bwMode="gray">
          <a:xfrm>
            <a:off x="757846" y="3046109"/>
            <a:ext cx="2366077" cy="15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32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13402" y="2561904"/>
            <a:ext cx="2003014" cy="16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4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7680"/>
          <a:stretch>
            <a:fillRect/>
          </a:stretch>
        </p:blipFill>
        <p:spPr bwMode="gray">
          <a:xfrm>
            <a:off x="3299290" y="1597298"/>
            <a:ext cx="1723524" cy="14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gray">
          <a:xfrm>
            <a:off x="5887316" y="4733220"/>
            <a:ext cx="3005164" cy="11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>
                <a:solidFill>
                  <a:srgbClr val="080808"/>
                </a:solidFill>
              </a:rPr>
              <a:t>Capability Development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PCA score increased to 76%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Integrated training plan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Revised structure implemented</a:t>
            </a:r>
            <a:endParaRPr lang="en-GB" altLang="en-US" sz="1400" dirty="0">
              <a:solidFill>
                <a:srgbClr val="080808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306141" y="1281678"/>
            <a:ext cx="2486642" cy="4354039"/>
            <a:chOff x="1663" y="252"/>
            <a:chExt cx="2079" cy="3171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gray">
            <a:xfrm rot="-5400000">
              <a:off x="77" y="1838"/>
              <a:ext cx="3171" cy="0"/>
            </a:xfrm>
            <a:prstGeom prst="line">
              <a:avLst/>
            </a:prstGeom>
            <a:noFill/>
            <a:ln w="19050">
              <a:solidFill>
                <a:srgbClr val="86828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gray">
            <a:xfrm rot="-5400000">
              <a:off x="2156" y="1838"/>
              <a:ext cx="3171" cy="0"/>
            </a:xfrm>
            <a:prstGeom prst="line">
              <a:avLst/>
            </a:prstGeom>
            <a:noFill/>
            <a:ln w="19050">
              <a:solidFill>
                <a:srgbClr val="86828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1" name="Freeform 36"/>
          <p:cNvSpPr>
            <a:spLocks/>
          </p:cNvSpPr>
          <p:nvPr/>
        </p:nvSpPr>
        <p:spPr bwMode="auto">
          <a:xfrm>
            <a:off x="5907867" y="1858414"/>
            <a:ext cx="2148240" cy="1420925"/>
          </a:xfrm>
          <a:custGeom>
            <a:avLst/>
            <a:gdLst>
              <a:gd name="T0" fmla="*/ 3119 w 4356"/>
              <a:gd name="T1" fmla="*/ 430 h 3098"/>
              <a:gd name="T2" fmla="*/ 3123 w 4356"/>
              <a:gd name="T3" fmla="*/ 430 h 3098"/>
              <a:gd name="T4" fmla="*/ 3123 w 4356"/>
              <a:gd name="T5" fmla="*/ 434 h 3098"/>
              <a:gd name="T6" fmla="*/ 3207 w 4356"/>
              <a:gd name="T7" fmla="*/ 602 h 3098"/>
              <a:gd name="T8" fmla="*/ 3299 w 4356"/>
              <a:gd name="T9" fmla="*/ 758 h 3098"/>
              <a:gd name="T10" fmla="*/ 3503 w 4356"/>
              <a:gd name="T11" fmla="*/ 1138 h 3098"/>
              <a:gd name="T12" fmla="*/ 3847 w 4356"/>
              <a:gd name="T13" fmla="*/ 898 h 3098"/>
              <a:gd name="T14" fmla="*/ 4339 w 4356"/>
              <a:gd name="T15" fmla="*/ 1054 h 3098"/>
              <a:gd name="T16" fmla="*/ 4347 w 4356"/>
              <a:gd name="T17" fmla="*/ 1190 h 3098"/>
              <a:gd name="T18" fmla="*/ 4343 w 4356"/>
              <a:gd name="T19" fmla="*/ 1190 h 3098"/>
              <a:gd name="T20" fmla="*/ 4331 w 4356"/>
              <a:gd name="T21" fmla="*/ 1242 h 3098"/>
              <a:gd name="T22" fmla="*/ 4043 w 4356"/>
              <a:gd name="T23" fmla="*/ 1430 h 3098"/>
              <a:gd name="T24" fmla="*/ 3599 w 4356"/>
              <a:gd name="T25" fmla="*/ 1442 h 3098"/>
              <a:gd name="T26" fmla="*/ 3651 w 4356"/>
              <a:gd name="T27" fmla="*/ 1786 h 3098"/>
              <a:gd name="T28" fmla="*/ 3967 w 4356"/>
              <a:gd name="T29" fmla="*/ 2374 h 3098"/>
              <a:gd name="T30" fmla="*/ 3299 w 4356"/>
              <a:gd name="T31" fmla="*/ 2530 h 3098"/>
              <a:gd name="T32" fmla="*/ 2735 w 4356"/>
              <a:gd name="T33" fmla="*/ 2474 h 3098"/>
              <a:gd name="T34" fmla="*/ 2783 w 4356"/>
              <a:gd name="T35" fmla="*/ 2206 h 3098"/>
              <a:gd name="T36" fmla="*/ 2751 w 4356"/>
              <a:gd name="T37" fmla="*/ 2098 h 3098"/>
              <a:gd name="T38" fmla="*/ 2283 w 4356"/>
              <a:gd name="T39" fmla="*/ 1922 h 3098"/>
              <a:gd name="T40" fmla="*/ 2139 w 4356"/>
              <a:gd name="T41" fmla="*/ 2358 h 3098"/>
              <a:gd name="T42" fmla="*/ 2211 w 4356"/>
              <a:gd name="T43" fmla="*/ 2446 h 3098"/>
              <a:gd name="T44" fmla="*/ 2303 w 4356"/>
              <a:gd name="T45" fmla="*/ 2514 h 3098"/>
              <a:gd name="T46" fmla="*/ 2299 w 4356"/>
              <a:gd name="T47" fmla="*/ 2802 h 3098"/>
              <a:gd name="T48" fmla="*/ 2059 w 4356"/>
              <a:gd name="T49" fmla="*/ 2898 h 3098"/>
              <a:gd name="T50" fmla="*/ 1779 w 4356"/>
              <a:gd name="T51" fmla="*/ 2954 h 3098"/>
              <a:gd name="T52" fmla="*/ 1251 w 4356"/>
              <a:gd name="T53" fmla="*/ 3098 h 3098"/>
              <a:gd name="T54" fmla="*/ 1247 w 4356"/>
              <a:gd name="T55" fmla="*/ 3098 h 3098"/>
              <a:gd name="T56" fmla="*/ 1051 w 4356"/>
              <a:gd name="T57" fmla="*/ 2574 h 3098"/>
              <a:gd name="T58" fmla="*/ 995 w 4356"/>
              <a:gd name="T59" fmla="*/ 2390 h 3098"/>
              <a:gd name="T60" fmla="*/ 863 w 4356"/>
              <a:gd name="T61" fmla="*/ 2266 h 3098"/>
              <a:gd name="T62" fmla="*/ 763 w 4356"/>
              <a:gd name="T63" fmla="*/ 2338 h 3098"/>
              <a:gd name="T64" fmla="*/ 383 w 4356"/>
              <a:gd name="T65" fmla="*/ 2514 h 3098"/>
              <a:gd name="T66" fmla="*/ 87 w 4356"/>
              <a:gd name="T67" fmla="*/ 2174 h 3098"/>
              <a:gd name="T68" fmla="*/ 443 w 4356"/>
              <a:gd name="T69" fmla="*/ 1950 h 3098"/>
              <a:gd name="T70" fmla="*/ 839 w 4356"/>
              <a:gd name="T71" fmla="*/ 1890 h 3098"/>
              <a:gd name="T72" fmla="*/ 643 w 4356"/>
              <a:gd name="T73" fmla="*/ 1566 h 3098"/>
              <a:gd name="T74" fmla="*/ 379 w 4356"/>
              <a:gd name="T75" fmla="*/ 1238 h 3098"/>
              <a:gd name="T76" fmla="*/ 503 w 4356"/>
              <a:gd name="T77" fmla="*/ 1162 h 3098"/>
              <a:gd name="T78" fmla="*/ 1367 w 4356"/>
              <a:gd name="T79" fmla="*/ 898 h 3098"/>
              <a:gd name="T80" fmla="*/ 1611 w 4356"/>
              <a:gd name="T81" fmla="*/ 806 h 3098"/>
              <a:gd name="T82" fmla="*/ 1515 w 4356"/>
              <a:gd name="T83" fmla="*/ 614 h 3098"/>
              <a:gd name="T84" fmla="*/ 1219 w 4356"/>
              <a:gd name="T85" fmla="*/ 390 h 3098"/>
              <a:gd name="T86" fmla="*/ 1227 w 4356"/>
              <a:gd name="T87" fmla="*/ 198 h 3098"/>
              <a:gd name="T88" fmla="*/ 1683 w 4356"/>
              <a:gd name="T89" fmla="*/ 6 h 3098"/>
              <a:gd name="T90" fmla="*/ 1859 w 4356"/>
              <a:gd name="T91" fmla="*/ 154 h 3098"/>
              <a:gd name="T92" fmla="*/ 1827 w 4356"/>
              <a:gd name="T93" fmla="*/ 430 h 3098"/>
              <a:gd name="T94" fmla="*/ 2255 w 4356"/>
              <a:gd name="T95" fmla="*/ 670 h 3098"/>
              <a:gd name="T96" fmla="*/ 2447 w 4356"/>
              <a:gd name="T97" fmla="*/ 586 h 3098"/>
              <a:gd name="T98" fmla="*/ 3119 w 4356"/>
              <a:gd name="T99" fmla="*/ 430 h 3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56" h="3098">
                <a:moveTo>
                  <a:pt x="3119" y="430"/>
                </a:moveTo>
                <a:cubicBezTo>
                  <a:pt x="3120" y="430"/>
                  <a:pt x="3122" y="430"/>
                  <a:pt x="3123" y="430"/>
                </a:cubicBezTo>
                <a:cubicBezTo>
                  <a:pt x="3123" y="431"/>
                  <a:pt x="3123" y="433"/>
                  <a:pt x="3123" y="434"/>
                </a:cubicBezTo>
                <a:cubicBezTo>
                  <a:pt x="3152" y="486"/>
                  <a:pt x="3175" y="541"/>
                  <a:pt x="3207" y="602"/>
                </a:cubicBezTo>
                <a:cubicBezTo>
                  <a:pt x="3234" y="653"/>
                  <a:pt x="3276" y="700"/>
                  <a:pt x="3299" y="758"/>
                </a:cubicBezTo>
                <a:cubicBezTo>
                  <a:pt x="3354" y="897"/>
                  <a:pt x="3344" y="1103"/>
                  <a:pt x="3503" y="1138"/>
                </a:cubicBezTo>
                <a:cubicBezTo>
                  <a:pt x="3684" y="1177"/>
                  <a:pt x="3736" y="951"/>
                  <a:pt x="3847" y="898"/>
                </a:cubicBezTo>
                <a:cubicBezTo>
                  <a:pt x="4006" y="823"/>
                  <a:pt x="4283" y="922"/>
                  <a:pt x="4339" y="1054"/>
                </a:cubicBezTo>
                <a:cubicBezTo>
                  <a:pt x="4347" y="1096"/>
                  <a:pt x="4356" y="1142"/>
                  <a:pt x="4347" y="1190"/>
                </a:cubicBezTo>
                <a:cubicBezTo>
                  <a:pt x="4346" y="1190"/>
                  <a:pt x="4344" y="1190"/>
                  <a:pt x="4343" y="1190"/>
                </a:cubicBezTo>
                <a:cubicBezTo>
                  <a:pt x="4343" y="1211"/>
                  <a:pt x="4333" y="1223"/>
                  <a:pt x="4331" y="1242"/>
                </a:cubicBezTo>
                <a:cubicBezTo>
                  <a:pt x="4280" y="1343"/>
                  <a:pt x="4191" y="1422"/>
                  <a:pt x="4043" y="1430"/>
                </a:cubicBezTo>
                <a:cubicBezTo>
                  <a:pt x="3897" y="1438"/>
                  <a:pt x="3677" y="1309"/>
                  <a:pt x="3599" y="1442"/>
                </a:cubicBezTo>
                <a:cubicBezTo>
                  <a:pt x="3538" y="1545"/>
                  <a:pt x="3613" y="1698"/>
                  <a:pt x="3651" y="1786"/>
                </a:cubicBezTo>
                <a:cubicBezTo>
                  <a:pt x="3740" y="1993"/>
                  <a:pt x="3849" y="2206"/>
                  <a:pt x="3967" y="2374"/>
                </a:cubicBezTo>
                <a:cubicBezTo>
                  <a:pt x="3722" y="2357"/>
                  <a:pt x="3525" y="2468"/>
                  <a:pt x="3299" y="2530"/>
                </a:cubicBezTo>
                <a:cubicBezTo>
                  <a:pt x="3129" y="2577"/>
                  <a:pt x="2796" y="2639"/>
                  <a:pt x="2735" y="2474"/>
                </a:cubicBezTo>
                <a:cubicBezTo>
                  <a:pt x="2695" y="2366"/>
                  <a:pt x="2781" y="2284"/>
                  <a:pt x="2783" y="2206"/>
                </a:cubicBezTo>
                <a:cubicBezTo>
                  <a:pt x="2784" y="2170"/>
                  <a:pt x="2766" y="2125"/>
                  <a:pt x="2751" y="2098"/>
                </a:cubicBezTo>
                <a:cubicBezTo>
                  <a:pt x="2676" y="1963"/>
                  <a:pt x="2453" y="1837"/>
                  <a:pt x="2283" y="1922"/>
                </a:cubicBezTo>
                <a:cubicBezTo>
                  <a:pt x="2149" y="1989"/>
                  <a:pt x="2042" y="2193"/>
                  <a:pt x="2139" y="2358"/>
                </a:cubicBezTo>
                <a:cubicBezTo>
                  <a:pt x="2157" y="2389"/>
                  <a:pt x="2185" y="2421"/>
                  <a:pt x="2211" y="2446"/>
                </a:cubicBezTo>
                <a:cubicBezTo>
                  <a:pt x="2237" y="2471"/>
                  <a:pt x="2274" y="2484"/>
                  <a:pt x="2303" y="2514"/>
                </a:cubicBezTo>
                <a:cubicBezTo>
                  <a:pt x="2383" y="2596"/>
                  <a:pt x="2392" y="2736"/>
                  <a:pt x="2299" y="2802"/>
                </a:cubicBezTo>
                <a:cubicBezTo>
                  <a:pt x="2242" y="2843"/>
                  <a:pt x="2146" y="2869"/>
                  <a:pt x="2059" y="2898"/>
                </a:cubicBezTo>
                <a:cubicBezTo>
                  <a:pt x="1973" y="2927"/>
                  <a:pt x="1880" y="2949"/>
                  <a:pt x="1779" y="2954"/>
                </a:cubicBezTo>
                <a:cubicBezTo>
                  <a:pt x="1573" y="2963"/>
                  <a:pt x="1372" y="2985"/>
                  <a:pt x="1251" y="3098"/>
                </a:cubicBezTo>
                <a:cubicBezTo>
                  <a:pt x="1250" y="3098"/>
                  <a:pt x="1248" y="3098"/>
                  <a:pt x="1247" y="3098"/>
                </a:cubicBezTo>
                <a:cubicBezTo>
                  <a:pt x="1184" y="2932"/>
                  <a:pt x="1099" y="2752"/>
                  <a:pt x="1051" y="2574"/>
                </a:cubicBezTo>
                <a:cubicBezTo>
                  <a:pt x="1035" y="2514"/>
                  <a:pt x="1023" y="2444"/>
                  <a:pt x="995" y="2390"/>
                </a:cubicBezTo>
                <a:cubicBezTo>
                  <a:pt x="971" y="2343"/>
                  <a:pt x="915" y="2266"/>
                  <a:pt x="863" y="2266"/>
                </a:cubicBezTo>
                <a:cubicBezTo>
                  <a:pt x="816" y="2266"/>
                  <a:pt x="784" y="2310"/>
                  <a:pt x="763" y="2338"/>
                </a:cubicBezTo>
                <a:cubicBezTo>
                  <a:pt x="686" y="2439"/>
                  <a:pt x="576" y="2534"/>
                  <a:pt x="383" y="2514"/>
                </a:cubicBezTo>
                <a:cubicBezTo>
                  <a:pt x="224" y="2497"/>
                  <a:pt x="0" y="2361"/>
                  <a:pt x="87" y="2174"/>
                </a:cubicBezTo>
                <a:cubicBezTo>
                  <a:pt x="141" y="2058"/>
                  <a:pt x="274" y="1928"/>
                  <a:pt x="443" y="1950"/>
                </a:cubicBezTo>
                <a:cubicBezTo>
                  <a:pt x="531" y="1962"/>
                  <a:pt x="886" y="2135"/>
                  <a:pt x="839" y="1890"/>
                </a:cubicBezTo>
                <a:cubicBezTo>
                  <a:pt x="817" y="1777"/>
                  <a:pt x="727" y="1664"/>
                  <a:pt x="643" y="1566"/>
                </a:cubicBezTo>
                <a:cubicBezTo>
                  <a:pt x="548" y="1455"/>
                  <a:pt x="435" y="1360"/>
                  <a:pt x="379" y="1238"/>
                </a:cubicBezTo>
                <a:cubicBezTo>
                  <a:pt x="373" y="1208"/>
                  <a:pt x="465" y="1178"/>
                  <a:pt x="503" y="1162"/>
                </a:cubicBezTo>
                <a:cubicBezTo>
                  <a:pt x="764" y="1053"/>
                  <a:pt x="1039" y="933"/>
                  <a:pt x="1367" y="898"/>
                </a:cubicBezTo>
                <a:cubicBezTo>
                  <a:pt x="1477" y="886"/>
                  <a:pt x="1576" y="893"/>
                  <a:pt x="1611" y="806"/>
                </a:cubicBezTo>
                <a:cubicBezTo>
                  <a:pt x="1629" y="723"/>
                  <a:pt x="1572" y="656"/>
                  <a:pt x="1515" y="614"/>
                </a:cubicBezTo>
                <a:cubicBezTo>
                  <a:pt x="1414" y="540"/>
                  <a:pt x="1276" y="507"/>
                  <a:pt x="1219" y="390"/>
                </a:cubicBezTo>
                <a:cubicBezTo>
                  <a:pt x="1191" y="332"/>
                  <a:pt x="1187" y="267"/>
                  <a:pt x="1227" y="198"/>
                </a:cubicBezTo>
                <a:cubicBezTo>
                  <a:pt x="1294" y="82"/>
                  <a:pt x="1512" y="0"/>
                  <a:pt x="1683" y="6"/>
                </a:cubicBezTo>
                <a:cubicBezTo>
                  <a:pt x="1779" y="10"/>
                  <a:pt x="1849" y="59"/>
                  <a:pt x="1859" y="154"/>
                </a:cubicBezTo>
                <a:cubicBezTo>
                  <a:pt x="1870" y="257"/>
                  <a:pt x="1827" y="345"/>
                  <a:pt x="1827" y="430"/>
                </a:cubicBezTo>
                <a:cubicBezTo>
                  <a:pt x="1826" y="651"/>
                  <a:pt x="2037" y="747"/>
                  <a:pt x="2255" y="670"/>
                </a:cubicBezTo>
                <a:cubicBezTo>
                  <a:pt x="2320" y="647"/>
                  <a:pt x="2379" y="610"/>
                  <a:pt x="2447" y="586"/>
                </a:cubicBezTo>
                <a:cubicBezTo>
                  <a:pt x="2650" y="516"/>
                  <a:pt x="2885" y="474"/>
                  <a:pt x="3119" y="43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4" name="Freeform 40"/>
          <p:cNvSpPr>
            <a:spLocks/>
          </p:cNvSpPr>
          <p:nvPr/>
        </p:nvSpPr>
        <p:spPr bwMode="auto">
          <a:xfrm>
            <a:off x="783877" y="3090474"/>
            <a:ext cx="2260584" cy="1536272"/>
          </a:xfrm>
          <a:custGeom>
            <a:avLst/>
            <a:gdLst>
              <a:gd name="T0" fmla="*/ 3405 w 4585"/>
              <a:gd name="T1" fmla="*/ 513 h 3349"/>
              <a:gd name="T2" fmla="*/ 3537 w 4585"/>
              <a:gd name="T3" fmla="*/ 853 h 3349"/>
              <a:gd name="T4" fmla="*/ 3553 w 4585"/>
              <a:gd name="T5" fmla="*/ 929 h 3349"/>
              <a:gd name="T6" fmla="*/ 3709 w 4585"/>
              <a:gd name="T7" fmla="*/ 1257 h 3349"/>
              <a:gd name="T8" fmla="*/ 4017 w 4585"/>
              <a:gd name="T9" fmla="*/ 1049 h 3349"/>
              <a:gd name="T10" fmla="*/ 4561 w 4585"/>
              <a:gd name="T11" fmla="*/ 1141 h 3349"/>
              <a:gd name="T12" fmla="*/ 4585 w 4585"/>
              <a:gd name="T13" fmla="*/ 1253 h 3349"/>
              <a:gd name="T14" fmla="*/ 4217 w 4585"/>
              <a:gd name="T15" fmla="*/ 1569 h 3349"/>
              <a:gd name="T16" fmla="*/ 3817 w 4585"/>
              <a:gd name="T17" fmla="*/ 1533 h 3349"/>
              <a:gd name="T18" fmla="*/ 3741 w 4585"/>
              <a:gd name="T19" fmla="*/ 1833 h 3349"/>
              <a:gd name="T20" fmla="*/ 3753 w 4585"/>
              <a:gd name="T21" fmla="*/ 1885 h 3349"/>
              <a:gd name="T22" fmla="*/ 4021 w 4585"/>
              <a:gd name="T23" fmla="*/ 2577 h 3349"/>
              <a:gd name="T24" fmla="*/ 2977 w 4585"/>
              <a:gd name="T25" fmla="*/ 2801 h 3349"/>
              <a:gd name="T26" fmla="*/ 2741 w 4585"/>
              <a:gd name="T27" fmla="*/ 2701 h 3349"/>
              <a:gd name="T28" fmla="*/ 2817 w 4585"/>
              <a:gd name="T29" fmla="*/ 2341 h 3349"/>
              <a:gd name="T30" fmla="*/ 2509 w 4585"/>
              <a:gd name="T31" fmla="*/ 2061 h 3349"/>
              <a:gd name="T32" fmla="*/ 2349 w 4585"/>
              <a:gd name="T33" fmla="*/ 2089 h 3349"/>
              <a:gd name="T34" fmla="*/ 2137 w 4585"/>
              <a:gd name="T35" fmla="*/ 2569 h 3349"/>
              <a:gd name="T36" fmla="*/ 2201 w 4585"/>
              <a:gd name="T37" fmla="*/ 2657 h 3349"/>
              <a:gd name="T38" fmla="*/ 2285 w 4585"/>
              <a:gd name="T39" fmla="*/ 2733 h 3349"/>
              <a:gd name="T40" fmla="*/ 2249 w 4585"/>
              <a:gd name="T41" fmla="*/ 3029 h 3349"/>
              <a:gd name="T42" fmla="*/ 1993 w 4585"/>
              <a:gd name="T43" fmla="*/ 3137 h 3349"/>
              <a:gd name="T44" fmla="*/ 1693 w 4585"/>
              <a:gd name="T45" fmla="*/ 3201 h 3349"/>
              <a:gd name="T46" fmla="*/ 1361 w 4585"/>
              <a:gd name="T47" fmla="*/ 3233 h 3349"/>
              <a:gd name="T48" fmla="*/ 1117 w 4585"/>
              <a:gd name="T49" fmla="*/ 3349 h 3349"/>
              <a:gd name="T50" fmla="*/ 989 w 4585"/>
              <a:gd name="T51" fmla="*/ 2829 h 3349"/>
              <a:gd name="T52" fmla="*/ 961 w 4585"/>
              <a:gd name="T53" fmla="*/ 2641 h 3349"/>
              <a:gd name="T54" fmla="*/ 829 w 4585"/>
              <a:gd name="T55" fmla="*/ 2461 h 3349"/>
              <a:gd name="T56" fmla="*/ 705 w 4585"/>
              <a:gd name="T57" fmla="*/ 2545 h 3349"/>
              <a:gd name="T58" fmla="*/ 261 w 4585"/>
              <a:gd name="T59" fmla="*/ 2717 h 3349"/>
              <a:gd name="T60" fmla="*/ 1 w 4585"/>
              <a:gd name="T61" fmla="*/ 2465 h 3349"/>
              <a:gd name="T62" fmla="*/ 141 w 4585"/>
              <a:gd name="T63" fmla="*/ 2237 h 3349"/>
              <a:gd name="T64" fmla="*/ 401 w 4585"/>
              <a:gd name="T65" fmla="*/ 2121 h 3349"/>
              <a:gd name="T66" fmla="*/ 609 w 4585"/>
              <a:gd name="T67" fmla="*/ 2181 h 3349"/>
              <a:gd name="T68" fmla="*/ 829 w 4585"/>
              <a:gd name="T69" fmla="*/ 2165 h 3349"/>
              <a:gd name="T70" fmla="*/ 809 w 4585"/>
              <a:gd name="T71" fmla="*/ 1933 h 3349"/>
              <a:gd name="T72" fmla="*/ 577 w 4585"/>
              <a:gd name="T73" fmla="*/ 1569 h 3349"/>
              <a:gd name="T74" fmla="*/ 461 w 4585"/>
              <a:gd name="T75" fmla="*/ 1337 h 3349"/>
              <a:gd name="T76" fmla="*/ 1485 w 4585"/>
              <a:gd name="T77" fmla="*/ 1005 h 3349"/>
              <a:gd name="T78" fmla="*/ 1797 w 4585"/>
              <a:gd name="T79" fmla="*/ 861 h 3349"/>
              <a:gd name="T80" fmla="*/ 1697 w 4585"/>
              <a:gd name="T81" fmla="*/ 689 h 3349"/>
              <a:gd name="T82" fmla="*/ 1429 w 4585"/>
              <a:gd name="T83" fmla="*/ 441 h 3349"/>
              <a:gd name="T84" fmla="*/ 1641 w 4585"/>
              <a:gd name="T85" fmla="*/ 117 h 3349"/>
              <a:gd name="T86" fmla="*/ 2069 w 4585"/>
              <a:gd name="T87" fmla="*/ 73 h 3349"/>
              <a:gd name="T88" fmla="*/ 2097 w 4585"/>
              <a:gd name="T89" fmla="*/ 341 h 3349"/>
              <a:gd name="T90" fmla="*/ 2053 w 4585"/>
              <a:gd name="T91" fmla="*/ 545 h 3349"/>
              <a:gd name="T92" fmla="*/ 2513 w 4585"/>
              <a:gd name="T93" fmla="*/ 737 h 3349"/>
              <a:gd name="T94" fmla="*/ 2781 w 4585"/>
              <a:gd name="T95" fmla="*/ 633 h 3349"/>
              <a:gd name="T96" fmla="*/ 3393 w 4585"/>
              <a:gd name="T97" fmla="*/ 497 h 3349"/>
              <a:gd name="T98" fmla="*/ 3393 w 4585"/>
              <a:gd name="T99" fmla="*/ 489 h 3349"/>
              <a:gd name="T100" fmla="*/ 3405 w 4585"/>
              <a:gd name="T101" fmla="*/ 513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85" h="3349">
                <a:moveTo>
                  <a:pt x="3405" y="513"/>
                </a:moveTo>
                <a:cubicBezTo>
                  <a:pt x="3434" y="641"/>
                  <a:pt x="3494" y="739"/>
                  <a:pt x="3537" y="853"/>
                </a:cubicBezTo>
                <a:cubicBezTo>
                  <a:pt x="3542" y="878"/>
                  <a:pt x="3545" y="906"/>
                  <a:pt x="3553" y="929"/>
                </a:cubicBezTo>
                <a:cubicBezTo>
                  <a:pt x="3562" y="1079"/>
                  <a:pt x="3581" y="1237"/>
                  <a:pt x="3709" y="1257"/>
                </a:cubicBezTo>
                <a:cubicBezTo>
                  <a:pt x="3859" y="1280"/>
                  <a:pt x="3924" y="1136"/>
                  <a:pt x="4017" y="1049"/>
                </a:cubicBezTo>
                <a:cubicBezTo>
                  <a:pt x="4156" y="919"/>
                  <a:pt x="4493" y="977"/>
                  <a:pt x="4561" y="1141"/>
                </a:cubicBezTo>
                <a:cubicBezTo>
                  <a:pt x="4580" y="1168"/>
                  <a:pt x="4576" y="1217"/>
                  <a:pt x="4585" y="1253"/>
                </a:cubicBezTo>
                <a:cubicBezTo>
                  <a:pt x="4542" y="1426"/>
                  <a:pt x="4414" y="1562"/>
                  <a:pt x="4217" y="1569"/>
                </a:cubicBezTo>
                <a:cubicBezTo>
                  <a:pt x="4075" y="1574"/>
                  <a:pt x="3939" y="1478"/>
                  <a:pt x="3817" y="1533"/>
                </a:cubicBezTo>
                <a:cubicBezTo>
                  <a:pt x="3725" y="1574"/>
                  <a:pt x="3713" y="1705"/>
                  <a:pt x="3741" y="1833"/>
                </a:cubicBezTo>
                <a:cubicBezTo>
                  <a:pt x="3743" y="1852"/>
                  <a:pt x="3745" y="1871"/>
                  <a:pt x="3753" y="1885"/>
                </a:cubicBezTo>
                <a:cubicBezTo>
                  <a:pt x="3817" y="2141"/>
                  <a:pt x="3910" y="2368"/>
                  <a:pt x="4021" y="2577"/>
                </a:cubicBezTo>
                <a:cubicBezTo>
                  <a:pt x="3646" y="2557"/>
                  <a:pt x="3368" y="2800"/>
                  <a:pt x="2977" y="2801"/>
                </a:cubicBezTo>
                <a:cubicBezTo>
                  <a:pt x="2879" y="2801"/>
                  <a:pt x="2768" y="2773"/>
                  <a:pt x="2741" y="2701"/>
                </a:cubicBezTo>
                <a:cubicBezTo>
                  <a:pt x="2686" y="2552"/>
                  <a:pt x="2833" y="2487"/>
                  <a:pt x="2817" y="2341"/>
                </a:cubicBezTo>
                <a:cubicBezTo>
                  <a:pt x="2802" y="2205"/>
                  <a:pt x="2631" y="2074"/>
                  <a:pt x="2509" y="2061"/>
                </a:cubicBezTo>
                <a:cubicBezTo>
                  <a:pt x="2435" y="2053"/>
                  <a:pt x="2393" y="2069"/>
                  <a:pt x="2349" y="2089"/>
                </a:cubicBezTo>
                <a:cubicBezTo>
                  <a:pt x="2212" y="2151"/>
                  <a:pt x="2036" y="2356"/>
                  <a:pt x="2137" y="2569"/>
                </a:cubicBezTo>
                <a:cubicBezTo>
                  <a:pt x="2153" y="2602"/>
                  <a:pt x="2179" y="2633"/>
                  <a:pt x="2201" y="2657"/>
                </a:cubicBezTo>
                <a:cubicBezTo>
                  <a:pt x="2225" y="2683"/>
                  <a:pt x="2262" y="2702"/>
                  <a:pt x="2285" y="2733"/>
                </a:cubicBezTo>
                <a:cubicBezTo>
                  <a:pt x="2357" y="2831"/>
                  <a:pt x="2338" y="2965"/>
                  <a:pt x="2249" y="3029"/>
                </a:cubicBezTo>
                <a:cubicBezTo>
                  <a:pt x="2187" y="3074"/>
                  <a:pt x="2084" y="3106"/>
                  <a:pt x="1993" y="3137"/>
                </a:cubicBezTo>
                <a:cubicBezTo>
                  <a:pt x="1901" y="3168"/>
                  <a:pt x="1798" y="3195"/>
                  <a:pt x="1693" y="3201"/>
                </a:cubicBezTo>
                <a:cubicBezTo>
                  <a:pt x="1575" y="3208"/>
                  <a:pt x="1463" y="3204"/>
                  <a:pt x="1361" y="3233"/>
                </a:cubicBezTo>
                <a:cubicBezTo>
                  <a:pt x="1265" y="3260"/>
                  <a:pt x="1191" y="3303"/>
                  <a:pt x="1117" y="3349"/>
                </a:cubicBezTo>
                <a:cubicBezTo>
                  <a:pt x="1074" y="3180"/>
                  <a:pt x="1018" y="3016"/>
                  <a:pt x="989" y="2829"/>
                </a:cubicBezTo>
                <a:cubicBezTo>
                  <a:pt x="980" y="2769"/>
                  <a:pt x="978" y="2702"/>
                  <a:pt x="961" y="2641"/>
                </a:cubicBezTo>
                <a:cubicBezTo>
                  <a:pt x="943" y="2578"/>
                  <a:pt x="890" y="2465"/>
                  <a:pt x="829" y="2461"/>
                </a:cubicBezTo>
                <a:cubicBezTo>
                  <a:pt x="780" y="2458"/>
                  <a:pt x="736" y="2509"/>
                  <a:pt x="705" y="2545"/>
                </a:cubicBezTo>
                <a:cubicBezTo>
                  <a:pt x="607" y="2658"/>
                  <a:pt x="465" y="2757"/>
                  <a:pt x="261" y="2717"/>
                </a:cubicBezTo>
                <a:cubicBezTo>
                  <a:pt x="139" y="2693"/>
                  <a:pt x="0" y="2616"/>
                  <a:pt x="1" y="2465"/>
                </a:cubicBezTo>
                <a:cubicBezTo>
                  <a:pt x="2" y="2363"/>
                  <a:pt x="83" y="2292"/>
                  <a:pt x="141" y="2237"/>
                </a:cubicBezTo>
                <a:cubicBezTo>
                  <a:pt x="214" y="2168"/>
                  <a:pt x="294" y="2116"/>
                  <a:pt x="401" y="2121"/>
                </a:cubicBezTo>
                <a:cubicBezTo>
                  <a:pt x="468" y="2124"/>
                  <a:pt x="534" y="2163"/>
                  <a:pt x="609" y="2181"/>
                </a:cubicBezTo>
                <a:cubicBezTo>
                  <a:pt x="678" y="2198"/>
                  <a:pt x="786" y="2214"/>
                  <a:pt x="829" y="2165"/>
                </a:cubicBezTo>
                <a:cubicBezTo>
                  <a:pt x="879" y="2109"/>
                  <a:pt x="838" y="1999"/>
                  <a:pt x="809" y="1933"/>
                </a:cubicBezTo>
                <a:cubicBezTo>
                  <a:pt x="742" y="1782"/>
                  <a:pt x="668" y="1690"/>
                  <a:pt x="577" y="1569"/>
                </a:cubicBezTo>
                <a:cubicBezTo>
                  <a:pt x="529" y="1505"/>
                  <a:pt x="456" y="1431"/>
                  <a:pt x="461" y="1337"/>
                </a:cubicBezTo>
                <a:cubicBezTo>
                  <a:pt x="776" y="1213"/>
                  <a:pt x="1103" y="1058"/>
                  <a:pt x="1485" y="1005"/>
                </a:cubicBezTo>
                <a:cubicBezTo>
                  <a:pt x="1622" y="986"/>
                  <a:pt x="1785" y="995"/>
                  <a:pt x="1797" y="861"/>
                </a:cubicBezTo>
                <a:cubicBezTo>
                  <a:pt x="1804" y="782"/>
                  <a:pt x="1743" y="725"/>
                  <a:pt x="1697" y="689"/>
                </a:cubicBezTo>
                <a:cubicBezTo>
                  <a:pt x="1595" y="611"/>
                  <a:pt x="1462" y="572"/>
                  <a:pt x="1429" y="441"/>
                </a:cubicBezTo>
                <a:cubicBezTo>
                  <a:pt x="1387" y="274"/>
                  <a:pt x="1526" y="171"/>
                  <a:pt x="1641" y="117"/>
                </a:cubicBezTo>
                <a:cubicBezTo>
                  <a:pt x="1736" y="72"/>
                  <a:pt x="1958" y="0"/>
                  <a:pt x="2069" y="73"/>
                </a:cubicBezTo>
                <a:cubicBezTo>
                  <a:pt x="2147" y="124"/>
                  <a:pt x="2122" y="254"/>
                  <a:pt x="2097" y="341"/>
                </a:cubicBezTo>
                <a:cubicBezTo>
                  <a:pt x="2078" y="406"/>
                  <a:pt x="2052" y="474"/>
                  <a:pt x="2053" y="545"/>
                </a:cubicBezTo>
                <a:cubicBezTo>
                  <a:pt x="2055" y="795"/>
                  <a:pt x="2321" y="821"/>
                  <a:pt x="2513" y="737"/>
                </a:cubicBezTo>
                <a:cubicBezTo>
                  <a:pt x="2603" y="698"/>
                  <a:pt x="2686" y="659"/>
                  <a:pt x="2781" y="633"/>
                </a:cubicBezTo>
                <a:cubicBezTo>
                  <a:pt x="2994" y="574"/>
                  <a:pt x="3179" y="539"/>
                  <a:pt x="3393" y="497"/>
                </a:cubicBezTo>
                <a:cubicBezTo>
                  <a:pt x="3393" y="494"/>
                  <a:pt x="3393" y="492"/>
                  <a:pt x="3393" y="489"/>
                </a:cubicBezTo>
                <a:cubicBezTo>
                  <a:pt x="3402" y="492"/>
                  <a:pt x="3396" y="510"/>
                  <a:pt x="3405" y="513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5" name="Freeform 42"/>
          <p:cNvSpPr>
            <a:spLocks/>
          </p:cNvSpPr>
          <p:nvPr/>
        </p:nvSpPr>
        <p:spPr bwMode="auto">
          <a:xfrm>
            <a:off x="6524390" y="2701335"/>
            <a:ext cx="1746815" cy="1526132"/>
          </a:xfrm>
          <a:custGeom>
            <a:avLst/>
            <a:gdLst>
              <a:gd name="T0" fmla="*/ 1528 w 3544"/>
              <a:gd name="T1" fmla="*/ 2285 h 3329"/>
              <a:gd name="T2" fmla="*/ 1888 w 3544"/>
              <a:gd name="T3" fmla="*/ 2669 h 3329"/>
              <a:gd name="T4" fmla="*/ 1964 w 3544"/>
              <a:gd name="T5" fmla="*/ 2885 h 3329"/>
              <a:gd name="T6" fmla="*/ 1640 w 3544"/>
              <a:gd name="T7" fmla="*/ 2981 h 3329"/>
              <a:gd name="T8" fmla="*/ 832 w 3544"/>
              <a:gd name="T9" fmla="*/ 3253 h 3329"/>
              <a:gd name="T10" fmla="*/ 688 w 3544"/>
              <a:gd name="T11" fmla="*/ 3329 h 3329"/>
              <a:gd name="T12" fmla="*/ 688 w 3544"/>
              <a:gd name="T13" fmla="*/ 3313 h 3329"/>
              <a:gd name="T14" fmla="*/ 572 w 3544"/>
              <a:gd name="T15" fmla="*/ 2729 h 3329"/>
              <a:gd name="T16" fmla="*/ 468 w 3544"/>
              <a:gd name="T17" fmla="*/ 2377 h 3329"/>
              <a:gd name="T18" fmla="*/ 664 w 3544"/>
              <a:gd name="T19" fmla="*/ 2229 h 3329"/>
              <a:gd name="T20" fmla="*/ 1200 w 3544"/>
              <a:gd name="T21" fmla="*/ 2249 h 3329"/>
              <a:gd name="T22" fmla="*/ 1196 w 3544"/>
              <a:gd name="T23" fmla="*/ 1853 h 3329"/>
              <a:gd name="T24" fmla="*/ 888 w 3544"/>
              <a:gd name="T25" fmla="*/ 1649 h 3329"/>
              <a:gd name="T26" fmla="*/ 408 w 3544"/>
              <a:gd name="T27" fmla="*/ 2017 h 3329"/>
              <a:gd name="T28" fmla="*/ 212 w 3544"/>
              <a:gd name="T29" fmla="*/ 1973 h 3329"/>
              <a:gd name="T30" fmla="*/ 168 w 3544"/>
              <a:gd name="T31" fmla="*/ 1785 h 3329"/>
              <a:gd name="T32" fmla="*/ 0 w 3544"/>
              <a:gd name="T33" fmla="*/ 1261 h 3329"/>
              <a:gd name="T34" fmla="*/ 528 w 3544"/>
              <a:gd name="T35" fmla="*/ 1117 h 3329"/>
              <a:gd name="T36" fmla="*/ 808 w 3544"/>
              <a:gd name="T37" fmla="*/ 1061 h 3329"/>
              <a:gd name="T38" fmla="*/ 1048 w 3544"/>
              <a:gd name="T39" fmla="*/ 965 h 3329"/>
              <a:gd name="T40" fmla="*/ 1052 w 3544"/>
              <a:gd name="T41" fmla="*/ 677 h 3329"/>
              <a:gd name="T42" fmla="*/ 960 w 3544"/>
              <a:gd name="T43" fmla="*/ 609 h 3329"/>
              <a:gd name="T44" fmla="*/ 888 w 3544"/>
              <a:gd name="T45" fmla="*/ 521 h 3329"/>
              <a:gd name="T46" fmla="*/ 1032 w 3544"/>
              <a:gd name="T47" fmla="*/ 85 h 3329"/>
              <a:gd name="T48" fmla="*/ 1500 w 3544"/>
              <a:gd name="T49" fmla="*/ 261 h 3329"/>
              <a:gd name="T50" fmla="*/ 1532 w 3544"/>
              <a:gd name="T51" fmla="*/ 369 h 3329"/>
              <a:gd name="T52" fmla="*/ 1484 w 3544"/>
              <a:gd name="T53" fmla="*/ 637 h 3329"/>
              <a:gd name="T54" fmla="*/ 2048 w 3544"/>
              <a:gd name="T55" fmla="*/ 693 h 3329"/>
              <a:gd name="T56" fmla="*/ 2716 w 3544"/>
              <a:gd name="T57" fmla="*/ 537 h 3329"/>
              <a:gd name="T58" fmla="*/ 2728 w 3544"/>
              <a:gd name="T59" fmla="*/ 553 h 3329"/>
              <a:gd name="T60" fmla="*/ 2964 w 3544"/>
              <a:gd name="T61" fmla="*/ 1093 h 3329"/>
              <a:gd name="T62" fmla="*/ 2952 w 3544"/>
              <a:gd name="T63" fmla="*/ 1313 h 3329"/>
              <a:gd name="T64" fmla="*/ 2648 w 3544"/>
              <a:gd name="T65" fmla="*/ 1293 h 3329"/>
              <a:gd name="T66" fmla="*/ 2340 w 3544"/>
              <a:gd name="T67" fmla="*/ 1377 h 3329"/>
              <a:gd name="T68" fmla="*/ 2224 w 3544"/>
              <a:gd name="T69" fmla="*/ 1565 h 3329"/>
              <a:gd name="T70" fmla="*/ 2300 w 3544"/>
              <a:gd name="T71" fmla="*/ 1785 h 3329"/>
              <a:gd name="T72" fmla="*/ 2780 w 3544"/>
              <a:gd name="T73" fmla="*/ 1837 h 3329"/>
              <a:gd name="T74" fmla="*/ 3056 w 3544"/>
              <a:gd name="T75" fmla="*/ 1641 h 3329"/>
              <a:gd name="T76" fmla="*/ 3356 w 3544"/>
              <a:gd name="T77" fmla="*/ 1993 h 3329"/>
              <a:gd name="T78" fmla="*/ 3544 w 3544"/>
              <a:gd name="T79" fmla="*/ 2453 h 3329"/>
              <a:gd name="T80" fmla="*/ 2848 w 3544"/>
              <a:gd name="T81" fmla="*/ 2621 h 3329"/>
              <a:gd name="T82" fmla="*/ 2336 w 3544"/>
              <a:gd name="T83" fmla="*/ 2713 h 3329"/>
              <a:gd name="T84" fmla="*/ 2192 w 3544"/>
              <a:gd name="T85" fmla="*/ 2461 h 3329"/>
              <a:gd name="T86" fmla="*/ 2184 w 3544"/>
              <a:gd name="T87" fmla="*/ 2053 h 3329"/>
              <a:gd name="T88" fmla="*/ 1664 w 3544"/>
              <a:gd name="T89" fmla="*/ 2089 h 3329"/>
              <a:gd name="T90" fmla="*/ 1544 w 3544"/>
              <a:gd name="T91" fmla="*/ 2225 h 3329"/>
              <a:gd name="T92" fmla="*/ 1528 w 3544"/>
              <a:gd name="T93" fmla="*/ 2285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44" h="3329">
                <a:moveTo>
                  <a:pt x="1528" y="2285"/>
                </a:moveTo>
                <a:cubicBezTo>
                  <a:pt x="1523" y="2525"/>
                  <a:pt x="1761" y="2561"/>
                  <a:pt x="1888" y="2669"/>
                </a:cubicBezTo>
                <a:cubicBezTo>
                  <a:pt x="1947" y="2719"/>
                  <a:pt x="1999" y="2798"/>
                  <a:pt x="1964" y="2885"/>
                </a:cubicBezTo>
                <a:cubicBezTo>
                  <a:pt x="1916" y="2974"/>
                  <a:pt x="1753" y="2963"/>
                  <a:pt x="1640" y="2981"/>
                </a:cubicBezTo>
                <a:cubicBezTo>
                  <a:pt x="1332" y="3031"/>
                  <a:pt x="1085" y="3140"/>
                  <a:pt x="832" y="3253"/>
                </a:cubicBezTo>
                <a:cubicBezTo>
                  <a:pt x="788" y="3273"/>
                  <a:pt x="702" y="3304"/>
                  <a:pt x="688" y="3329"/>
                </a:cubicBezTo>
                <a:cubicBezTo>
                  <a:pt x="688" y="3324"/>
                  <a:pt x="688" y="3318"/>
                  <a:pt x="688" y="3313"/>
                </a:cubicBezTo>
                <a:cubicBezTo>
                  <a:pt x="649" y="3081"/>
                  <a:pt x="650" y="2889"/>
                  <a:pt x="572" y="2729"/>
                </a:cubicBezTo>
                <a:cubicBezTo>
                  <a:pt x="528" y="2638"/>
                  <a:pt x="420" y="2535"/>
                  <a:pt x="468" y="2377"/>
                </a:cubicBezTo>
                <a:cubicBezTo>
                  <a:pt x="493" y="2296"/>
                  <a:pt x="573" y="2240"/>
                  <a:pt x="664" y="2229"/>
                </a:cubicBezTo>
                <a:cubicBezTo>
                  <a:pt x="839" y="2208"/>
                  <a:pt x="1044" y="2327"/>
                  <a:pt x="1200" y="2249"/>
                </a:cubicBezTo>
                <a:cubicBezTo>
                  <a:pt x="1337" y="2181"/>
                  <a:pt x="1256" y="1956"/>
                  <a:pt x="1196" y="1853"/>
                </a:cubicBezTo>
                <a:cubicBezTo>
                  <a:pt x="1139" y="1756"/>
                  <a:pt x="1032" y="1654"/>
                  <a:pt x="888" y="1649"/>
                </a:cubicBezTo>
                <a:cubicBezTo>
                  <a:pt x="603" y="1639"/>
                  <a:pt x="593" y="1934"/>
                  <a:pt x="408" y="2017"/>
                </a:cubicBezTo>
                <a:cubicBezTo>
                  <a:pt x="343" y="2046"/>
                  <a:pt x="247" y="2033"/>
                  <a:pt x="212" y="1973"/>
                </a:cubicBezTo>
                <a:cubicBezTo>
                  <a:pt x="186" y="1928"/>
                  <a:pt x="185" y="1845"/>
                  <a:pt x="168" y="1785"/>
                </a:cubicBezTo>
                <a:cubicBezTo>
                  <a:pt x="119" y="1604"/>
                  <a:pt x="52" y="1430"/>
                  <a:pt x="0" y="1261"/>
                </a:cubicBezTo>
                <a:cubicBezTo>
                  <a:pt x="121" y="1148"/>
                  <a:pt x="322" y="1126"/>
                  <a:pt x="528" y="1117"/>
                </a:cubicBezTo>
                <a:cubicBezTo>
                  <a:pt x="629" y="1112"/>
                  <a:pt x="722" y="1090"/>
                  <a:pt x="808" y="1061"/>
                </a:cubicBezTo>
                <a:cubicBezTo>
                  <a:pt x="895" y="1032"/>
                  <a:pt x="991" y="1006"/>
                  <a:pt x="1048" y="965"/>
                </a:cubicBezTo>
                <a:cubicBezTo>
                  <a:pt x="1141" y="899"/>
                  <a:pt x="1132" y="759"/>
                  <a:pt x="1052" y="677"/>
                </a:cubicBezTo>
                <a:cubicBezTo>
                  <a:pt x="1023" y="647"/>
                  <a:pt x="986" y="634"/>
                  <a:pt x="960" y="609"/>
                </a:cubicBezTo>
                <a:cubicBezTo>
                  <a:pt x="934" y="584"/>
                  <a:pt x="906" y="552"/>
                  <a:pt x="888" y="521"/>
                </a:cubicBezTo>
                <a:cubicBezTo>
                  <a:pt x="791" y="356"/>
                  <a:pt x="898" y="152"/>
                  <a:pt x="1032" y="85"/>
                </a:cubicBezTo>
                <a:cubicBezTo>
                  <a:pt x="1202" y="0"/>
                  <a:pt x="1425" y="126"/>
                  <a:pt x="1500" y="261"/>
                </a:cubicBezTo>
                <a:cubicBezTo>
                  <a:pt x="1515" y="288"/>
                  <a:pt x="1533" y="333"/>
                  <a:pt x="1532" y="369"/>
                </a:cubicBezTo>
                <a:cubicBezTo>
                  <a:pt x="1530" y="447"/>
                  <a:pt x="1444" y="529"/>
                  <a:pt x="1484" y="637"/>
                </a:cubicBezTo>
                <a:cubicBezTo>
                  <a:pt x="1545" y="802"/>
                  <a:pt x="1878" y="740"/>
                  <a:pt x="2048" y="693"/>
                </a:cubicBezTo>
                <a:cubicBezTo>
                  <a:pt x="2274" y="631"/>
                  <a:pt x="2471" y="520"/>
                  <a:pt x="2716" y="537"/>
                </a:cubicBezTo>
                <a:cubicBezTo>
                  <a:pt x="2724" y="538"/>
                  <a:pt x="2720" y="552"/>
                  <a:pt x="2728" y="553"/>
                </a:cubicBezTo>
                <a:cubicBezTo>
                  <a:pt x="2809" y="730"/>
                  <a:pt x="2911" y="871"/>
                  <a:pt x="2964" y="1093"/>
                </a:cubicBezTo>
                <a:cubicBezTo>
                  <a:pt x="2980" y="1161"/>
                  <a:pt x="2993" y="1272"/>
                  <a:pt x="2952" y="1313"/>
                </a:cubicBezTo>
                <a:cubicBezTo>
                  <a:pt x="2876" y="1389"/>
                  <a:pt x="2728" y="1302"/>
                  <a:pt x="2648" y="1293"/>
                </a:cubicBezTo>
                <a:cubicBezTo>
                  <a:pt x="2520" y="1279"/>
                  <a:pt x="2412" y="1313"/>
                  <a:pt x="2340" y="1377"/>
                </a:cubicBezTo>
                <a:cubicBezTo>
                  <a:pt x="2287" y="1424"/>
                  <a:pt x="2235" y="1508"/>
                  <a:pt x="2224" y="1565"/>
                </a:cubicBezTo>
                <a:cubicBezTo>
                  <a:pt x="2206" y="1658"/>
                  <a:pt x="2252" y="1745"/>
                  <a:pt x="2300" y="1785"/>
                </a:cubicBezTo>
                <a:cubicBezTo>
                  <a:pt x="2413" y="1880"/>
                  <a:pt x="2658" y="1920"/>
                  <a:pt x="2780" y="1837"/>
                </a:cubicBezTo>
                <a:cubicBezTo>
                  <a:pt x="2865" y="1779"/>
                  <a:pt x="2883" y="1620"/>
                  <a:pt x="3056" y="1641"/>
                </a:cubicBezTo>
                <a:cubicBezTo>
                  <a:pt x="3219" y="1661"/>
                  <a:pt x="3294" y="1861"/>
                  <a:pt x="3356" y="1993"/>
                </a:cubicBezTo>
                <a:cubicBezTo>
                  <a:pt x="3432" y="2154"/>
                  <a:pt x="3490" y="2292"/>
                  <a:pt x="3544" y="2453"/>
                </a:cubicBezTo>
                <a:cubicBezTo>
                  <a:pt x="3306" y="2503"/>
                  <a:pt x="3054" y="2545"/>
                  <a:pt x="2848" y="2621"/>
                </a:cubicBezTo>
                <a:cubicBezTo>
                  <a:pt x="2706" y="2673"/>
                  <a:pt x="2528" y="2810"/>
                  <a:pt x="2336" y="2713"/>
                </a:cubicBezTo>
                <a:cubicBezTo>
                  <a:pt x="2254" y="2671"/>
                  <a:pt x="2196" y="2579"/>
                  <a:pt x="2192" y="2461"/>
                </a:cubicBezTo>
                <a:cubicBezTo>
                  <a:pt x="2188" y="2330"/>
                  <a:pt x="2263" y="2157"/>
                  <a:pt x="2184" y="2053"/>
                </a:cubicBezTo>
                <a:cubicBezTo>
                  <a:pt x="2089" y="1927"/>
                  <a:pt x="1789" y="2004"/>
                  <a:pt x="1664" y="2089"/>
                </a:cubicBezTo>
                <a:cubicBezTo>
                  <a:pt x="1613" y="2123"/>
                  <a:pt x="1577" y="2173"/>
                  <a:pt x="1544" y="2225"/>
                </a:cubicBezTo>
                <a:cubicBezTo>
                  <a:pt x="1539" y="2245"/>
                  <a:pt x="1529" y="2261"/>
                  <a:pt x="1528" y="228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26" name="Freeform 43"/>
          <p:cNvSpPr>
            <a:spLocks/>
          </p:cNvSpPr>
          <p:nvPr/>
        </p:nvSpPr>
        <p:spPr bwMode="auto">
          <a:xfrm>
            <a:off x="812648" y="2234876"/>
            <a:ext cx="1644061" cy="1469092"/>
          </a:xfrm>
          <a:custGeom>
            <a:avLst/>
            <a:gdLst>
              <a:gd name="T0" fmla="*/ 2776 w 3336"/>
              <a:gd name="T1" fmla="*/ 493 h 3201"/>
              <a:gd name="T2" fmla="*/ 2788 w 3336"/>
              <a:gd name="T3" fmla="*/ 517 h 3201"/>
              <a:gd name="T4" fmla="*/ 2956 w 3336"/>
              <a:gd name="T5" fmla="*/ 1085 h 3201"/>
              <a:gd name="T6" fmla="*/ 2960 w 3336"/>
              <a:gd name="T7" fmla="*/ 1137 h 3201"/>
              <a:gd name="T8" fmla="*/ 2820 w 3336"/>
              <a:gd name="T9" fmla="*/ 1281 h 3201"/>
              <a:gd name="T10" fmla="*/ 2604 w 3336"/>
              <a:gd name="T11" fmla="*/ 1233 h 3201"/>
              <a:gd name="T12" fmla="*/ 2192 w 3336"/>
              <a:gd name="T13" fmla="*/ 1437 h 3201"/>
              <a:gd name="T14" fmla="*/ 2192 w 3336"/>
              <a:gd name="T15" fmla="*/ 1709 h 3201"/>
              <a:gd name="T16" fmla="*/ 2648 w 3336"/>
              <a:gd name="T17" fmla="*/ 1773 h 3201"/>
              <a:gd name="T18" fmla="*/ 2768 w 3336"/>
              <a:gd name="T19" fmla="*/ 1649 h 3201"/>
              <a:gd name="T20" fmla="*/ 2912 w 3336"/>
              <a:gd name="T21" fmla="*/ 1573 h 3201"/>
              <a:gd name="T22" fmla="*/ 3136 w 3336"/>
              <a:gd name="T23" fmla="*/ 1717 h 3201"/>
              <a:gd name="T24" fmla="*/ 3336 w 3336"/>
              <a:gd name="T25" fmla="*/ 2353 h 3201"/>
              <a:gd name="T26" fmla="*/ 3336 w 3336"/>
              <a:gd name="T27" fmla="*/ 2361 h 3201"/>
              <a:gd name="T28" fmla="*/ 2724 w 3336"/>
              <a:gd name="T29" fmla="*/ 2497 h 3201"/>
              <a:gd name="T30" fmla="*/ 2456 w 3336"/>
              <a:gd name="T31" fmla="*/ 2601 h 3201"/>
              <a:gd name="T32" fmla="*/ 1996 w 3336"/>
              <a:gd name="T33" fmla="*/ 2409 h 3201"/>
              <a:gd name="T34" fmla="*/ 2040 w 3336"/>
              <a:gd name="T35" fmla="*/ 2205 h 3201"/>
              <a:gd name="T36" fmla="*/ 2012 w 3336"/>
              <a:gd name="T37" fmla="*/ 1937 h 3201"/>
              <a:gd name="T38" fmla="*/ 1584 w 3336"/>
              <a:gd name="T39" fmla="*/ 1981 h 3201"/>
              <a:gd name="T40" fmla="*/ 1372 w 3336"/>
              <a:gd name="T41" fmla="*/ 2305 h 3201"/>
              <a:gd name="T42" fmla="*/ 1640 w 3336"/>
              <a:gd name="T43" fmla="*/ 2553 h 3201"/>
              <a:gd name="T44" fmla="*/ 1740 w 3336"/>
              <a:gd name="T45" fmla="*/ 2725 h 3201"/>
              <a:gd name="T46" fmla="*/ 1428 w 3336"/>
              <a:gd name="T47" fmla="*/ 2869 h 3201"/>
              <a:gd name="T48" fmla="*/ 404 w 3336"/>
              <a:gd name="T49" fmla="*/ 3201 h 3201"/>
              <a:gd name="T50" fmla="*/ 368 w 3336"/>
              <a:gd name="T51" fmla="*/ 2653 h 3201"/>
              <a:gd name="T52" fmla="*/ 300 w 3336"/>
              <a:gd name="T53" fmla="*/ 2317 h 3201"/>
              <a:gd name="T54" fmla="*/ 540 w 3336"/>
              <a:gd name="T55" fmla="*/ 2145 h 3201"/>
              <a:gd name="T56" fmla="*/ 1108 w 3336"/>
              <a:gd name="T57" fmla="*/ 2117 h 3201"/>
              <a:gd name="T58" fmla="*/ 1100 w 3336"/>
              <a:gd name="T59" fmla="*/ 1777 h 3201"/>
              <a:gd name="T60" fmla="*/ 940 w 3336"/>
              <a:gd name="T61" fmla="*/ 1609 h 3201"/>
              <a:gd name="T62" fmla="*/ 576 w 3336"/>
              <a:gd name="T63" fmla="*/ 1673 h 3201"/>
              <a:gd name="T64" fmla="*/ 396 w 3336"/>
              <a:gd name="T65" fmla="*/ 1877 h 3201"/>
              <a:gd name="T66" fmla="*/ 120 w 3336"/>
              <a:gd name="T67" fmla="*/ 1909 h 3201"/>
              <a:gd name="T68" fmla="*/ 92 w 3336"/>
              <a:gd name="T69" fmla="*/ 1729 h 3201"/>
              <a:gd name="T70" fmla="*/ 0 w 3336"/>
              <a:gd name="T71" fmla="*/ 1201 h 3201"/>
              <a:gd name="T72" fmla="*/ 552 w 3336"/>
              <a:gd name="T73" fmla="*/ 1061 h 3201"/>
              <a:gd name="T74" fmla="*/ 844 w 3336"/>
              <a:gd name="T75" fmla="*/ 1005 h 3201"/>
              <a:gd name="T76" fmla="*/ 1088 w 3336"/>
              <a:gd name="T77" fmla="*/ 901 h 3201"/>
              <a:gd name="T78" fmla="*/ 1120 w 3336"/>
              <a:gd name="T79" fmla="*/ 637 h 3201"/>
              <a:gd name="T80" fmla="*/ 1040 w 3336"/>
              <a:gd name="T81" fmla="*/ 569 h 3201"/>
              <a:gd name="T82" fmla="*/ 980 w 3336"/>
              <a:gd name="T83" fmla="*/ 489 h 3201"/>
              <a:gd name="T84" fmla="*/ 1064 w 3336"/>
              <a:gd name="T85" fmla="*/ 133 h 3201"/>
              <a:gd name="T86" fmla="*/ 1368 w 3336"/>
              <a:gd name="T87" fmla="*/ 29 h 3201"/>
              <a:gd name="T88" fmla="*/ 1628 w 3336"/>
              <a:gd name="T89" fmla="*/ 265 h 3201"/>
              <a:gd name="T90" fmla="*/ 1548 w 3336"/>
              <a:gd name="T91" fmla="*/ 541 h 3201"/>
              <a:gd name="T92" fmla="*/ 1720 w 3336"/>
              <a:gd name="T93" fmla="*/ 697 h 3201"/>
              <a:gd name="T94" fmla="*/ 2256 w 3336"/>
              <a:gd name="T95" fmla="*/ 601 h 3201"/>
              <a:gd name="T96" fmla="*/ 2776 w 3336"/>
              <a:gd name="T97" fmla="*/ 493 h 3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36" h="3201">
                <a:moveTo>
                  <a:pt x="2776" y="493"/>
                </a:moveTo>
                <a:cubicBezTo>
                  <a:pt x="2783" y="498"/>
                  <a:pt x="2782" y="511"/>
                  <a:pt x="2788" y="517"/>
                </a:cubicBezTo>
                <a:cubicBezTo>
                  <a:pt x="2850" y="700"/>
                  <a:pt x="2940" y="856"/>
                  <a:pt x="2956" y="1085"/>
                </a:cubicBezTo>
                <a:cubicBezTo>
                  <a:pt x="2959" y="1101"/>
                  <a:pt x="2951" y="1128"/>
                  <a:pt x="2960" y="1137"/>
                </a:cubicBezTo>
                <a:cubicBezTo>
                  <a:pt x="2949" y="1219"/>
                  <a:pt x="2908" y="1278"/>
                  <a:pt x="2820" y="1281"/>
                </a:cubicBezTo>
                <a:cubicBezTo>
                  <a:pt x="2744" y="1284"/>
                  <a:pt x="2676" y="1241"/>
                  <a:pt x="2604" y="1233"/>
                </a:cubicBezTo>
                <a:cubicBezTo>
                  <a:pt x="2405" y="1212"/>
                  <a:pt x="2255" y="1321"/>
                  <a:pt x="2192" y="1437"/>
                </a:cubicBezTo>
                <a:cubicBezTo>
                  <a:pt x="2156" y="1504"/>
                  <a:pt x="2127" y="1644"/>
                  <a:pt x="2192" y="1709"/>
                </a:cubicBezTo>
                <a:cubicBezTo>
                  <a:pt x="2277" y="1794"/>
                  <a:pt x="2515" y="1841"/>
                  <a:pt x="2648" y="1773"/>
                </a:cubicBezTo>
                <a:cubicBezTo>
                  <a:pt x="2704" y="1744"/>
                  <a:pt x="2724" y="1690"/>
                  <a:pt x="2768" y="1649"/>
                </a:cubicBezTo>
                <a:cubicBezTo>
                  <a:pt x="2804" y="1615"/>
                  <a:pt x="2861" y="1579"/>
                  <a:pt x="2912" y="1573"/>
                </a:cubicBezTo>
                <a:cubicBezTo>
                  <a:pt x="3031" y="1559"/>
                  <a:pt x="3095" y="1640"/>
                  <a:pt x="3136" y="1717"/>
                </a:cubicBezTo>
                <a:cubicBezTo>
                  <a:pt x="3234" y="1900"/>
                  <a:pt x="3269" y="2139"/>
                  <a:pt x="3336" y="2353"/>
                </a:cubicBezTo>
                <a:cubicBezTo>
                  <a:pt x="3336" y="2356"/>
                  <a:pt x="3336" y="2358"/>
                  <a:pt x="3336" y="2361"/>
                </a:cubicBezTo>
                <a:cubicBezTo>
                  <a:pt x="3122" y="2403"/>
                  <a:pt x="2937" y="2438"/>
                  <a:pt x="2724" y="2497"/>
                </a:cubicBezTo>
                <a:cubicBezTo>
                  <a:pt x="2629" y="2523"/>
                  <a:pt x="2546" y="2562"/>
                  <a:pt x="2456" y="2601"/>
                </a:cubicBezTo>
                <a:cubicBezTo>
                  <a:pt x="2264" y="2685"/>
                  <a:pt x="1998" y="2659"/>
                  <a:pt x="1996" y="2409"/>
                </a:cubicBezTo>
                <a:cubicBezTo>
                  <a:pt x="1995" y="2338"/>
                  <a:pt x="2021" y="2270"/>
                  <a:pt x="2040" y="2205"/>
                </a:cubicBezTo>
                <a:cubicBezTo>
                  <a:pt x="2065" y="2118"/>
                  <a:pt x="2090" y="1988"/>
                  <a:pt x="2012" y="1937"/>
                </a:cubicBezTo>
                <a:cubicBezTo>
                  <a:pt x="1901" y="1864"/>
                  <a:pt x="1679" y="1936"/>
                  <a:pt x="1584" y="1981"/>
                </a:cubicBezTo>
                <a:cubicBezTo>
                  <a:pt x="1469" y="2035"/>
                  <a:pt x="1330" y="2138"/>
                  <a:pt x="1372" y="2305"/>
                </a:cubicBezTo>
                <a:cubicBezTo>
                  <a:pt x="1405" y="2436"/>
                  <a:pt x="1538" y="2475"/>
                  <a:pt x="1640" y="2553"/>
                </a:cubicBezTo>
                <a:cubicBezTo>
                  <a:pt x="1686" y="2589"/>
                  <a:pt x="1747" y="2646"/>
                  <a:pt x="1740" y="2725"/>
                </a:cubicBezTo>
                <a:cubicBezTo>
                  <a:pt x="1728" y="2859"/>
                  <a:pt x="1565" y="2850"/>
                  <a:pt x="1428" y="2869"/>
                </a:cubicBezTo>
                <a:cubicBezTo>
                  <a:pt x="1046" y="2922"/>
                  <a:pt x="719" y="3077"/>
                  <a:pt x="404" y="3201"/>
                </a:cubicBezTo>
                <a:cubicBezTo>
                  <a:pt x="391" y="2985"/>
                  <a:pt x="414" y="2810"/>
                  <a:pt x="368" y="2653"/>
                </a:cubicBezTo>
                <a:cubicBezTo>
                  <a:pt x="336" y="2545"/>
                  <a:pt x="254" y="2458"/>
                  <a:pt x="300" y="2317"/>
                </a:cubicBezTo>
                <a:cubicBezTo>
                  <a:pt x="333" y="2218"/>
                  <a:pt x="418" y="2155"/>
                  <a:pt x="540" y="2145"/>
                </a:cubicBezTo>
                <a:cubicBezTo>
                  <a:pt x="723" y="2130"/>
                  <a:pt x="997" y="2261"/>
                  <a:pt x="1108" y="2117"/>
                </a:cubicBezTo>
                <a:cubicBezTo>
                  <a:pt x="1173" y="2032"/>
                  <a:pt x="1140" y="1864"/>
                  <a:pt x="1100" y="1777"/>
                </a:cubicBezTo>
                <a:cubicBezTo>
                  <a:pt x="1069" y="1710"/>
                  <a:pt x="1006" y="1641"/>
                  <a:pt x="940" y="1609"/>
                </a:cubicBezTo>
                <a:cubicBezTo>
                  <a:pt x="818" y="1550"/>
                  <a:pt x="669" y="1594"/>
                  <a:pt x="576" y="1673"/>
                </a:cubicBezTo>
                <a:cubicBezTo>
                  <a:pt x="513" y="1727"/>
                  <a:pt x="467" y="1815"/>
                  <a:pt x="396" y="1877"/>
                </a:cubicBezTo>
                <a:cubicBezTo>
                  <a:pt x="346" y="1921"/>
                  <a:pt x="185" y="2011"/>
                  <a:pt x="120" y="1909"/>
                </a:cubicBezTo>
                <a:cubicBezTo>
                  <a:pt x="98" y="1875"/>
                  <a:pt x="101" y="1795"/>
                  <a:pt x="92" y="1729"/>
                </a:cubicBezTo>
                <a:cubicBezTo>
                  <a:pt x="67" y="1550"/>
                  <a:pt x="25" y="1351"/>
                  <a:pt x="0" y="1201"/>
                </a:cubicBezTo>
                <a:cubicBezTo>
                  <a:pt x="127" y="1089"/>
                  <a:pt x="340" y="1075"/>
                  <a:pt x="552" y="1061"/>
                </a:cubicBezTo>
                <a:cubicBezTo>
                  <a:pt x="655" y="1054"/>
                  <a:pt x="754" y="1035"/>
                  <a:pt x="844" y="1005"/>
                </a:cubicBezTo>
                <a:cubicBezTo>
                  <a:pt x="935" y="974"/>
                  <a:pt x="1031" y="943"/>
                  <a:pt x="1088" y="901"/>
                </a:cubicBezTo>
                <a:cubicBezTo>
                  <a:pt x="1168" y="842"/>
                  <a:pt x="1190" y="727"/>
                  <a:pt x="1120" y="637"/>
                </a:cubicBezTo>
                <a:cubicBezTo>
                  <a:pt x="1096" y="606"/>
                  <a:pt x="1062" y="592"/>
                  <a:pt x="1040" y="569"/>
                </a:cubicBezTo>
                <a:cubicBezTo>
                  <a:pt x="1018" y="546"/>
                  <a:pt x="995" y="520"/>
                  <a:pt x="980" y="489"/>
                </a:cubicBezTo>
                <a:cubicBezTo>
                  <a:pt x="916" y="359"/>
                  <a:pt x="987" y="209"/>
                  <a:pt x="1064" y="133"/>
                </a:cubicBezTo>
                <a:cubicBezTo>
                  <a:pt x="1125" y="73"/>
                  <a:pt x="1234" y="0"/>
                  <a:pt x="1368" y="29"/>
                </a:cubicBezTo>
                <a:cubicBezTo>
                  <a:pt x="1470" y="51"/>
                  <a:pt x="1607" y="159"/>
                  <a:pt x="1628" y="265"/>
                </a:cubicBezTo>
                <a:cubicBezTo>
                  <a:pt x="1653" y="387"/>
                  <a:pt x="1557" y="427"/>
                  <a:pt x="1548" y="541"/>
                </a:cubicBezTo>
                <a:cubicBezTo>
                  <a:pt x="1539" y="650"/>
                  <a:pt x="1623" y="689"/>
                  <a:pt x="1720" y="697"/>
                </a:cubicBezTo>
                <a:cubicBezTo>
                  <a:pt x="1920" y="714"/>
                  <a:pt x="2095" y="652"/>
                  <a:pt x="2256" y="601"/>
                </a:cubicBezTo>
                <a:cubicBezTo>
                  <a:pt x="2420" y="549"/>
                  <a:pt x="2580" y="487"/>
                  <a:pt x="2776" y="493"/>
                </a:cubicBez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>
            <a:noFill/>
          </a:ln>
          <a:effectLst/>
        </p:spPr>
        <p:txBody>
          <a:bodyPr wrap="none" lIns="90000" tIns="90000" rIns="72000" bIns="90000" anchor="ctr"/>
          <a:lstStyle/>
          <a:p>
            <a:endParaRPr lang="en-GB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515873" y="4733220"/>
            <a:ext cx="2645124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 smtClean="0">
                <a:solidFill>
                  <a:srgbClr val="080808"/>
                </a:solidFill>
              </a:rPr>
              <a:t>Procurement Delivery</a:t>
            </a:r>
            <a:endParaRPr lang="en-GB" altLang="en-US" sz="1600" b="1" dirty="0">
              <a:solidFill>
                <a:srgbClr val="080808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Realised savings of £39m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Savings pipeline &gt; £100m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Structured processes and reporting</a:t>
            </a:r>
            <a:endParaRPr lang="en-GB" altLang="en-US" sz="1400" dirty="0">
              <a:solidFill>
                <a:srgbClr val="080808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gray">
          <a:xfrm>
            <a:off x="3286304" y="4733220"/>
            <a:ext cx="264512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600" b="1" dirty="0" smtClean="0">
                <a:solidFill>
                  <a:srgbClr val="080808"/>
                </a:solidFill>
              </a:rPr>
              <a:t>Commercial Practice</a:t>
            </a:r>
            <a:endParaRPr lang="en-GB" altLang="en-US" sz="1600" b="1" dirty="0">
              <a:solidFill>
                <a:srgbClr val="080808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Mandatory POs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Approved strategy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GB" altLang="en-US" sz="1400" dirty="0" smtClean="0">
                <a:solidFill>
                  <a:srgbClr val="080808"/>
                </a:solidFill>
              </a:rPr>
              <a:t>Procurement handbook</a:t>
            </a:r>
          </a:p>
          <a:p>
            <a:pPr marL="285750" indent="-285750">
              <a:spcBef>
                <a:spcPct val="20000"/>
              </a:spcBef>
              <a:buClr>
                <a:srgbClr val="7030A0"/>
              </a:buClr>
              <a:buSzPct val="80000"/>
              <a:buFont typeface="Wingdings 3" panose="05040102010807070707" pitchFamily="18" charset="2"/>
              <a:buChar char=""/>
            </a:pPr>
            <a:endParaRPr lang="en-GB" altLang="en-US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584</Words>
  <Application>Microsoft Office PowerPoint</Application>
  <PresentationFormat>On-screen Show (4:3)</PresentationFormat>
  <Paragraphs>160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Commercial Excellence</vt:lpstr>
      <vt:lpstr>Overview</vt:lpstr>
      <vt:lpstr>Why Commercial Excellence?</vt:lpstr>
      <vt:lpstr>Programme Overview</vt:lpstr>
      <vt:lpstr>Where we were – Early 2013</vt:lpstr>
      <vt:lpstr>How have we developed pace and confidence?</vt:lpstr>
      <vt:lpstr>Staged Approach to Benefits Realisation</vt:lpstr>
      <vt:lpstr>How has this been achieved?  </vt:lpstr>
      <vt:lpstr>Where are we now?</vt:lpstr>
      <vt:lpstr>Have there been challenges?</vt:lpstr>
      <vt:lpstr>Areas of focus</vt:lpstr>
      <vt:lpstr>Have we done things differently?</vt:lpstr>
      <vt:lpstr>Delivering Commercial Innovation</vt:lpstr>
      <vt:lpstr>Is anyone watching?</vt:lpstr>
      <vt:lpstr>Wider interest in Commercial Excellence</vt:lpstr>
      <vt:lpstr>Continuing the journey</vt:lpstr>
      <vt:lpstr>Future areas of focus</vt:lpstr>
      <vt:lpstr>Nick Smith,  Commercial and Procurement Services Manager 0131 529 4377 nick.smith@edinburgh.gov.uk   Tammy Gillies Commercial Delivery and Pipeline Manager 0131 529 4930 tammy.gillies@edinburgh.gov.uk </vt:lpstr>
      <vt:lpstr>Any questions?</vt:lpstr>
      <vt:lpstr>Commercial Excellence</vt:lpstr>
    </vt:vector>
  </TitlesOfParts>
  <Company>City of Edinburgh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Ritchie Somerville</dc:creator>
  <cp:lastModifiedBy>Duncan Campbell1</cp:lastModifiedBy>
  <cp:revision>39</cp:revision>
  <dcterms:created xsi:type="dcterms:W3CDTF">2015-03-13T10:17:21Z</dcterms:created>
  <dcterms:modified xsi:type="dcterms:W3CDTF">2015-03-26T10:39:52Z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