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304" r:id="rId3"/>
    <p:sldId id="328" r:id="rId4"/>
    <p:sldId id="329" r:id="rId5"/>
    <p:sldId id="310" r:id="rId6"/>
    <p:sldId id="306" r:id="rId7"/>
    <p:sldId id="351" r:id="rId8"/>
    <p:sldId id="314" r:id="rId9"/>
    <p:sldId id="337" r:id="rId10"/>
    <p:sldId id="287" r:id="rId11"/>
    <p:sldId id="339" r:id="rId12"/>
    <p:sldId id="344" r:id="rId13"/>
    <p:sldId id="345" r:id="rId14"/>
    <p:sldId id="346" r:id="rId15"/>
    <p:sldId id="347" r:id="rId16"/>
    <p:sldId id="349" r:id="rId17"/>
    <p:sldId id="338" r:id="rId18"/>
    <p:sldId id="330" r:id="rId19"/>
    <p:sldId id="317" r:id="rId20"/>
    <p:sldId id="319" r:id="rId21"/>
    <p:sldId id="335" r:id="rId22"/>
    <p:sldId id="326" r:id="rId23"/>
    <p:sldId id="334" r:id="rId24"/>
    <p:sldId id="268" r:id="rId25"/>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016C"/>
    <a:srgbClr val="646464"/>
    <a:srgbClr val="3FA6CC"/>
    <a:srgbClr val="F06A00"/>
    <a:srgbClr val="6EC040"/>
    <a:srgbClr val="4B4B4B"/>
    <a:srgbClr val="7D7D7D"/>
    <a:srgbClr val="969696"/>
    <a:srgbClr val="FADABC"/>
    <a:srgbClr val="DAE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26" autoAdjust="0"/>
  </p:normalViewPr>
  <p:slideViewPr>
    <p:cSldViewPr>
      <p:cViewPr>
        <p:scale>
          <a:sx n="80" d="100"/>
          <a:sy n="80" d="100"/>
        </p:scale>
        <p:origin x="-1272" y="-90"/>
      </p:cViewPr>
      <p:guideLst>
        <p:guide orient="horz"/>
        <p:guide orient="horz" pos="799"/>
        <p:guide orient="horz" pos="4175"/>
        <p:guide pos="3907"/>
        <p:guide pos="1020"/>
        <p:guide pos="19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316" y="-12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3"/>
            <a:ext cx="2945034" cy="496332"/>
          </a:xfrm>
          <a:prstGeom prst="rect">
            <a:avLst/>
          </a:prstGeom>
          <a:noFill/>
          <a:ln w="9525">
            <a:noFill/>
            <a:miter lim="800000"/>
            <a:headEnd/>
            <a:tailEnd/>
          </a:ln>
          <a:effectLst/>
        </p:spPr>
        <p:txBody>
          <a:bodyPr vert="horz" wrap="square" lIns="95540" tIns="47770" rIns="95540" bIns="47770" numCol="1" anchor="t" anchorCtr="0" compatLnSpc="1">
            <a:prstTxWarp prst="textNoShape">
              <a:avLst/>
            </a:prstTxWarp>
          </a:bodyPr>
          <a:lstStyle>
            <a:lvl1pPr defTabSz="954895">
              <a:defRPr sz="1300"/>
            </a:lvl1pPr>
          </a:lstStyle>
          <a:p>
            <a:endParaRPr lang="en-GB"/>
          </a:p>
        </p:txBody>
      </p:sp>
      <p:sp>
        <p:nvSpPr>
          <p:cNvPr id="10243" name="Rectangle 3"/>
          <p:cNvSpPr>
            <a:spLocks noGrp="1" noChangeArrowheads="1"/>
          </p:cNvSpPr>
          <p:nvPr>
            <p:ph type="dt" sz="quarter" idx="1"/>
          </p:nvPr>
        </p:nvSpPr>
        <p:spPr bwMode="auto">
          <a:xfrm>
            <a:off x="3851078" y="3"/>
            <a:ext cx="2945034" cy="496332"/>
          </a:xfrm>
          <a:prstGeom prst="rect">
            <a:avLst/>
          </a:prstGeom>
          <a:noFill/>
          <a:ln w="9525">
            <a:noFill/>
            <a:miter lim="800000"/>
            <a:headEnd/>
            <a:tailEnd/>
          </a:ln>
          <a:effectLst/>
        </p:spPr>
        <p:txBody>
          <a:bodyPr vert="horz" wrap="square" lIns="95540" tIns="47770" rIns="95540" bIns="47770" numCol="1" anchor="t" anchorCtr="0" compatLnSpc="1">
            <a:prstTxWarp prst="textNoShape">
              <a:avLst/>
            </a:prstTxWarp>
          </a:bodyPr>
          <a:lstStyle>
            <a:lvl1pPr algn="r" defTabSz="954895">
              <a:defRPr sz="1300"/>
            </a:lvl1pPr>
          </a:lstStyle>
          <a:p>
            <a:endParaRPr lang="en-GB"/>
          </a:p>
        </p:txBody>
      </p:sp>
      <p:sp>
        <p:nvSpPr>
          <p:cNvPr id="10244" name="Rectangle 4"/>
          <p:cNvSpPr>
            <a:spLocks noGrp="1" noChangeArrowheads="1"/>
          </p:cNvSpPr>
          <p:nvPr>
            <p:ph type="ftr" sz="quarter" idx="2"/>
          </p:nvPr>
        </p:nvSpPr>
        <p:spPr bwMode="auto">
          <a:xfrm>
            <a:off x="0" y="9428736"/>
            <a:ext cx="2945034" cy="496332"/>
          </a:xfrm>
          <a:prstGeom prst="rect">
            <a:avLst/>
          </a:prstGeom>
          <a:noFill/>
          <a:ln w="9525">
            <a:noFill/>
            <a:miter lim="800000"/>
            <a:headEnd/>
            <a:tailEnd/>
          </a:ln>
          <a:effectLst/>
        </p:spPr>
        <p:txBody>
          <a:bodyPr vert="horz" wrap="square" lIns="95540" tIns="47770" rIns="95540" bIns="47770" numCol="1" anchor="b" anchorCtr="0" compatLnSpc="1">
            <a:prstTxWarp prst="textNoShape">
              <a:avLst/>
            </a:prstTxWarp>
          </a:bodyPr>
          <a:lstStyle>
            <a:lvl1pPr defTabSz="954895">
              <a:defRPr sz="1300"/>
            </a:lvl1pPr>
          </a:lstStyle>
          <a:p>
            <a:endParaRPr lang="en-GB"/>
          </a:p>
        </p:txBody>
      </p:sp>
      <p:sp>
        <p:nvSpPr>
          <p:cNvPr id="10245" name="Rectangle 5"/>
          <p:cNvSpPr>
            <a:spLocks noGrp="1" noChangeArrowheads="1"/>
          </p:cNvSpPr>
          <p:nvPr>
            <p:ph type="sldNum" sz="quarter" idx="3"/>
          </p:nvPr>
        </p:nvSpPr>
        <p:spPr bwMode="auto">
          <a:xfrm>
            <a:off x="3851078" y="9428736"/>
            <a:ext cx="2945034" cy="496332"/>
          </a:xfrm>
          <a:prstGeom prst="rect">
            <a:avLst/>
          </a:prstGeom>
          <a:noFill/>
          <a:ln w="9525">
            <a:noFill/>
            <a:miter lim="800000"/>
            <a:headEnd/>
            <a:tailEnd/>
          </a:ln>
          <a:effectLst/>
        </p:spPr>
        <p:txBody>
          <a:bodyPr vert="horz" wrap="square" lIns="95540" tIns="47770" rIns="95540" bIns="47770" numCol="1" anchor="b" anchorCtr="0" compatLnSpc="1">
            <a:prstTxWarp prst="textNoShape">
              <a:avLst/>
            </a:prstTxWarp>
          </a:bodyPr>
          <a:lstStyle>
            <a:lvl1pPr algn="r" defTabSz="954895">
              <a:defRPr sz="1000">
                <a:solidFill>
                  <a:srgbClr val="646464"/>
                </a:solidFill>
              </a:defRPr>
            </a:lvl1pPr>
          </a:lstStyle>
          <a:p>
            <a:fld id="{9B6906C0-010E-408B-9DDD-0AB5D9594A13}" type="slidenum">
              <a:rPr lang="en-GB"/>
              <a:pPr/>
              <a:t>‹#›</a:t>
            </a:fld>
            <a:endParaRPr lang="en-GB"/>
          </a:p>
        </p:txBody>
      </p:sp>
    </p:spTree>
    <p:extLst>
      <p:ext uri="{BB962C8B-B14F-4D97-AF65-F5344CB8AC3E}">
        <p14:creationId xmlns:p14="http://schemas.microsoft.com/office/powerpoint/2010/main" val="3792491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9224" name="Rectangle 8"/>
          <p:cNvSpPr>
            <a:spLocks noGrp="1" noChangeArrowheads="1"/>
          </p:cNvSpPr>
          <p:nvPr>
            <p:ph type="body" sz="quarter" idx="3"/>
          </p:nvPr>
        </p:nvSpPr>
        <p:spPr bwMode="auto">
          <a:xfrm>
            <a:off x="1101652" y="5034001"/>
            <a:ext cx="4991847" cy="4349186"/>
          </a:xfrm>
          <a:prstGeom prst="rect">
            <a:avLst/>
          </a:prstGeom>
          <a:noFill/>
          <a:ln w="9525">
            <a:noFill/>
            <a:miter lim="800000"/>
            <a:headEnd/>
            <a:tailEnd/>
          </a:ln>
          <a:effectLst/>
        </p:spPr>
        <p:txBody>
          <a:bodyPr vert="horz" wrap="square" lIns="97069" tIns="48534" rIns="97069" bIns="48534"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225" name="Rectangle 9"/>
          <p:cNvSpPr>
            <a:spLocks noGrp="1" noChangeArrowheads="1"/>
          </p:cNvSpPr>
          <p:nvPr>
            <p:ph type="sldNum" sz="quarter" idx="5"/>
          </p:nvPr>
        </p:nvSpPr>
        <p:spPr bwMode="auto">
          <a:xfrm>
            <a:off x="5187455" y="9417743"/>
            <a:ext cx="1495989" cy="414657"/>
          </a:xfrm>
          <a:prstGeom prst="rect">
            <a:avLst/>
          </a:prstGeom>
          <a:noFill/>
          <a:ln w="9525">
            <a:noFill/>
            <a:miter lim="800000"/>
            <a:headEnd/>
            <a:tailEnd/>
          </a:ln>
          <a:effectLst/>
        </p:spPr>
        <p:txBody>
          <a:bodyPr vert="horz" wrap="square" lIns="97069" tIns="48534" rIns="97069" bIns="48534" numCol="1" anchor="b" anchorCtr="0" compatLnSpc="1">
            <a:prstTxWarp prst="textNoShape">
              <a:avLst/>
            </a:prstTxWarp>
          </a:bodyPr>
          <a:lstStyle>
            <a:lvl1pPr algn="r" defTabSz="970575" eaLnBrk="0" hangingPunct="0">
              <a:defRPr sz="1000">
                <a:solidFill>
                  <a:srgbClr val="646464"/>
                </a:solidFill>
                <a:latin typeface="Arial MT" pitchFamily="34" charset="0"/>
              </a:defRPr>
            </a:lvl1pPr>
          </a:lstStyle>
          <a:p>
            <a:fld id="{42CFBA2B-8CD4-4943-9A70-5497F4C0CF66}" type="slidenum">
              <a:rPr lang="en-GB"/>
              <a:pPr/>
              <a:t>‹#›</a:t>
            </a:fld>
            <a:endParaRPr lang="en-GB"/>
          </a:p>
        </p:txBody>
      </p:sp>
      <p:sp>
        <p:nvSpPr>
          <p:cNvPr id="9226" name="Line 10"/>
          <p:cNvSpPr>
            <a:spLocks noChangeShapeType="1"/>
          </p:cNvSpPr>
          <p:nvPr/>
        </p:nvSpPr>
        <p:spPr bwMode="auto">
          <a:xfrm>
            <a:off x="1170502" y="5282165"/>
            <a:ext cx="4944902" cy="0"/>
          </a:xfrm>
          <a:prstGeom prst="line">
            <a:avLst/>
          </a:prstGeom>
          <a:noFill/>
          <a:ln w="9525">
            <a:solidFill>
              <a:srgbClr val="ABABAB"/>
            </a:solidFill>
            <a:round/>
            <a:headEnd type="none" w="sm" len="sm"/>
            <a:tailEnd type="none" w="sm" len="sm"/>
          </a:ln>
          <a:effectLst/>
        </p:spPr>
        <p:txBody>
          <a:bodyPr wrap="none" lIns="90315" tIns="45157" rIns="90315" bIns="45157" anchor="ctr"/>
          <a:lstStyle/>
          <a:p>
            <a:endParaRPr lang="en-GB"/>
          </a:p>
        </p:txBody>
      </p:sp>
      <p:sp>
        <p:nvSpPr>
          <p:cNvPr id="9227" name="Line 11"/>
          <p:cNvSpPr>
            <a:spLocks noChangeShapeType="1"/>
          </p:cNvSpPr>
          <p:nvPr/>
        </p:nvSpPr>
        <p:spPr bwMode="auto">
          <a:xfrm>
            <a:off x="1170502" y="5623001"/>
            <a:ext cx="4944902" cy="0"/>
          </a:xfrm>
          <a:prstGeom prst="line">
            <a:avLst/>
          </a:prstGeom>
          <a:noFill/>
          <a:ln w="9525">
            <a:solidFill>
              <a:srgbClr val="ABABAB"/>
            </a:solidFill>
            <a:round/>
            <a:headEnd type="none" w="sm" len="sm"/>
            <a:tailEnd type="none" w="sm" len="sm"/>
          </a:ln>
          <a:effectLst/>
        </p:spPr>
        <p:txBody>
          <a:bodyPr wrap="none" lIns="90315" tIns="45157" rIns="90315" bIns="45157" anchor="ctr"/>
          <a:lstStyle/>
          <a:p>
            <a:endParaRPr lang="en-GB"/>
          </a:p>
        </p:txBody>
      </p:sp>
      <p:sp>
        <p:nvSpPr>
          <p:cNvPr id="9228" name="Line 12"/>
          <p:cNvSpPr>
            <a:spLocks noChangeShapeType="1"/>
          </p:cNvSpPr>
          <p:nvPr/>
        </p:nvSpPr>
        <p:spPr bwMode="auto">
          <a:xfrm>
            <a:off x="1170502" y="5962265"/>
            <a:ext cx="4944902" cy="0"/>
          </a:xfrm>
          <a:prstGeom prst="line">
            <a:avLst/>
          </a:prstGeom>
          <a:noFill/>
          <a:ln w="9525">
            <a:solidFill>
              <a:srgbClr val="ABABAB"/>
            </a:solidFill>
            <a:round/>
            <a:headEnd type="none" w="sm" len="sm"/>
            <a:tailEnd type="none" w="sm" len="sm"/>
          </a:ln>
          <a:effectLst/>
        </p:spPr>
        <p:txBody>
          <a:bodyPr wrap="none" lIns="90315" tIns="45157" rIns="90315" bIns="45157" anchor="ctr"/>
          <a:lstStyle/>
          <a:p>
            <a:endParaRPr lang="en-GB"/>
          </a:p>
        </p:txBody>
      </p:sp>
      <p:sp>
        <p:nvSpPr>
          <p:cNvPr id="9229" name="Line 13"/>
          <p:cNvSpPr>
            <a:spLocks noChangeShapeType="1"/>
          </p:cNvSpPr>
          <p:nvPr/>
        </p:nvSpPr>
        <p:spPr bwMode="auto">
          <a:xfrm>
            <a:off x="1170502" y="6299960"/>
            <a:ext cx="4944902" cy="0"/>
          </a:xfrm>
          <a:prstGeom prst="line">
            <a:avLst/>
          </a:prstGeom>
          <a:noFill/>
          <a:ln w="9525">
            <a:solidFill>
              <a:srgbClr val="ABABAB"/>
            </a:solidFill>
            <a:round/>
            <a:headEnd type="none" w="sm" len="sm"/>
            <a:tailEnd type="none" w="sm" len="sm"/>
          </a:ln>
          <a:effectLst/>
        </p:spPr>
        <p:txBody>
          <a:bodyPr wrap="none" lIns="90315" tIns="45157" rIns="90315" bIns="45157" anchor="ctr"/>
          <a:lstStyle/>
          <a:p>
            <a:endParaRPr lang="en-GB"/>
          </a:p>
        </p:txBody>
      </p:sp>
      <p:sp>
        <p:nvSpPr>
          <p:cNvPr id="9230" name="Line 14"/>
          <p:cNvSpPr>
            <a:spLocks noChangeShapeType="1"/>
          </p:cNvSpPr>
          <p:nvPr/>
        </p:nvSpPr>
        <p:spPr bwMode="auto">
          <a:xfrm>
            <a:off x="1170502" y="6640796"/>
            <a:ext cx="4944902" cy="0"/>
          </a:xfrm>
          <a:prstGeom prst="line">
            <a:avLst/>
          </a:prstGeom>
          <a:noFill/>
          <a:ln w="9525">
            <a:solidFill>
              <a:srgbClr val="ABABAB"/>
            </a:solidFill>
            <a:round/>
            <a:headEnd type="none" w="sm" len="sm"/>
            <a:tailEnd type="none" w="sm" len="sm"/>
          </a:ln>
          <a:effectLst/>
        </p:spPr>
        <p:txBody>
          <a:bodyPr wrap="none" lIns="90315" tIns="45157" rIns="90315" bIns="45157" anchor="ctr"/>
          <a:lstStyle/>
          <a:p>
            <a:endParaRPr lang="en-GB"/>
          </a:p>
        </p:txBody>
      </p:sp>
      <p:sp>
        <p:nvSpPr>
          <p:cNvPr id="9231" name="Line 15"/>
          <p:cNvSpPr>
            <a:spLocks noChangeShapeType="1"/>
          </p:cNvSpPr>
          <p:nvPr/>
        </p:nvSpPr>
        <p:spPr bwMode="auto">
          <a:xfrm>
            <a:off x="1170502" y="6980060"/>
            <a:ext cx="4944902" cy="0"/>
          </a:xfrm>
          <a:prstGeom prst="line">
            <a:avLst/>
          </a:prstGeom>
          <a:noFill/>
          <a:ln w="9525">
            <a:solidFill>
              <a:srgbClr val="ABABAB"/>
            </a:solidFill>
            <a:round/>
            <a:headEnd type="none" w="sm" len="sm"/>
            <a:tailEnd type="none" w="sm" len="sm"/>
          </a:ln>
          <a:effectLst/>
        </p:spPr>
        <p:txBody>
          <a:bodyPr wrap="none" lIns="90315" tIns="45157" rIns="90315" bIns="45157" anchor="ctr"/>
          <a:lstStyle/>
          <a:p>
            <a:endParaRPr lang="en-GB"/>
          </a:p>
        </p:txBody>
      </p:sp>
      <p:sp>
        <p:nvSpPr>
          <p:cNvPr id="9232" name="Line 16"/>
          <p:cNvSpPr>
            <a:spLocks noChangeShapeType="1"/>
          </p:cNvSpPr>
          <p:nvPr/>
        </p:nvSpPr>
        <p:spPr bwMode="auto">
          <a:xfrm>
            <a:off x="1170502" y="7319325"/>
            <a:ext cx="4944902" cy="0"/>
          </a:xfrm>
          <a:prstGeom prst="line">
            <a:avLst/>
          </a:prstGeom>
          <a:noFill/>
          <a:ln w="9525">
            <a:solidFill>
              <a:srgbClr val="ABABAB"/>
            </a:solidFill>
            <a:round/>
            <a:headEnd type="none" w="sm" len="sm"/>
            <a:tailEnd type="none" w="sm" len="sm"/>
          </a:ln>
          <a:effectLst/>
        </p:spPr>
        <p:txBody>
          <a:bodyPr wrap="none" lIns="90315" tIns="45157" rIns="90315" bIns="45157" anchor="ctr"/>
          <a:lstStyle/>
          <a:p>
            <a:endParaRPr lang="en-GB"/>
          </a:p>
        </p:txBody>
      </p:sp>
      <p:sp>
        <p:nvSpPr>
          <p:cNvPr id="9233" name="Line 17"/>
          <p:cNvSpPr>
            <a:spLocks noChangeShapeType="1"/>
          </p:cNvSpPr>
          <p:nvPr/>
        </p:nvSpPr>
        <p:spPr bwMode="auto">
          <a:xfrm>
            <a:off x="1170502" y="7658589"/>
            <a:ext cx="4944902" cy="0"/>
          </a:xfrm>
          <a:prstGeom prst="line">
            <a:avLst/>
          </a:prstGeom>
          <a:noFill/>
          <a:ln w="9525">
            <a:solidFill>
              <a:srgbClr val="ABABAB"/>
            </a:solidFill>
            <a:round/>
            <a:headEnd type="none" w="sm" len="sm"/>
            <a:tailEnd type="none" w="sm" len="sm"/>
          </a:ln>
          <a:effectLst/>
        </p:spPr>
        <p:txBody>
          <a:bodyPr wrap="none" lIns="90315" tIns="45157" rIns="90315" bIns="45157" anchor="ctr"/>
          <a:lstStyle/>
          <a:p>
            <a:endParaRPr lang="en-GB"/>
          </a:p>
        </p:txBody>
      </p:sp>
      <p:sp>
        <p:nvSpPr>
          <p:cNvPr id="9234" name="Line 18"/>
          <p:cNvSpPr>
            <a:spLocks noChangeShapeType="1"/>
          </p:cNvSpPr>
          <p:nvPr/>
        </p:nvSpPr>
        <p:spPr bwMode="auto">
          <a:xfrm>
            <a:off x="1170502" y="7997855"/>
            <a:ext cx="4944902" cy="0"/>
          </a:xfrm>
          <a:prstGeom prst="line">
            <a:avLst/>
          </a:prstGeom>
          <a:noFill/>
          <a:ln w="9525">
            <a:solidFill>
              <a:srgbClr val="ABABAB"/>
            </a:solidFill>
            <a:round/>
            <a:headEnd type="none" w="sm" len="sm"/>
            <a:tailEnd type="none" w="sm" len="sm"/>
          </a:ln>
          <a:effectLst/>
        </p:spPr>
        <p:txBody>
          <a:bodyPr wrap="none" lIns="90315" tIns="45157" rIns="90315" bIns="45157" anchor="ctr"/>
          <a:lstStyle/>
          <a:p>
            <a:endParaRPr lang="en-GB"/>
          </a:p>
        </p:txBody>
      </p:sp>
      <p:sp>
        <p:nvSpPr>
          <p:cNvPr id="9235" name="Line 19"/>
          <p:cNvSpPr>
            <a:spLocks noChangeShapeType="1"/>
          </p:cNvSpPr>
          <p:nvPr/>
        </p:nvSpPr>
        <p:spPr bwMode="auto">
          <a:xfrm>
            <a:off x="1170502" y="8335550"/>
            <a:ext cx="4944902" cy="0"/>
          </a:xfrm>
          <a:prstGeom prst="line">
            <a:avLst/>
          </a:prstGeom>
          <a:noFill/>
          <a:ln w="9525">
            <a:solidFill>
              <a:srgbClr val="ABABAB"/>
            </a:solidFill>
            <a:round/>
            <a:headEnd type="none" w="sm" len="sm"/>
            <a:tailEnd type="none" w="sm" len="sm"/>
          </a:ln>
          <a:effectLst/>
        </p:spPr>
        <p:txBody>
          <a:bodyPr wrap="none" lIns="90315" tIns="45157" rIns="90315" bIns="45157" anchor="ctr"/>
          <a:lstStyle/>
          <a:p>
            <a:endParaRPr lang="en-GB"/>
          </a:p>
        </p:txBody>
      </p:sp>
      <p:sp>
        <p:nvSpPr>
          <p:cNvPr id="9236" name="Line 20"/>
          <p:cNvSpPr>
            <a:spLocks noChangeShapeType="1"/>
          </p:cNvSpPr>
          <p:nvPr/>
        </p:nvSpPr>
        <p:spPr bwMode="auto">
          <a:xfrm>
            <a:off x="1170502" y="8677956"/>
            <a:ext cx="4944902" cy="0"/>
          </a:xfrm>
          <a:prstGeom prst="line">
            <a:avLst/>
          </a:prstGeom>
          <a:noFill/>
          <a:ln w="9525">
            <a:solidFill>
              <a:srgbClr val="ABABAB"/>
            </a:solidFill>
            <a:round/>
            <a:headEnd type="none" w="sm" len="sm"/>
            <a:tailEnd type="none" w="sm" len="sm"/>
          </a:ln>
          <a:effectLst/>
        </p:spPr>
        <p:txBody>
          <a:bodyPr wrap="none" lIns="90315" tIns="45157" rIns="90315" bIns="45157" anchor="ctr"/>
          <a:lstStyle/>
          <a:p>
            <a:endParaRPr lang="en-GB"/>
          </a:p>
        </p:txBody>
      </p:sp>
      <p:sp>
        <p:nvSpPr>
          <p:cNvPr id="9237" name="Line 21"/>
          <p:cNvSpPr>
            <a:spLocks noChangeShapeType="1"/>
          </p:cNvSpPr>
          <p:nvPr/>
        </p:nvSpPr>
        <p:spPr bwMode="auto">
          <a:xfrm>
            <a:off x="1170502" y="9017220"/>
            <a:ext cx="4944902" cy="0"/>
          </a:xfrm>
          <a:prstGeom prst="line">
            <a:avLst/>
          </a:prstGeom>
          <a:noFill/>
          <a:ln w="9525">
            <a:solidFill>
              <a:srgbClr val="ABABAB"/>
            </a:solidFill>
            <a:round/>
            <a:headEnd type="none" w="sm" len="sm"/>
            <a:tailEnd type="none" w="sm" len="sm"/>
          </a:ln>
          <a:effectLst/>
        </p:spPr>
        <p:txBody>
          <a:bodyPr wrap="none" lIns="90315" tIns="45157" rIns="90315" bIns="45157" anchor="ctr"/>
          <a:lstStyle/>
          <a:p>
            <a:endParaRPr lang="en-GB"/>
          </a:p>
        </p:txBody>
      </p:sp>
      <p:sp>
        <p:nvSpPr>
          <p:cNvPr id="9238" name="Line 22"/>
          <p:cNvSpPr>
            <a:spLocks noChangeShapeType="1"/>
          </p:cNvSpPr>
          <p:nvPr/>
        </p:nvSpPr>
        <p:spPr bwMode="auto">
          <a:xfrm>
            <a:off x="1170502" y="9354914"/>
            <a:ext cx="4944902" cy="0"/>
          </a:xfrm>
          <a:prstGeom prst="line">
            <a:avLst/>
          </a:prstGeom>
          <a:noFill/>
          <a:ln w="9525">
            <a:solidFill>
              <a:srgbClr val="ABABAB"/>
            </a:solidFill>
            <a:round/>
            <a:headEnd type="none" w="sm" len="sm"/>
            <a:tailEnd type="none" w="sm" len="sm"/>
          </a:ln>
          <a:effectLst/>
        </p:spPr>
        <p:txBody>
          <a:bodyPr wrap="none" lIns="90315" tIns="45157" rIns="90315" bIns="45157" anchor="ctr"/>
          <a:lstStyle/>
          <a:p>
            <a:endParaRPr lang="en-GB"/>
          </a:p>
        </p:txBody>
      </p:sp>
      <p:sp>
        <p:nvSpPr>
          <p:cNvPr id="9239" name="Rectangle 23"/>
          <p:cNvSpPr>
            <a:spLocks noChangeArrowheads="1"/>
          </p:cNvSpPr>
          <p:nvPr/>
        </p:nvSpPr>
        <p:spPr bwMode="auto">
          <a:xfrm>
            <a:off x="995324" y="4743427"/>
            <a:ext cx="771300" cy="298769"/>
          </a:xfrm>
          <a:prstGeom prst="rect">
            <a:avLst/>
          </a:prstGeom>
          <a:noFill/>
          <a:ln w="9525">
            <a:noFill/>
            <a:miter lim="800000"/>
            <a:headEnd/>
            <a:tailEnd/>
          </a:ln>
          <a:effectLst/>
        </p:spPr>
        <p:txBody>
          <a:bodyPr wrap="none" lIns="97742" tIns="48872" rIns="97742" bIns="48872">
            <a:spAutoFit/>
          </a:bodyPr>
          <a:lstStyle/>
          <a:p>
            <a:pPr algn="ctr" defTabSz="810642" eaLnBrk="0" hangingPunct="0"/>
            <a:r>
              <a:rPr lang="en-GB" sz="1300" b="1" dirty="0">
                <a:solidFill>
                  <a:srgbClr val="3FA6CC"/>
                </a:solidFill>
                <a:latin typeface="Arial MT" pitchFamily="34" charset="0"/>
              </a:rPr>
              <a:t>NOTES</a:t>
            </a:r>
          </a:p>
        </p:txBody>
      </p:sp>
    </p:spTree>
    <p:extLst>
      <p:ext uri="{BB962C8B-B14F-4D97-AF65-F5344CB8AC3E}">
        <p14:creationId xmlns:p14="http://schemas.microsoft.com/office/powerpoint/2010/main" val="26504821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rgbClr val="646464"/>
        </a:solidFill>
        <a:latin typeface="Arial" charset="0"/>
        <a:ea typeface="+mn-ea"/>
        <a:cs typeface="+mn-cs"/>
      </a:defRPr>
    </a:lvl1pPr>
    <a:lvl2pPr marL="457200" algn="l" rtl="0" fontAlgn="base">
      <a:spcBef>
        <a:spcPct val="30000"/>
      </a:spcBef>
      <a:spcAft>
        <a:spcPct val="0"/>
      </a:spcAft>
      <a:defRPr sz="1200" kern="1200">
        <a:solidFill>
          <a:srgbClr val="646464"/>
        </a:solidFill>
        <a:latin typeface="Arial" charset="0"/>
        <a:ea typeface="+mn-ea"/>
        <a:cs typeface="+mn-cs"/>
      </a:defRPr>
    </a:lvl2pPr>
    <a:lvl3pPr marL="914400" algn="l" rtl="0" fontAlgn="base">
      <a:spcBef>
        <a:spcPct val="30000"/>
      </a:spcBef>
      <a:spcAft>
        <a:spcPct val="0"/>
      </a:spcAft>
      <a:defRPr sz="1200" kern="1200">
        <a:solidFill>
          <a:srgbClr val="646464"/>
        </a:solidFill>
        <a:latin typeface="Arial" charset="0"/>
        <a:ea typeface="+mn-ea"/>
        <a:cs typeface="+mn-cs"/>
      </a:defRPr>
    </a:lvl3pPr>
    <a:lvl4pPr marL="1371600" algn="l" rtl="0" fontAlgn="base">
      <a:spcBef>
        <a:spcPct val="30000"/>
      </a:spcBef>
      <a:spcAft>
        <a:spcPct val="0"/>
      </a:spcAft>
      <a:defRPr sz="1200" kern="1200">
        <a:solidFill>
          <a:srgbClr val="646464"/>
        </a:solidFill>
        <a:latin typeface="Arial" charset="0"/>
        <a:ea typeface="+mn-ea"/>
        <a:cs typeface="+mn-cs"/>
      </a:defRPr>
    </a:lvl4pPr>
    <a:lvl5pPr marL="1828800" algn="l" rtl="0" fontAlgn="base">
      <a:spcBef>
        <a:spcPct val="30000"/>
      </a:spcBef>
      <a:spcAft>
        <a:spcPct val="0"/>
      </a:spcAft>
      <a:defRPr sz="1200" kern="1200">
        <a:solidFill>
          <a:srgbClr val="646464"/>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sldNum" sz="quarter" idx="5"/>
          </p:nvPr>
        </p:nvSpPr>
        <p:spPr>
          <a:ln/>
        </p:spPr>
        <p:txBody>
          <a:bodyPr/>
          <a:lstStyle/>
          <a:p>
            <a:fld id="{CF3E80FF-B31C-4F72-9DD0-D7A778CAB404}" type="slidenum">
              <a:rPr lang="en-GB"/>
              <a:pPr/>
              <a:t>1</a:t>
            </a:fld>
            <a:endParaRPr lang="en-GB"/>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CFBA2B-8CD4-4943-9A70-5497F4C0CF66}" type="slidenum">
              <a:rPr lang="en-GB" smtClean="0"/>
              <a:pPr/>
              <a:t>15</a:t>
            </a:fld>
            <a:endParaRPr lang="en-GB"/>
          </a:p>
        </p:txBody>
      </p:sp>
    </p:spTree>
    <p:extLst>
      <p:ext uri="{BB962C8B-B14F-4D97-AF65-F5344CB8AC3E}">
        <p14:creationId xmlns:p14="http://schemas.microsoft.com/office/powerpoint/2010/main" val="3686844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rgbClr val="646464"/>
                </a:solidFill>
                <a:latin typeface="Arial" charset="0"/>
                <a:ea typeface="+mn-ea"/>
                <a:cs typeface="+mn-cs"/>
              </a:rPr>
              <a:t>The Government has rightly said that, for the majority of individuals, retaining membership of their DB scheme will be the best option in terms of the level of security and benefits provided.</a:t>
            </a:r>
          </a:p>
          <a:p>
            <a:r>
              <a:rPr lang="en-GB" sz="1200" b="0" i="0" u="none" strike="noStrike" kern="1200" baseline="0" dirty="0" smtClean="0">
                <a:solidFill>
                  <a:srgbClr val="646464"/>
                </a:solidFill>
                <a:latin typeface="Arial" charset="0"/>
                <a:ea typeface="+mn-ea"/>
                <a:cs typeface="+mn-cs"/>
              </a:rPr>
              <a:t> </a:t>
            </a:r>
          </a:p>
          <a:p>
            <a:r>
              <a:rPr lang="en-GB" sz="1200" b="0" i="0" u="none" strike="noStrike" kern="1200" baseline="0" dirty="0" smtClean="0">
                <a:solidFill>
                  <a:srgbClr val="646464"/>
                </a:solidFill>
                <a:latin typeface="Arial" charset="0"/>
                <a:ea typeface="+mn-ea"/>
                <a:cs typeface="+mn-cs"/>
              </a:rPr>
              <a:t>However for certain groups such as those with debts, no dependants or impaired life expectancies the option to take DB benefits as cash may be appealing. </a:t>
            </a:r>
          </a:p>
          <a:p>
            <a:endParaRPr lang="en-GB" sz="1200" b="0" i="0" u="none" strike="noStrike" kern="1200" baseline="0" dirty="0" smtClean="0">
              <a:solidFill>
                <a:srgbClr val="646464"/>
              </a:solidFill>
              <a:latin typeface="Arial" charset="0"/>
              <a:ea typeface="+mn-ea"/>
              <a:cs typeface="+mn-cs"/>
            </a:endParaRPr>
          </a:p>
          <a:p>
            <a:r>
              <a:rPr lang="en-GB" sz="1200" b="0" i="0" u="none" strike="noStrike" kern="1200" baseline="0" dirty="0" smtClean="0">
                <a:solidFill>
                  <a:srgbClr val="646464"/>
                </a:solidFill>
                <a:latin typeface="Arial" charset="0"/>
                <a:ea typeface="+mn-ea"/>
                <a:cs typeface="+mn-cs"/>
              </a:rPr>
              <a:t>Respondents to the consultation have suggested that the numbers transferring will most likely be between 10% and 20% of those approaching retirement although it is acknowledged that this is nothing more than an estimate.</a:t>
            </a:r>
          </a:p>
          <a:p>
            <a:endParaRPr lang="en-GB" sz="1200" b="0" i="0" u="none" strike="noStrike" kern="1200" baseline="0" dirty="0" smtClean="0">
              <a:solidFill>
                <a:srgbClr val="646464"/>
              </a:solidFill>
              <a:latin typeface="Arial" charset="0"/>
              <a:ea typeface="+mn-ea"/>
              <a:cs typeface="+mn-cs"/>
            </a:endParaRPr>
          </a:p>
          <a:p>
            <a:r>
              <a:rPr lang="en-GB" sz="1200" b="0" i="0" u="none" strike="noStrike" kern="1200" baseline="0" dirty="0" smtClean="0">
                <a:solidFill>
                  <a:srgbClr val="646464"/>
                </a:solidFill>
                <a:latin typeface="Arial" charset="0"/>
                <a:ea typeface="+mn-ea"/>
                <a:cs typeface="+mn-cs"/>
              </a:rPr>
              <a:t>But the reality is that on 1April there will be 13m people over 55 who could immediate access the entirety of their pension pot and all with different factors impacting on their at retirement choices.  </a:t>
            </a:r>
          </a:p>
          <a:p>
            <a:endParaRPr lang="en-GB" sz="1200" b="0" i="0" u="none" strike="noStrike" kern="1200" baseline="0" dirty="0" smtClean="0">
              <a:solidFill>
                <a:srgbClr val="646464"/>
              </a:solidFill>
              <a:latin typeface="Arial" charset="0"/>
              <a:ea typeface="+mn-ea"/>
              <a:cs typeface="+mn-cs"/>
            </a:endParaRPr>
          </a:p>
          <a:p>
            <a:r>
              <a:rPr lang="en-GB" sz="1200" b="0" i="0" u="none" strike="noStrike" kern="1200" baseline="0" dirty="0" err="1" smtClean="0">
                <a:solidFill>
                  <a:srgbClr val="646464"/>
                </a:solidFill>
                <a:latin typeface="Arial" charset="0"/>
                <a:ea typeface="+mn-ea"/>
                <a:cs typeface="+mn-cs"/>
              </a:rPr>
              <a:t>Govt</a:t>
            </a:r>
            <a:r>
              <a:rPr lang="en-GB" sz="1200" b="0" i="0" u="none" strike="noStrike" kern="1200" baseline="0" dirty="0" smtClean="0">
                <a:solidFill>
                  <a:srgbClr val="646464"/>
                </a:solidFill>
                <a:latin typeface="Arial" charset="0"/>
                <a:ea typeface="+mn-ea"/>
                <a:cs typeface="+mn-cs"/>
              </a:rPr>
              <a:t> estimate v Hymans estimate</a:t>
            </a:r>
          </a:p>
          <a:p>
            <a:endParaRPr lang="en-GB" dirty="0"/>
          </a:p>
        </p:txBody>
      </p:sp>
      <p:sp>
        <p:nvSpPr>
          <p:cNvPr id="4" name="Slide Number Placeholder 3"/>
          <p:cNvSpPr>
            <a:spLocks noGrp="1"/>
          </p:cNvSpPr>
          <p:nvPr>
            <p:ph type="sldNum" sz="quarter" idx="10"/>
          </p:nvPr>
        </p:nvSpPr>
        <p:spPr/>
        <p:txBody>
          <a:bodyPr/>
          <a:lstStyle/>
          <a:p>
            <a:fld id="{42CFBA2B-8CD4-4943-9A70-5497F4C0CF66}" type="slidenum">
              <a:rPr lang="en-GB" smtClean="0"/>
              <a:pPr/>
              <a:t>17</a:t>
            </a:fld>
            <a:endParaRPr lang="en-GB" dirty="0"/>
          </a:p>
        </p:txBody>
      </p:sp>
    </p:spTree>
    <p:extLst>
      <p:ext uri="{BB962C8B-B14F-4D97-AF65-F5344CB8AC3E}">
        <p14:creationId xmlns:p14="http://schemas.microsoft.com/office/powerpoint/2010/main" val="3597135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CFBA2B-8CD4-4943-9A70-5497F4C0CF66}" type="slidenum">
              <a:rPr lang="en-GB" smtClean="0"/>
              <a:pPr/>
              <a:t>18</a:t>
            </a:fld>
            <a:endParaRPr lang="en-GB"/>
          </a:p>
        </p:txBody>
      </p:sp>
    </p:spTree>
    <p:extLst>
      <p:ext uri="{BB962C8B-B14F-4D97-AF65-F5344CB8AC3E}">
        <p14:creationId xmlns:p14="http://schemas.microsoft.com/office/powerpoint/2010/main" val="1678856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Typical 2013v basis,</a:t>
            </a:r>
            <a:r>
              <a:rPr lang="en-GB" baseline="0" dirty="0" smtClean="0"/>
              <a:t> </a:t>
            </a:r>
            <a:r>
              <a:rPr lang="en-GB" baseline="0" dirty="0" err="1" smtClean="0"/>
              <a:t>RPI</a:t>
            </a:r>
            <a:r>
              <a:rPr lang="en-GB" baseline="0" dirty="0" smtClean="0"/>
              <a:t> + 1% for salary growth, FS not CARE, age 65 (impact less at age 60)</a:t>
            </a:r>
            <a:endParaRPr lang="en-GB" dirty="0"/>
          </a:p>
        </p:txBody>
      </p:sp>
      <p:sp>
        <p:nvSpPr>
          <p:cNvPr id="4" name="Slide Number Placeholder 3"/>
          <p:cNvSpPr>
            <a:spLocks noGrp="1"/>
          </p:cNvSpPr>
          <p:nvPr>
            <p:ph type="sldNum" sz="quarter" idx="10"/>
          </p:nvPr>
        </p:nvSpPr>
        <p:spPr/>
        <p:txBody>
          <a:bodyPr/>
          <a:lstStyle/>
          <a:p>
            <a:fld id="{42CFBA2B-8CD4-4943-9A70-5497F4C0CF66}" type="slidenum">
              <a:rPr lang="en-GB" smtClean="0"/>
              <a:pPr/>
              <a:t>20</a:t>
            </a:fld>
            <a:endParaRPr lang="en-GB"/>
          </a:p>
        </p:txBody>
      </p:sp>
    </p:spTree>
    <p:extLst>
      <p:ext uri="{BB962C8B-B14F-4D97-AF65-F5344CB8AC3E}">
        <p14:creationId xmlns:p14="http://schemas.microsoft.com/office/powerpoint/2010/main" val="947814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Typical 2013v basis,</a:t>
            </a:r>
            <a:r>
              <a:rPr lang="en-GB" baseline="0" dirty="0" smtClean="0"/>
              <a:t> </a:t>
            </a:r>
            <a:r>
              <a:rPr lang="en-GB" baseline="0" dirty="0" err="1" smtClean="0"/>
              <a:t>RPI</a:t>
            </a:r>
            <a:r>
              <a:rPr lang="en-GB" baseline="0" dirty="0" smtClean="0"/>
              <a:t> + 1% for salary growth, FS not CARE, age 65 (impact less at age 60)</a:t>
            </a:r>
            <a:endParaRPr lang="en-GB" dirty="0"/>
          </a:p>
        </p:txBody>
      </p:sp>
      <p:sp>
        <p:nvSpPr>
          <p:cNvPr id="4" name="Slide Number Placeholder 3"/>
          <p:cNvSpPr>
            <a:spLocks noGrp="1"/>
          </p:cNvSpPr>
          <p:nvPr>
            <p:ph type="sldNum" sz="quarter" idx="10"/>
          </p:nvPr>
        </p:nvSpPr>
        <p:spPr/>
        <p:txBody>
          <a:bodyPr/>
          <a:lstStyle/>
          <a:p>
            <a:fld id="{42CFBA2B-8CD4-4943-9A70-5497F4C0CF66}" type="slidenum">
              <a:rPr lang="en-GB" smtClean="0"/>
              <a:pPr/>
              <a:t>21</a:t>
            </a:fld>
            <a:endParaRPr lang="en-GB"/>
          </a:p>
        </p:txBody>
      </p:sp>
    </p:spTree>
    <p:extLst>
      <p:ext uri="{BB962C8B-B14F-4D97-AF65-F5344CB8AC3E}">
        <p14:creationId xmlns:p14="http://schemas.microsoft.com/office/powerpoint/2010/main" val="947814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We’ve also looked at the change in cashflow</a:t>
            </a:r>
            <a:r>
              <a:rPr lang="en-GB" baseline="0" dirty="0" smtClean="0"/>
              <a:t> shape to understand the investment impact.  </a:t>
            </a:r>
            <a:r>
              <a:rPr lang="en-GB" dirty="0" smtClean="0"/>
              <a:t>The cashflows</a:t>
            </a:r>
            <a:r>
              <a:rPr lang="en-GB" baseline="0" dirty="0" smtClean="0"/>
              <a:t> here show the impact of allowing for transfers at retirement:</a:t>
            </a:r>
          </a:p>
          <a:p>
            <a:pPr marL="118078" indent="-118078">
              <a:buFontTx/>
              <a:buChar char="-"/>
            </a:pPr>
            <a:r>
              <a:rPr lang="en-GB" baseline="0" dirty="0" smtClean="0"/>
              <a:t>Transferring brings forward the cashflows</a:t>
            </a:r>
          </a:p>
          <a:p>
            <a:pPr marL="118078" indent="-118078">
              <a:buFontTx/>
              <a:buChar char="-"/>
            </a:pPr>
            <a:endParaRPr lang="en-GB" baseline="0" dirty="0" smtClean="0"/>
          </a:p>
          <a:p>
            <a:r>
              <a:rPr lang="en-GB" baseline="0" dirty="0" smtClean="0"/>
              <a:t>Liquidity is the big issue – doubles cashflows from non-pensioner liabilities in first 10 years</a:t>
            </a:r>
          </a:p>
          <a:p>
            <a:pPr marL="118078" indent="-118078">
              <a:buFontTx/>
              <a:buChar char="-"/>
            </a:pPr>
            <a:r>
              <a:rPr lang="en-GB" baseline="0" dirty="0" smtClean="0"/>
              <a:t>=&gt; need to revisit liquidity programmes and ensure hold enough cash to pay transfers</a:t>
            </a:r>
          </a:p>
          <a:p>
            <a:endParaRPr lang="en-GB" baseline="0" dirty="0" smtClean="0"/>
          </a:p>
          <a:p>
            <a:r>
              <a:rPr lang="en-GB" baseline="0" dirty="0" smtClean="0"/>
              <a:t>2</a:t>
            </a:r>
            <a:r>
              <a:rPr lang="en-GB" baseline="30000" dirty="0" smtClean="0"/>
              <a:t>nd</a:t>
            </a:r>
            <a:r>
              <a:rPr lang="en-GB" baseline="0" dirty="0" smtClean="0"/>
              <a:t> order impact on hedging and LDI programmes because changes cashflow shape…</a:t>
            </a:r>
          </a:p>
          <a:p>
            <a:pPr marL="118078" indent="-118078">
              <a:buFontTx/>
              <a:buChar char="-"/>
            </a:pPr>
            <a:r>
              <a:rPr lang="en-GB" baseline="0" dirty="0" smtClean="0"/>
              <a:t>…although transfers are still linked to interest rates and inflation, and so duration impact is lower than you might initially think</a:t>
            </a:r>
          </a:p>
          <a:p>
            <a:pPr marL="118078" indent="-118078">
              <a:buFontTx/>
              <a:buChar char="-"/>
            </a:pPr>
            <a:endParaRPr lang="en-GB" baseline="0" dirty="0" smtClean="0"/>
          </a:p>
          <a:p>
            <a:r>
              <a:rPr lang="en-GB" baseline="0" dirty="0" smtClean="0"/>
              <a:t>Beneficial impact on required returns:</a:t>
            </a:r>
          </a:p>
          <a:p>
            <a:pPr marL="118078" indent="-118078">
              <a:buFontTx/>
              <a:buChar char="-"/>
            </a:pPr>
            <a:r>
              <a:rPr lang="en-GB" baseline="0" dirty="0" smtClean="0"/>
              <a:t>Generally required returns are lower because gives a lower deficit</a:t>
            </a:r>
          </a:p>
          <a:p>
            <a:pPr marL="118078" indent="-118078">
              <a:buFontTx/>
              <a:buChar char="-"/>
            </a:pPr>
            <a:r>
              <a:rPr lang="en-GB" baseline="0" dirty="0" smtClean="0"/>
              <a:t>But could increase required returns in the future in a poorly funded scheme if it accelerates a funding level deterioration</a:t>
            </a:r>
          </a:p>
          <a:p>
            <a:pPr marL="118078" indent="-118078">
              <a:buFontTx/>
              <a:buChar char="-"/>
            </a:pP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42CFBA2B-8CD4-4943-9A70-5497F4C0CF66}" type="slidenum">
              <a:rPr lang="en-GB" smtClean="0"/>
              <a:pPr/>
              <a:t>23</a:t>
            </a:fld>
            <a:endParaRPr lang="en-GB" dirty="0"/>
          </a:p>
        </p:txBody>
      </p:sp>
    </p:spTree>
    <p:extLst>
      <p:ext uri="{BB962C8B-B14F-4D97-AF65-F5344CB8AC3E}">
        <p14:creationId xmlns:p14="http://schemas.microsoft.com/office/powerpoint/2010/main" val="2205694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2CFBA2B-8CD4-4943-9A70-5497F4C0CF66}" type="slidenum">
              <a:rPr lang="en-GB" smtClean="0"/>
              <a:pPr/>
              <a:t>2</a:t>
            </a:fld>
            <a:endParaRPr lang="en-GB"/>
          </a:p>
        </p:txBody>
      </p:sp>
      <p:sp>
        <p:nvSpPr>
          <p:cNvPr id="5" name="Notes Placeholder 4"/>
          <p:cNvSpPr>
            <a:spLocks noGrp="1"/>
          </p:cNvSpPr>
          <p:nvPr>
            <p:ph type="body" sz="quarter" idx="11"/>
          </p:nvPr>
        </p:nvSpPr>
        <p:spPr/>
        <p:txBody>
          <a:bodyPr>
            <a:normAutofit/>
          </a:bodyPr>
          <a:lstStyle/>
          <a:p>
            <a:r>
              <a:rPr lang="en-GB" dirty="0" smtClean="0"/>
              <a:t>Steve Webb, Pension Minister</a:t>
            </a:r>
            <a:r>
              <a:rPr lang="en-GB" baseline="0" dirty="0" smtClean="0"/>
              <a:t> </a:t>
            </a:r>
            <a:r>
              <a:rPr lang="en-GB" dirty="0" smtClean="0"/>
              <a:t>– major reforms</a:t>
            </a:r>
            <a:r>
              <a:rPr lang="en-GB" baseline="0" dirty="0" smtClean="0"/>
              <a:t> – auto-enrolment, cessation of contracting-out (single state pension &amp; triple lock </a:t>
            </a:r>
            <a:r>
              <a:rPr lang="en-GB" baseline="0" dirty="0" err="1" smtClean="0"/>
              <a:t>g’tee</a:t>
            </a:r>
            <a:r>
              <a:rPr lang="en-GB" baseline="0" dirty="0" smtClean="0"/>
              <a:t>), &amp; now freedom &amp; choice </a:t>
            </a:r>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CFBA2B-8CD4-4943-9A70-5497F4C0CF66}" type="slidenum">
              <a:rPr lang="en-GB" smtClean="0"/>
              <a:pPr/>
              <a:t>3</a:t>
            </a:fld>
            <a:endParaRPr lang="en-GB"/>
          </a:p>
        </p:txBody>
      </p:sp>
    </p:spTree>
    <p:extLst>
      <p:ext uri="{BB962C8B-B14F-4D97-AF65-F5344CB8AC3E}">
        <p14:creationId xmlns:p14="http://schemas.microsoft.com/office/powerpoint/2010/main" val="1678856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I have mentioned</a:t>
            </a:r>
            <a:r>
              <a:rPr lang="en-GB" baseline="0" dirty="0" smtClean="0"/>
              <a:t> already that the LGPS and private sector employers and their members will be able to benefit from freedom and choice.  </a:t>
            </a:r>
          </a:p>
          <a:p>
            <a:endParaRPr lang="en-GB" baseline="0" dirty="0" smtClean="0"/>
          </a:p>
          <a:p>
            <a:r>
              <a:rPr lang="en-GB" baseline="0" dirty="0" smtClean="0"/>
              <a:t>However, members of the unfunded schemes will not.  </a:t>
            </a:r>
          </a:p>
          <a:p>
            <a:endParaRPr lang="en-GB" baseline="0" dirty="0" smtClean="0"/>
          </a:p>
          <a:p>
            <a:r>
              <a:rPr lang="en-GB" baseline="0" dirty="0" smtClean="0"/>
              <a:t>Why not you might ask, why would a government proposal not cover the majority of public sector pension scheme members?</a:t>
            </a:r>
          </a:p>
          <a:p>
            <a:endParaRPr lang="en-GB" baseline="0" dirty="0" smtClean="0"/>
          </a:p>
          <a:p>
            <a:r>
              <a:rPr lang="en-GB" baseline="0" dirty="0" smtClean="0"/>
              <a:t>Well there is no pot of access, so the transfer values would all come out of tax revenues immediately rather than being spread over the remaining lifetime of scheme members.</a:t>
            </a:r>
            <a:endParaRPr lang="en-GB" dirty="0"/>
          </a:p>
        </p:txBody>
      </p:sp>
      <p:sp>
        <p:nvSpPr>
          <p:cNvPr id="4" name="Slide Number Placeholder 3"/>
          <p:cNvSpPr>
            <a:spLocks noGrp="1"/>
          </p:cNvSpPr>
          <p:nvPr>
            <p:ph type="sldNum" sz="quarter" idx="10"/>
          </p:nvPr>
        </p:nvSpPr>
        <p:spPr/>
        <p:txBody>
          <a:bodyPr/>
          <a:lstStyle/>
          <a:p>
            <a:fld id="{42CFBA2B-8CD4-4943-9A70-5497F4C0CF66}" type="slidenum">
              <a:rPr lang="en-GB" smtClean="0"/>
              <a:pPr/>
              <a:t>5</a:t>
            </a:fld>
            <a:endParaRPr lang="en-GB" dirty="0"/>
          </a:p>
        </p:txBody>
      </p:sp>
    </p:spTree>
    <p:extLst>
      <p:ext uri="{BB962C8B-B14F-4D97-AF65-F5344CB8AC3E}">
        <p14:creationId xmlns:p14="http://schemas.microsoft.com/office/powerpoint/2010/main" val="1063072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Take freedom and choice</a:t>
            </a:r>
            <a:r>
              <a:rPr lang="en-GB" baseline="0" dirty="0" smtClean="0"/>
              <a:t> first of all, explain in detail what it is and how it will work. Now if I say any terms you are unfamiliar with please just ask.</a:t>
            </a:r>
          </a:p>
          <a:p>
            <a:endParaRPr lang="en-GB" sz="1200" b="0" i="0" u="none" strike="noStrike" kern="1200" baseline="0" dirty="0" smtClean="0">
              <a:solidFill>
                <a:srgbClr val="646464"/>
              </a:solidFill>
              <a:latin typeface="Arial" charset="0"/>
              <a:ea typeface="+mn-ea"/>
              <a:cs typeface="+mn-cs"/>
            </a:endParaRPr>
          </a:p>
          <a:p>
            <a:r>
              <a:rPr lang="en-GB" sz="1200" b="0" i="0" u="none" strike="noStrike" kern="1200" baseline="0" dirty="0" smtClean="0">
                <a:solidFill>
                  <a:srgbClr val="646464"/>
                </a:solidFill>
                <a:latin typeface="Arial" charset="0"/>
                <a:ea typeface="+mn-ea"/>
                <a:cs typeface="+mn-cs"/>
              </a:rPr>
              <a:t>Members of Private sector Defined Benefit schemes and the LGPS will be permitted to transfer to Defined Contribution schemes, allowing them to take advantage (in a roundabout way) of the new flexibilities.</a:t>
            </a:r>
          </a:p>
          <a:p>
            <a:endParaRPr lang="en-GB" sz="1200" b="0" i="0" u="none" strike="noStrike" kern="1200" baseline="0" dirty="0" smtClean="0">
              <a:solidFill>
                <a:srgbClr val="646464"/>
              </a:solidFill>
              <a:latin typeface="Arial" charset="0"/>
              <a:ea typeface="+mn-ea"/>
              <a:cs typeface="+mn-cs"/>
            </a:endParaRPr>
          </a:p>
          <a:p>
            <a:r>
              <a:rPr lang="en-GB" sz="1200" b="0" i="0" u="none" strike="noStrike" kern="1200" baseline="0" dirty="0" smtClean="0">
                <a:solidFill>
                  <a:srgbClr val="646464"/>
                </a:solidFill>
                <a:latin typeface="Arial" charset="0"/>
                <a:ea typeface="+mn-ea"/>
                <a:cs typeface="+mn-cs"/>
              </a:rPr>
              <a:t>The new flexibility is that those with a defined contribution scheme will no longer be forced to buy an annuity to provide an annual pension income from the insurance market when they retire.</a:t>
            </a:r>
          </a:p>
          <a:p>
            <a:endParaRPr lang="en-GB" sz="1200" b="0" i="0" u="none" strike="noStrike" kern="1200" baseline="0" dirty="0" smtClean="0">
              <a:solidFill>
                <a:srgbClr val="646464"/>
              </a:solidFill>
              <a:latin typeface="Arial" charset="0"/>
              <a:ea typeface="+mn-ea"/>
              <a:cs typeface="+mn-cs"/>
            </a:endParaRPr>
          </a:p>
          <a:p>
            <a:r>
              <a:rPr lang="en-GB" sz="1200" b="0" i="0" u="none" strike="noStrike" kern="1200" baseline="0" dirty="0" smtClean="0">
                <a:solidFill>
                  <a:srgbClr val="646464"/>
                </a:solidFill>
                <a:latin typeface="Arial" charset="0"/>
                <a:ea typeface="+mn-ea"/>
                <a:cs typeface="+mn-cs"/>
              </a:rPr>
              <a:t>Instead they can unlock cash and be taxed at their marginal rate on what they take out above the tax free allowances.</a:t>
            </a:r>
          </a:p>
          <a:p>
            <a:endParaRPr lang="en-GB" sz="1200" b="0" i="0" u="none" strike="noStrike" kern="1200" baseline="0" dirty="0" smtClean="0">
              <a:solidFill>
                <a:srgbClr val="646464"/>
              </a:solidFill>
              <a:latin typeface="Arial" charset="0"/>
              <a:ea typeface="+mn-ea"/>
              <a:cs typeface="+mn-cs"/>
            </a:endParaRPr>
          </a:p>
          <a:p>
            <a:r>
              <a:rPr lang="en-GB" sz="1200" b="0" i="0" u="none" strike="noStrike" kern="1200" baseline="0" dirty="0" smtClean="0">
                <a:solidFill>
                  <a:srgbClr val="646464"/>
                </a:solidFill>
                <a:latin typeface="Arial" charset="0"/>
                <a:ea typeface="+mn-ea"/>
                <a:cs typeface="+mn-cs"/>
              </a:rPr>
              <a:t>In fact they can draw down cash as and when they want until there is none left.  </a:t>
            </a:r>
            <a:endParaRPr lang="en-GB" dirty="0"/>
          </a:p>
        </p:txBody>
      </p:sp>
      <p:sp>
        <p:nvSpPr>
          <p:cNvPr id="4" name="Slide Number Placeholder 3"/>
          <p:cNvSpPr>
            <a:spLocks noGrp="1"/>
          </p:cNvSpPr>
          <p:nvPr>
            <p:ph type="sldNum" sz="quarter" idx="10"/>
          </p:nvPr>
        </p:nvSpPr>
        <p:spPr/>
        <p:txBody>
          <a:bodyPr/>
          <a:lstStyle/>
          <a:p>
            <a:fld id="{42CFBA2B-8CD4-4943-9A70-5497F4C0CF66}" type="slidenum">
              <a:rPr lang="en-GB" smtClean="0"/>
              <a:pPr/>
              <a:t>6</a:t>
            </a:fld>
            <a:endParaRPr lang="en-GB" dirty="0"/>
          </a:p>
        </p:txBody>
      </p:sp>
    </p:spTree>
    <p:extLst>
      <p:ext uri="{BB962C8B-B14F-4D97-AF65-F5344CB8AC3E}">
        <p14:creationId xmlns:p14="http://schemas.microsoft.com/office/powerpoint/2010/main" val="3397451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CFBA2B-8CD4-4943-9A70-5497F4C0CF66}" type="slidenum">
              <a:rPr lang="en-GB" smtClean="0"/>
              <a:pPr/>
              <a:t>10</a:t>
            </a:fld>
            <a:endParaRPr lang="en-GB"/>
          </a:p>
        </p:txBody>
      </p:sp>
    </p:spTree>
    <p:extLst>
      <p:ext uri="{BB962C8B-B14F-4D97-AF65-F5344CB8AC3E}">
        <p14:creationId xmlns:p14="http://schemas.microsoft.com/office/powerpoint/2010/main" val="1678856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CFBA2B-8CD4-4943-9A70-5497F4C0CF66}" type="slidenum">
              <a:rPr lang="en-GB" smtClean="0"/>
              <a:pPr/>
              <a:t>12</a:t>
            </a:fld>
            <a:endParaRPr lang="en-GB"/>
          </a:p>
        </p:txBody>
      </p:sp>
    </p:spTree>
    <p:extLst>
      <p:ext uri="{BB962C8B-B14F-4D97-AF65-F5344CB8AC3E}">
        <p14:creationId xmlns:p14="http://schemas.microsoft.com/office/powerpoint/2010/main" val="2979244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CFBA2B-8CD4-4943-9A70-5497F4C0CF66}" type="slidenum">
              <a:rPr lang="en-GB" smtClean="0"/>
              <a:pPr/>
              <a:t>13</a:t>
            </a:fld>
            <a:endParaRPr lang="en-GB"/>
          </a:p>
        </p:txBody>
      </p:sp>
    </p:spTree>
    <p:extLst>
      <p:ext uri="{BB962C8B-B14F-4D97-AF65-F5344CB8AC3E}">
        <p14:creationId xmlns:p14="http://schemas.microsoft.com/office/powerpoint/2010/main" val="2989168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CFBA2B-8CD4-4943-9A70-5497F4C0CF66}" type="slidenum">
              <a:rPr lang="en-GB" smtClean="0"/>
              <a:pPr/>
              <a:t>14</a:t>
            </a:fld>
            <a:endParaRPr lang="en-GB"/>
          </a:p>
        </p:txBody>
      </p:sp>
    </p:spTree>
    <p:extLst>
      <p:ext uri="{BB962C8B-B14F-4D97-AF65-F5344CB8AC3E}">
        <p14:creationId xmlns:p14="http://schemas.microsoft.com/office/powerpoint/2010/main" val="36868441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2124075" y="1412875"/>
            <a:ext cx="5973763" cy="1079500"/>
          </a:xfrm>
        </p:spPr>
        <p:txBody>
          <a:bodyPr/>
          <a:lstStyle>
            <a:lvl1pPr>
              <a:defRPr sz="3200" baseline="0"/>
            </a:lvl1pPr>
          </a:lstStyle>
          <a:p>
            <a:r>
              <a:rPr lang="en-US" dirty="0" smtClean="0"/>
              <a:t>Presentation name</a:t>
            </a:r>
            <a:endParaRPr lang="en-GB" dirty="0"/>
          </a:p>
        </p:txBody>
      </p:sp>
      <p:sp>
        <p:nvSpPr>
          <p:cNvPr id="3075" name="Rectangle 3"/>
          <p:cNvSpPr>
            <a:spLocks noGrp="1" noChangeArrowheads="1"/>
          </p:cNvSpPr>
          <p:nvPr>
            <p:ph type="subTitle" idx="1" hasCustomPrompt="1"/>
          </p:nvPr>
        </p:nvSpPr>
        <p:spPr>
          <a:xfrm>
            <a:off x="4284663" y="3962400"/>
            <a:ext cx="4122737" cy="1752600"/>
          </a:xfrm>
        </p:spPr>
        <p:txBody>
          <a:bodyPr/>
          <a:lstStyle>
            <a:lvl1pPr>
              <a:defRPr sz="1800"/>
            </a:lvl1pPr>
          </a:lstStyle>
          <a:p>
            <a:r>
              <a:rPr lang="en-US" dirty="0" smtClean="0"/>
              <a:t>Subtitle name</a:t>
            </a:r>
          </a:p>
          <a:p>
            <a:r>
              <a:rPr lang="en-US" dirty="0" smtClean="0"/>
              <a:t>Date</a:t>
            </a:r>
            <a:endParaRPr lang="en-GB" dirty="0"/>
          </a:p>
        </p:txBody>
      </p:sp>
      <p:sp>
        <p:nvSpPr>
          <p:cNvPr id="3080" name="Text Box 8"/>
          <p:cNvSpPr txBox="1">
            <a:spLocks noChangeArrowheads="1"/>
          </p:cNvSpPr>
          <p:nvPr/>
        </p:nvSpPr>
        <p:spPr bwMode="auto">
          <a:xfrm>
            <a:off x="4257675" y="6308725"/>
            <a:ext cx="4572000" cy="400110"/>
          </a:xfrm>
          <a:prstGeom prst="rect">
            <a:avLst/>
          </a:prstGeom>
          <a:noFill/>
          <a:ln w="9525">
            <a:noFill/>
            <a:miter lim="800000"/>
            <a:headEnd/>
            <a:tailEnd/>
          </a:ln>
          <a:effectLst/>
        </p:spPr>
        <p:txBody>
          <a:bodyPr>
            <a:spAutoFit/>
          </a:bodyPr>
          <a:lstStyle/>
          <a:p>
            <a:pPr eaLnBrk="0" hangingPunct="0"/>
            <a:r>
              <a:rPr lang="en-GB" sz="1000" dirty="0" smtClean="0">
                <a:solidFill>
                  <a:srgbClr val="646464"/>
                </a:solidFill>
                <a:latin typeface="Arial MT" pitchFamily="34" charset="0"/>
              </a:rPr>
              <a:t>Hymans Robertson LLP is authorised and regulated by the Financial Conduct Authority</a:t>
            </a:r>
            <a:endParaRPr lang="en-GB" sz="1000" dirty="0">
              <a:solidFill>
                <a:srgbClr val="646464"/>
              </a:solidFill>
              <a:latin typeface="Arial MT" pitchFamily="34" charset="0"/>
            </a:endParaRPr>
          </a:p>
        </p:txBody>
      </p:sp>
      <p:sp>
        <p:nvSpPr>
          <p:cNvPr id="7" name="Rectangle 6"/>
          <p:cNvSpPr/>
          <p:nvPr userDrawn="1"/>
        </p:nvSpPr>
        <p:spPr>
          <a:xfrm>
            <a:off x="-1" y="2852936"/>
            <a:ext cx="1979713" cy="432048"/>
          </a:xfrm>
          <a:prstGeom prst="rect">
            <a:avLst/>
          </a:prstGeom>
          <a:solidFill>
            <a:srgbClr val="7D7D7D"/>
          </a:solidFill>
          <a:ln>
            <a:solidFill>
              <a:srgbClr val="7D7D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1979713" y="2852936"/>
            <a:ext cx="7164288" cy="432048"/>
          </a:xfrm>
          <a:prstGeom prst="rect">
            <a:avLst/>
          </a:prstGeom>
          <a:solidFill>
            <a:srgbClr val="6EC040"/>
          </a:solidFill>
          <a:ln>
            <a:solidFill>
              <a:srgbClr val="6EC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rrow device CMYK BLUE.png"/>
          <p:cNvPicPr>
            <a:picLocks noChangeAspect="1"/>
          </p:cNvPicPr>
          <p:nvPr userDrawn="1"/>
        </p:nvPicPr>
        <p:blipFill>
          <a:blip r:embed="rId2" cstate="print"/>
          <a:stretch>
            <a:fillRect/>
          </a:stretch>
        </p:blipFill>
        <p:spPr>
          <a:xfrm>
            <a:off x="1592240" y="2610624"/>
            <a:ext cx="631865" cy="931304"/>
          </a:xfrm>
          <a:prstGeom prst="rect">
            <a:avLst/>
          </a:prstGeom>
        </p:spPr>
      </p:pic>
      <p:pic>
        <p:nvPicPr>
          <p:cNvPr id="21506" name="Picture 2" descr="C:\Users\wmcloughlan\AppData\Local\Microsoft\Windows\Temporary Internet Files\Content.Outlook\WJHDSIO6\HR LOGO RGB (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24128" y="162344"/>
            <a:ext cx="3233928" cy="5303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2388"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30188"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11" name="Rectangle 10"/>
          <p:cNvSpPr/>
          <p:nvPr userDrawn="1"/>
        </p:nvSpPr>
        <p:spPr>
          <a:xfrm>
            <a:off x="-1" y="2852936"/>
            <a:ext cx="1979713" cy="432048"/>
          </a:xfrm>
          <a:prstGeom prst="rect">
            <a:avLst/>
          </a:prstGeom>
          <a:solidFill>
            <a:srgbClr val="7D7D7D"/>
          </a:solidFill>
          <a:ln>
            <a:solidFill>
              <a:srgbClr val="7D7D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1979713" y="2852936"/>
            <a:ext cx="7164288" cy="43204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hasCustomPrompt="1"/>
          </p:nvPr>
        </p:nvSpPr>
        <p:spPr>
          <a:xfrm>
            <a:off x="2627313" y="3861048"/>
            <a:ext cx="5470525" cy="1295524"/>
          </a:xfrm>
        </p:spPr>
        <p:txBody>
          <a:bodyPr/>
          <a:lstStyle>
            <a:lvl1pPr>
              <a:defRPr sz="3200" baseline="0">
                <a:solidFill>
                  <a:schemeClr val="accent1"/>
                </a:solidFill>
              </a:defRPr>
            </a:lvl1pPr>
          </a:lstStyle>
          <a:p>
            <a:r>
              <a:rPr lang="en-GB" dirty="0" smtClean="0"/>
              <a:t>Section break</a:t>
            </a:r>
            <a:endParaRPr lang="en-GB" dirty="0"/>
          </a:p>
        </p:txBody>
      </p:sp>
      <p:pic>
        <p:nvPicPr>
          <p:cNvPr id="14" name="Picture 13" descr="arrow device CMYK GREEN.png"/>
          <p:cNvPicPr>
            <a:picLocks noChangeAspect="1"/>
          </p:cNvPicPr>
          <p:nvPr userDrawn="1"/>
        </p:nvPicPr>
        <p:blipFill>
          <a:blip r:embed="rId2" cstate="print"/>
          <a:stretch>
            <a:fillRect/>
          </a:stretch>
        </p:blipFill>
        <p:spPr>
          <a:xfrm>
            <a:off x="1601384" y="2610624"/>
            <a:ext cx="629434" cy="927721"/>
          </a:xfrm>
          <a:prstGeom prst="rect">
            <a:avLst/>
          </a:prstGeom>
        </p:spPr>
      </p:pic>
      <p:pic>
        <p:nvPicPr>
          <p:cNvPr id="22530" name="Picture 2" descr="C:\Users\wmcloughlan\AppData\Local\Microsoft\Windows\Temporary Internet Files\Content.Outlook\WJHDSIO6\HR LOGO RGB (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30560" y="260648"/>
            <a:ext cx="3233928" cy="5303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11" name="Rectangle 10"/>
          <p:cNvSpPr/>
          <p:nvPr userDrawn="1"/>
        </p:nvSpPr>
        <p:spPr>
          <a:xfrm>
            <a:off x="-1" y="2852936"/>
            <a:ext cx="1979713" cy="432048"/>
          </a:xfrm>
          <a:prstGeom prst="rect">
            <a:avLst/>
          </a:prstGeom>
          <a:solidFill>
            <a:srgbClr val="7D7D7D"/>
          </a:solidFill>
          <a:ln>
            <a:solidFill>
              <a:srgbClr val="7D7D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1979713" y="2852936"/>
            <a:ext cx="7164288" cy="43204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rrow device CMYK GREEN.png"/>
          <p:cNvPicPr>
            <a:picLocks noChangeAspect="1"/>
          </p:cNvPicPr>
          <p:nvPr userDrawn="1"/>
        </p:nvPicPr>
        <p:blipFill>
          <a:blip r:embed="rId2" cstate="print"/>
          <a:stretch>
            <a:fillRect/>
          </a:stretch>
        </p:blipFill>
        <p:spPr>
          <a:xfrm>
            <a:off x="1601384" y="2610624"/>
            <a:ext cx="629435" cy="927721"/>
          </a:xfrm>
          <a:prstGeom prst="rect">
            <a:avLst/>
          </a:prstGeom>
        </p:spPr>
      </p:pic>
      <p:sp>
        <p:nvSpPr>
          <p:cNvPr id="3074" name="Rectangle 2"/>
          <p:cNvSpPr>
            <a:spLocks noGrp="1" noChangeArrowheads="1"/>
          </p:cNvSpPr>
          <p:nvPr>
            <p:ph type="ctrTitle" hasCustomPrompt="1"/>
          </p:nvPr>
        </p:nvSpPr>
        <p:spPr>
          <a:xfrm>
            <a:off x="2627313" y="3861048"/>
            <a:ext cx="5470525" cy="1295524"/>
          </a:xfrm>
        </p:spPr>
        <p:txBody>
          <a:bodyPr/>
          <a:lstStyle>
            <a:lvl1pPr>
              <a:defRPr sz="3200" baseline="0"/>
            </a:lvl1pPr>
          </a:lstStyle>
          <a:p>
            <a:r>
              <a:rPr lang="en-GB" dirty="0" smtClean="0"/>
              <a:t>Section break</a:t>
            </a:r>
            <a:endParaRPr lang="en-GB" dirty="0"/>
          </a:p>
        </p:txBody>
      </p:sp>
      <p:pic>
        <p:nvPicPr>
          <p:cNvPr id="23554" name="Picture 2" descr="C:\Users\wmcloughlan\AppData\Local\Microsoft\Windows\Temporary Internet Files\Content.Outlook\WJHDSIO6\HR LOGO RGB (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30560" y="260648"/>
            <a:ext cx="3233928" cy="5303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7" name="Rectangle 6"/>
          <p:cNvSpPr/>
          <p:nvPr userDrawn="1"/>
        </p:nvSpPr>
        <p:spPr>
          <a:xfrm>
            <a:off x="-1" y="2852936"/>
            <a:ext cx="1979713" cy="43204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1979713" y="2852936"/>
            <a:ext cx="7164288" cy="432048"/>
          </a:xfrm>
          <a:prstGeom prst="rect">
            <a:avLst/>
          </a:prstGeom>
          <a:solidFill>
            <a:srgbClr val="F06A00"/>
          </a:solidFill>
          <a:ln>
            <a:solidFill>
              <a:srgbClr val="F06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rrow device CMYK ORANGE.png"/>
          <p:cNvPicPr>
            <a:picLocks noChangeAspect="1"/>
          </p:cNvPicPr>
          <p:nvPr userDrawn="1"/>
        </p:nvPicPr>
        <p:blipFill>
          <a:blip r:embed="rId2" cstate="print"/>
          <a:stretch>
            <a:fillRect/>
          </a:stretch>
        </p:blipFill>
        <p:spPr>
          <a:xfrm flipV="1">
            <a:off x="1595165" y="2614612"/>
            <a:ext cx="626859" cy="923925"/>
          </a:xfrm>
          <a:prstGeom prst="rect">
            <a:avLst/>
          </a:prstGeom>
        </p:spPr>
      </p:pic>
      <p:sp>
        <p:nvSpPr>
          <p:cNvPr id="3074" name="Rectangle 2"/>
          <p:cNvSpPr>
            <a:spLocks noGrp="1" noChangeArrowheads="1"/>
          </p:cNvSpPr>
          <p:nvPr>
            <p:ph type="ctrTitle" hasCustomPrompt="1"/>
          </p:nvPr>
        </p:nvSpPr>
        <p:spPr>
          <a:xfrm>
            <a:off x="2627313" y="3861048"/>
            <a:ext cx="5470525" cy="1295524"/>
          </a:xfrm>
        </p:spPr>
        <p:txBody>
          <a:bodyPr/>
          <a:lstStyle>
            <a:lvl1pPr>
              <a:defRPr sz="3200" baseline="0">
                <a:solidFill>
                  <a:srgbClr val="F06A00"/>
                </a:solidFill>
              </a:defRPr>
            </a:lvl1pPr>
          </a:lstStyle>
          <a:p>
            <a:r>
              <a:rPr lang="en-GB" dirty="0" smtClean="0"/>
              <a:t>Section break</a:t>
            </a:r>
            <a:endParaRPr lang="en-GB" dirty="0"/>
          </a:p>
        </p:txBody>
      </p:sp>
      <p:pic>
        <p:nvPicPr>
          <p:cNvPr id="24578" name="Picture 2" descr="C:\Users\wmcloughlan\AppData\Local\Microsoft\Windows\Temporary Internet Files\Content.Outlook\WJHDSIO6\HR LOGO RGB (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24128" y="234352"/>
            <a:ext cx="3233928" cy="5303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2627313" y="3861048"/>
            <a:ext cx="5470525" cy="1295524"/>
          </a:xfrm>
        </p:spPr>
        <p:txBody>
          <a:bodyPr/>
          <a:lstStyle>
            <a:lvl1pPr>
              <a:defRPr sz="3200" baseline="0">
                <a:solidFill>
                  <a:srgbClr val="F2016C"/>
                </a:solidFill>
              </a:defRPr>
            </a:lvl1pPr>
          </a:lstStyle>
          <a:p>
            <a:r>
              <a:rPr lang="en-GB" dirty="0" smtClean="0"/>
              <a:t>Section break</a:t>
            </a:r>
            <a:endParaRPr lang="en-GB" dirty="0"/>
          </a:p>
        </p:txBody>
      </p:sp>
      <p:sp>
        <p:nvSpPr>
          <p:cNvPr id="7" name="Rectangle 6"/>
          <p:cNvSpPr/>
          <p:nvPr userDrawn="1"/>
        </p:nvSpPr>
        <p:spPr>
          <a:xfrm>
            <a:off x="-1" y="2852936"/>
            <a:ext cx="1979713" cy="43204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1979713" y="2852936"/>
            <a:ext cx="7164288" cy="432048"/>
          </a:xfrm>
          <a:prstGeom prst="rect">
            <a:avLst/>
          </a:prstGeom>
          <a:solidFill>
            <a:srgbClr val="F2016C"/>
          </a:solidFill>
          <a:ln>
            <a:solidFill>
              <a:srgbClr val="F201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rrow device CMYK PINK.png"/>
          <p:cNvPicPr>
            <a:picLocks noChangeAspect="1"/>
          </p:cNvPicPr>
          <p:nvPr userDrawn="1"/>
        </p:nvPicPr>
        <p:blipFill>
          <a:blip r:embed="rId2" cstate="print"/>
          <a:stretch>
            <a:fillRect/>
          </a:stretch>
        </p:blipFill>
        <p:spPr>
          <a:xfrm>
            <a:off x="1600040" y="2614613"/>
            <a:ext cx="621984" cy="916739"/>
          </a:xfrm>
          <a:prstGeom prst="rect">
            <a:avLst/>
          </a:prstGeom>
        </p:spPr>
      </p:pic>
      <p:pic>
        <p:nvPicPr>
          <p:cNvPr id="25602" name="Picture 2" descr="C:\Users\wmcloughlan\AppData\Local\Microsoft\Windows\Temporary Internet Files\Content.Outlook\WJHDSIO6\HR LOGO RGB (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30560" y="188640"/>
            <a:ext cx="3233928" cy="5303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11" name="Rectangle 10"/>
          <p:cNvSpPr/>
          <p:nvPr userDrawn="1"/>
        </p:nvSpPr>
        <p:spPr>
          <a:xfrm>
            <a:off x="-1" y="2852936"/>
            <a:ext cx="1979713" cy="432048"/>
          </a:xfrm>
          <a:prstGeom prst="rect">
            <a:avLst/>
          </a:prstGeom>
          <a:solidFill>
            <a:srgbClr val="7D7D7D"/>
          </a:solidFill>
          <a:ln>
            <a:solidFill>
              <a:srgbClr val="7D7D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1979713" y="2852936"/>
            <a:ext cx="7164288" cy="432048"/>
          </a:xfrm>
          <a:prstGeom prst="rect">
            <a:avLst/>
          </a:prstGeom>
          <a:solidFill>
            <a:srgbClr val="6EC040"/>
          </a:solidFill>
          <a:ln>
            <a:solidFill>
              <a:srgbClr val="6EC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hasCustomPrompt="1"/>
          </p:nvPr>
        </p:nvSpPr>
        <p:spPr>
          <a:xfrm>
            <a:off x="2627313" y="3861048"/>
            <a:ext cx="5470525" cy="1295524"/>
          </a:xfrm>
        </p:spPr>
        <p:txBody>
          <a:bodyPr/>
          <a:lstStyle>
            <a:lvl1pPr>
              <a:defRPr sz="3200" baseline="0">
                <a:solidFill>
                  <a:srgbClr val="6EC040"/>
                </a:solidFill>
              </a:defRPr>
            </a:lvl1pPr>
          </a:lstStyle>
          <a:p>
            <a:r>
              <a:rPr lang="en-GB" dirty="0" smtClean="0"/>
              <a:t>Thank You</a:t>
            </a:r>
            <a:endParaRPr lang="en-GB" dirty="0"/>
          </a:p>
        </p:txBody>
      </p:sp>
      <p:sp>
        <p:nvSpPr>
          <p:cNvPr id="7" name="Rectangle 6"/>
          <p:cNvSpPr/>
          <p:nvPr userDrawn="1"/>
        </p:nvSpPr>
        <p:spPr>
          <a:xfrm>
            <a:off x="4067944" y="4797152"/>
            <a:ext cx="2643672" cy="523220"/>
          </a:xfrm>
          <a:prstGeom prst="rect">
            <a:avLst/>
          </a:prstGeom>
        </p:spPr>
        <p:txBody>
          <a:bodyPr wrap="none">
            <a:spAutoFit/>
          </a:bodyPr>
          <a:lstStyle/>
          <a:p>
            <a:pPr>
              <a:buFontTx/>
              <a:buNone/>
            </a:pPr>
            <a:r>
              <a:rPr lang="en-GB" sz="2800" dirty="0" smtClean="0"/>
              <a:t>Any questions?</a:t>
            </a:r>
            <a:endParaRPr lang="en-GB" sz="2800" dirty="0"/>
          </a:p>
        </p:txBody>
      </p:sp>
      <p:pic>
        <p:nvPicPr>
          <p:cNvPr id="8" name="Picture 7" descr="arrow device CMYK BLUE.png"/>
          <p:cNvPicPr>
            <a:picLocks noChangeAspect="1"/>
          </p:cNvPicPr>
          <p:nvPr userDrawn="1"/>
        </p:nvPicPr>
        <p:blipFill>
          <a:blip r:embed="rId2" cstate="print"/>
          <a:stretch>
            <a:fillRect/>
          </a:stretch>
        </p:blipFill>
        <p:spPr>
          <a:xfrm>
            <a:off x="1592240" y="2610624"/>
            <a:ext cx="631865" cy="931304"/>
          </a:xfrm>
          <a:prstGeom prst="rect">
            <a:avLst/>
          </a:prstGeom>
        </p:spPr>
      </p:pic>
      <p:pic>
        <p:nvPicPr>
          <p:cNvPr id="26626" name="Picture 2" descr="C:\Users\wmcloughlan\AppData\Local\Microsoft\Windows\Temporary Internet Files\Content.Outlook\WJHDSIO6\HR LOGO RGB (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802568" y="188640"/>
            <a:ext cx="3233928" cy="5303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27650" name="Picture 2" descr="C:\Users\wmcloughlan\AppData\Local\Microsoft\Windows\Temporary Internet Files\Content.Outlook\WJHDSIO6\HR LOGO RGB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02568" y="116632"/>
            <a:ext cx="3233928" cy="5303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pic>
        <p:nvPicPr>
          <p:cNvPr id="28674" name="Picture 2" descr="C:\Users\wmcloughlan\AppData\Local\Microsoft\Windows\Temporary Internet Files\Content.Outlook\WJHDSIO6\HR LOGO RGB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58552" y="188640"/>
            <a:ext cx="3233928" cy="5303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30188"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21188"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29698" name="Picture 2" descr="C:\Users\wmcloughlan\AppData\Local\Microsoft\Windows\Temporary Internet Files\Content.Outlook\WJHDSIO6\HR LOGO RGB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30560" y="116632"/>
            <a:ext cx="3233928" cy="5303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5" Type="http://schemas.openxmlformats.org/officeDocument/2006/relationships/image" Target="../media/image8.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7.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0188" y="274638"/>
            <a:ext cx="8229600" cy="114300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230188" y="1600200"/>
            <a:ext cx="8229600" cy="452596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20000"/>
              </a:spcAft>
              <a:buClr>
                <a:srgbClr val="6EC040"/>
              </a:buClr>
              <a:buSzTx/>
              <a:buFontTx/>
              <a:buBlip>
                <a:blip r:embed="rId18"/>
              </a:buBlip>
              <a:tabLst/>
              <a:defRPr/>
            </a:pPr>
            <a:r>
              <a:rPr kumimoji="0" lang="en-US" sz="2800" b="0" i="0" u="none" strike="noStrike" kern="0" cap="none" spc="0" normalizeH="0" baseline="0" noProof="0" smtClean="0">
                <a:ln>
                  <a:noFill/>
                </a:ln>
                <a:solidFill>
                  <a:srgbClr val="646464"/>
                </a:solidFill>
                <a:effectLst/>
                <a:uLnTx/>
                <a:uFillTx/>
                <a:latin typeface="+mn-lt"/>
                <a:ea typeface="+mn-ea"/>
                <a:cs typeface="+mn-cs"/>
              </a:rPr>
              <a:t>Click to edit Master text styles</a:t>
            </a:r>
          </a:p>
          <a:p>
            <a:pPr marL="342900" marR="0" lvl="1" indent="-342900" algn="l" defTabSz="914400" rtl="0" eaLnBrk="1" fontAlgn="base" latinLnBrk="0" hangingPunct="1">
              <a:lnSpc>
                <a:spcPct val="100000"/>
              </a:lnSpc>
              <a:spcBef>
                <a:spcPct val="20000"/>
              </a:spcBef>
              <a:spcAft>
                <a:spcPct val="20000"/>
              </a:spcAft>
              <a:buClr>
                <a:srgbClr val="6EC040"/>
              </a:buClr>
              <a:buSzTx/>
              <a:buFontTx/>
              <a:buBlip>
                <a:blip r:embed="rId18"/>
              </a:buBlip>
              <a:tabLst/>
              <a:defRPr/>
            </a:pPr>
            <a:r>
              <a:rPr kumimoji="0" lang="en-US" sz="2800" b="0" i="0" u="none" strike="noStrike" kern="0" cap="none" spc="0" normalizeH="0" baseline="0" noProof="0" smtClean="0">
                <a:ln>
                  <a:noFill/>
                </a:ln>
                <a:solidFill>
                  <a:srgbClr val="646464"/>
                </a:solidFill>
                <a:effectLst/>
                <a:uLnTx/>
                <a:uFillTx/>
                <a:latin typeface="+mn-lt"/>
                <a:ea typeface="+mn-ea"/>
                <a:cs typeface="+mn-cs"/>
              </a:rPr>
              <a:t>Second level</a:t>
            </a:r>
          </a:p>
          <a:p>
            <a:pPr marL="342900" marR="0" lvl="2" indent="-342900" algn="l" defTabSz="914400" rtl="0" eaLnBrk="1" fontAlgn="base" latinLnBrk="0" hangingPunct="1">
              <a:lnSpc>
                <a:spcPct val="100000"/>
              </a:lnSpc>
              <a:spcBef>
                <a:spcPct val="20000"/>
              </a:spcBef>
              <a:spcAft>
                <a:spcPct val="20000"/>
              </a:spcAft>
              <a:buClr>
                <a:srgbClr val="6EC040"/>
              </a:buClr>
              <a:buSzTx/>
              <a:buFontTx/>
              <a:buBlip>
                <a:blip r:embed="rId18"/>
              </a:buBlip>
              <a:tabLst/>
              <a:defRPr/>
            </a:pPr>
            <a:r>
              <a:rPr kumimoji="0" lang="en-US" sz="2800" b="0" i="0" u="none" strike="noStrike" kern="0" cap="none" spc="0" normalizeH="0" baseline="0" noProof="0" smtClean="0">
                <a:ln>
                  <a:noFill/>
                </a:ln>
                <a:solidFill>
                  <a:srgbClr val="646464"/>
                </a:solidFill>
                <a:effectLst/>
                <a:uLnTx/>
                <a:uFillTx/>
                <a:latin typeface="+mn-lt"/>
                <a:ea typeface="+mn-ea"/>
                <a:cs typeface="+mn-cs"/>
              </a:rPr>
              <a:t>Third level</a:t>
            </a:r>
          </a:p>
          <a:p>
            <a:pPr marL="342900" marR="0" lvl="3" indent="-342900" algn="l" defTabSz="914400" rtl="0" eaLnBrk="1" fontAlgn="base" latinLnBrk="0" hangingPunct="1">
              <a:lnSpc>
                <a:spcPct val="100000"/>
              </a:lnSpc>
              <a:spcBef>
                <a:spcPct val="20000"/>
              </a:spcBef>
              <a:spcAft>
                <a:spcPct val="20000"/>
              </a:spcAft>
              <a:buClr>
                <a:srgbClr val="6EC040"/>
              </a:buClr>
              <a:buSzTx/>
              <a:buFontTx/>
              <a:buBlip>
                <a:blip r:embed="rId18"/>
              </a:buBlip>
              <a:tabLst/>
              <a:defRPr/>
            </a:pPr>
            <a:r>
              <a:rPr kumimoji="0" lang="en-US" sz="2800" b="0" i="0" u="none" strike="noStrike" kern="0" cap="none" spc="0" normalizeH="0" baseline="0" noProof="0" smtClean="0">
                <a:ln>
                  <a:noFill/>
                </a:ln>
                <a:solidFill>
                  <a:srgbClr val="646464"/>
                </a:solidFill>
                <a:effectLst/>
                <a:uLnTx/>
                <a:uFillTx/>
                <a:latin typeface="+mn-lt"/>
                <a:ea typeface="+mn-ea"/>
                <a:cs typeface="+mn-cs"/>
              </a:rPr>
              <a:t>Fourth level</a:t>
            </a:r>
          </a:p>
          <a:p>
            <a:pPr marL="342900" marR="0" lvl="4" indent="-342900" algn="l" defTabSz="914400" rtl="0" eaLnBrk="1" fontAlgn="base" latinLnBrk="0" hangingPunct="1">
              <a:lnSpc>
                <a:spcPct val="100000"/>
              </a:lnSpc>
              <a:spcBef>
                <a:spcPct val="20000"/>
              </a:spcBef>
              <a:spcAft>
                <a:spcPct val="20000"/>
              </a:spcAft>
              <a:buClr>
                <a:srgbClr val="6EC040"/>
              </a:buClr>
              <a:buSzTx/>
              <a:buFontTx/>
              <a:buBlip>
                <a:blip r:embed="rId18"/>
              </a:buBlip>
              <a:tabLst/>
              <a:defRPr/>
            </a:pPr>
            <a:r>
              <a:rPr kumimoji="0" lang="en-US" sz="2800" b="0" i="0" u="none" strike="noStrike" kern="0" cap="none" spc="0" normalizeH="0" baseline="0" noProof="0" smtClean="0">
                <a:ln>
                  <a:noFill/>
                </a:ln>
                <a:solidFill>
                  <a:srgbClr val="646464"/>
                </a:solidFill>
                <a:effectLst/>
                <a:uLnTx/>
                <a:uFillTx/>
                <a:latin typeface="+mn-lt"/>
                <a:ea typeface="+mn-ea"/>
                <a:cs typeface="+mn-cs"/>
              </a:rPr>
              <a:t>Fifth level</a:t>
            </a:r>
            <a:endParaRPr kumimoji="0" lang="en-GB" sz="2400" b="0" i="0" u="none" strike="noStrike" kern="0" cap="none" spc="0" normalizeH="0" baseline="0" noProof="0" dirty="0">
              <a:ln>
                <a:noFill/>
              </a:ln>
              <a:solidFill>
                <a:srgbClr val="646464"/>
              </a:solidFill>
              <a:effectLst/>
              <a:uLnTx/>
              <a:uFillTx/>
              <a:latin typeface="+mn-lt"/>
            </a:endParaRPr>
          </a:p>
        </p:txBody>
      </p:sp>
      <p:sp>
        <p:nvSpPr>
          <p:cNvPr id="8" name="Rectangle 7"/>
          <p:cNvSpPr/>
          <p:nvPr/>
        </p:nvSpPr>
        <p:spPr>
          <a:xfrm>
            <a:off x="8388424" y="6615640"/>
            <a:ext cx="755578" cy="14401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 y="6611112"/>
            <a:ext cx="8476489" cy="146304"/>
          </a:xfrm>
          <a:prstGeom prst="rect">
            <a:avLst/>
          </a:prstGeom>
          <a:solidFill>
            <a:srgbClr val="6EC040"/>
          </a:solidFill>
          <a:ln>
            <a:solidFill>
              <a:srgbClr val="6EC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57"/>
          <p:cNvSpPr>
            <a:spLocks noChangeArrowheads="1"/>
          </p:cNvSpPr>
          <p:nvPr/>
        </p:nvSpPr>
        <p:spPr bwMode="gray">
          <a:xfrm>
            <a:off x="-380650" y="12868"/>
            <a:ext cx="337492" cy="431801"/>
          </a:xfrm>
          <a:prstGeom prst="rect">
            <a:avLst/>
          </a:prstGeom>
          <a:solidFill>
            <a:srgbClr val="3FA6CC"/>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chemeClr val="bg1"/>
                </a:solidFill>
              </a:rPr>
              <a:t>63</a:t>
            </a:r>
          </a:p>
          <a:p>
            <a:pPr algn="r">
              <a:lnSpc>
                <a:spcPct val="90000"/>
              </a:lnSpc>
              <a:defRPr/>
            </a:pPr>
            <a:r>
              <a:rPr lang="de-DE" sz="1000" dirty="0" smtClean="0">
                <a:solidFill>
                  <a:schemeClr val="bg1"/>
                </a:solidFill>
              </a:rPr>
              <a:t>166</a:t>
            </a:r>
          </a:p>
          <a:p>
            <a:pPr algn="r">
              <a:lnSpc>
                <a:spcPct val="90000"/>
              </a:lnSpc>
              <a:defRPr/>
            </a:pPr>
            <a:r>
              <a:rPr lang="de-DE" sz="1000" dirty="0" smtClean="0">
                <a:solidFill>
                  <a:schemeClr val="bg1"/>
                </a:solidFill>
              </a:rPr>
              <a:t>204</a:t>
            </a:r>
            <a:endParaRPr lang="de-DE" sz="1000" dirty="0">
              <a:solidFill>
                <a:schemeClr val="bg1"/>
              </a:solidFill>
            </a:endParaRPr>
          </a:p>
        </p:txBody>
      </p:sp>
      <p:sp>
        <p:nvSpPr>
          <p:cNvPr id="12" name="Rectangle 71"/>
          <p:cNvSpPr>
            <a:spLocks noChangeArrowheads="1"/>
          </p:cNvSpPr>
          <p:nvPr/>
        </p:nvSpPr>
        <p:spPr bwMode="gray">
          <a:xfrm>
            <a:off x="-380650" y="444669"/>
            <a:ext cx="337492" cy="431800"/>
          </a:xfrm>
          <a:prstGeom prst="rect">
            <a:avLst/>
          </a:prstGeom>
          <a:solidFill>
            <a:srgbClr val="6CBCD8"/>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rgbClr val="4B4B4B"/>
                </a:solidFill>
              </a:rPr>
              <a:t>108</a:t>
            </a:r>
          </a:p>
          <a:p>
            <a:pPr algn="r">
              <a:lnSpc>
                <a:spcPct val="90000"/>
              </a:lnSpc>
              <a:defRPr/>
            </a:pPr>
            <a:r>
              <a:rPr lang="de-DE" sz="1000" dirty="0" smtClean="0">
                <a:solidFill>
                  <a:srgbClr val="4B4B4B"/>
                </a:solidFill>
              </a:rPr>
              <a:t>188</a:t>
            </a:r>
          </a:p>
          <a:p>
            <a:pPr algn="r">
              <a:lnSpc>
                <a:spcPct val="90000"/>
              </a:lnSpc>
              <a:defRPr/>
            </a:pPr>
            <a:r>
              <a:rPr lang="de-DE" sz="1000" dirty="0" smtClean="0">
                <a:solidFill>
                  <a:srgbClr val="4B4B4B"/>
                </a:solidFill>
              </a:rPr>
              <a:t>216</a:t>
            </a:r>
            <a:endParaRPr lang="de-DE" sz="1000" dirty="0">
              <a:solidFill>
                <a:srgbClr val="4B4B4B"/>
              </a:solidFill>
            </a:endParaRPr>
          </a:p>
        </p:txBody>
      </p:sp>
      <p:sp>
        <p:nvSpPr>
          <p:cNvPr id="13" name="Rectangle 72"/>
          <p:cNvSpPr>
            <a:spLocks noChangeArrowheads="1"/>
          </p:cNvSpPr>
          <p:nvPr/>
        </p:nvSpPr>
        <p:spPr bwMode="gray">
          <a:xfrm>
            <a:off x="-380650" y="876469"/>
            <a:ext cx="337492" cy="431800"/>
          </a:xfrm>
          <a:prstGeom prst="rect">
            <a:avLst/>
          </a:prstGeom>
          <a:solidFill>
            <a:srgbClr val="9BD2E5"/>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rgbClr val="4B4B4B"/>
                </a:solidFill>
              </a:rPr>
              <a:t>155</a:t>
            </a:r>
          </a:p>
          <a:p>
            <a:pPr algn="r">
              <a:lnSpc>
                <a:spcPct val="90000"/>
              </a:lnSpc>
              <a:defRPr/>
            </a:pPr>
            <a:r>
              <a:rPr lang="de-DE" sz="1000" dirty="0" smtClean="0">
                <a:solidFill>
                  <a:srgbClr val="4B4B4B"/>
                </a:solidFill>
              </a:rPr>
              <a:t>210</a:t>
            </a:r>
          </a:p>
          <a:p>
            <a:pPr algn="r">
              <a:lnSpc>
                <a:spcPct val="90000"/>
              </a:lnSpc>
              <a:defRPr/>
            </a:pPr>
            <a:r>
              <a:rPr lang="de-DE" sz="1000" dirty="0" smtClean="0">
                <a:solidFill>
                  <a:srgbClr val="4B4B4B"/>
                </a:solidFill>
              </a:rPr>
              <a:t>229</a:t>
            </a:r>
            <a:endParaRPr lang="de-DE" sz="1000" dirty="0">
              <a:solidFill>
                <a:srgbClr val="4B4B4B"/>
              </a:solidFill>
            </a:endParaRPr>
          </a:p>
        </p:txBody>
      </p:sp>
      <p:sp>
        <p:nvSpPr>
          <p:cNvPr id="14" name="Rectangle 73"/>
          <p:cNvSpPr>
            <a:spLocks noChangeArrowheads="1"/>
          </p:cNvSpPr>
          <p:nvPr/>
        </p:nvSpPr>
        <p:spPr bwMode="gray">
          <a:xfrm>
            <a:off x="-380650" y="1308269"/>
            <a:ext cx="337492" cy="431800"/>
          </a:xfrm>
          <a:prstGeom prst="rect">
            <a:avLst/>
          </a:prstGeom>
          <a:solidFill>
            <a:srgbClr val="D2EAF2"/>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rgbClr val="4B4B4B"/>
                </a:solidFill>
              </a:rPr>
              <a:t>210</a:t>
            </a:r>
          </a:p>
          <a:p>
            <a:pPr algn="r">
              <a:lnSpc>
                <a:spcPct val="90000"/>
              </a:lnSpc>
              <a:defRPr/>
            </a:pPr>
            <a:r>
              <a:rPr lang="de-DE" sz="1000" dirty="0" smtClean="0">
                <a:solidFill>
                  <a:srgbClr val="4B4B4B"/>
                </a:solidFill>
              </a:rPr>
              <a:t>234</a:t>
            </a:r>
          </a:p>
          <a:p>
            <a:pPr algn="r">
              <a:lnSpc>
                <a:spcPct val="90000"/>
              </a:lnSpc>
              <a:defRPr/>
            </a:pPr>
            <a:r>
              <a:rPr lang="de-DE" sz="1000" dirty="0" smtClean="0">
                <a:solidFill>
                  <a:srgbClr val="4B4B4B"/>
                </a:solidFill>
              </a:rPr>
              <a:t>242</a:t>
            </a:r>
            <a:endParaRPr lang="de-DE" sz="1000" dirty="0">
              <a:solidFill>
                <a:srgbClr val="4B4B4B"/>
              </a:solidFill>
            </a:endParaRPr>
          </a:p>
        </p:txBody>
      </p:sp>
      <p:sp>
        <p:nvSpPr>
          <p:cNvPr id="15" name="Rectangle 74"/>
          <p:cNvSpPr>
            <a:spLocks noChangeArrowheads="1"/>
          </p:cNvSpPr>
          <p:nvPr/>
        </p:nvSpPr>
        <p:spPr bwMode="gray">
          <a:xfrm>
            <a:off x="-380650" y="1740069"/>
            <a:ext cx="337492" cy="431800"/>
          </a:xfrm>
          <a:prstGeom prst="rect">
            <a:avLst/>
          </a:prstGeom>
          <a:solidFill>
            <a:srgbClr val="F06A00"/>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chemeClr val="bg1"/>
                </a:solidFill>
              </a:rPr>
              <a:t>240</a:t>
            </a:r>
          </a:p>
          <a:p>
            <a:pPr algn="r">
              <a:lnSpc>
                <a:spcPct val="90000"/>
              </a:lnSpc>
              <a:defRPr/>
            </a:pPr>
            <a:r>
              <a:rPr lang="de-DE" sz="1000" dirty="0" smtClean="0">
                <a:solidFill>
                  <a:schemeClr val="bg1"/>
                </a:solidFill>
              </a:rPr>
              <a:t>106</a:t>
            </a:r>
          </a:p>
          <a:p>
            <a:pPr algn="r">
              <a:lnSpc>
                <a:spcPct val="90000"/>
              </a:lnSpc>
              <a:defRPr/>
            </a:pPr>
            <a:r>
              <a:rPr lang="de-DE" sz="1000" dirty="0" smtClean="0">
                <a:solidFill>
                  <a:schemeClr val="bg1"/>
                </a:solidFill>
              </a:rPr>
              <a:t>0</a:t>
            </a:r>
            <a:endParaRPr lang="de-DE" sz="1000" dirty="0">
              <a:solidFill>
                <a:schemeClr val="bg1"/>
              </a:solidFill>
            </a:endParaRPr>
          </a:p>
        </p:txBody>
      </p:sp>
      <p:sp>
        <p:nvSpPr>
          <p:cNvPr id="16" name="Rectangle 75"/>
          <p:cNvSpPr>
            <a:spLocks noChangeArrowheads="1"/>
          </p:cNvSpPr>
          <p:nvPr/>
        </p:nvSpPr>
        <p:spPr bwMode="gray">
          <a:xfrm>
            <a:off x="-380650" y="2593482"/>
            <a:ext cx="337492" cy="431800"/>
          </a:xfrm>
          <a:prstGeom prst="rect">
            <a:avLst/>
          </a:prstGeom>
          <a:solidFill>
            <a:srgbClr val="F7B77D"/>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rgbClr val="4B4B4B"/>
                </a:solidFill>
              </a:rPr>
              <a:t>247</a:t>
            </a:r>
          </a:p>
          <a:p>
            <a:pPr algn="r">
              <a:lnSpc>
                <a:spcPct val="90000"/>
              </a:lnSpc>
              <a:defRPr/>
            </a:pPr>
            <a:r>
              <a:rPr lang="de-DE" sz="1000" dirty="0" smtClean="0">
                <a:solidFill>
                  <a:srgbClr val="4B4B4B"/>
                </a:solidFill>
              </a:rPr>
              <a:t>183</a:t>
            </a:r>
          </a:p>
          <a:p>
            <a:pPr algn="r">
              <a:lnSpc>
                <a:spcPct val="90000"/>
              </a:lnSpc>
              <a:defRPr/>
            </a:pPr>
            <a:r>
              <a:rPr lang="de-DE" sz="1000" dirty="0" smtClean="0">
                <a:solidFill>
                  <a:srgbClr val="4B4B4B"/>
                </a:solidFill>
              </a:rPr>
              <a:t>125</a:t>
            </a:r>
            <a:endParaRPr lang="de-DE" sz="1000" dirty="0">
              <a:solidFill>
                <a:srgbClr val="4B4B4B"/>
              </a:solidFill>
            </a:endParaRPr>
          </a:p>
        </p:txBody>
      </p:sp>
      <p:sp>
        <p:nvSpPr>
          <p:cNvPr id="17" name="Rectangle 76"/>
          <p:cNvSpPr>
            <a:spLocks noChangeArrowheads="1"/>
          </p:cNvSpPr>
          <p:nvPr/>
        </p:nvSpPr>
        <p:spPr bwMode="gray">
          <a:xfrm>
            <a:off x="-380650" y="2167683"/>
            <a:ext cx="337492" cy="431800"/>
          </a:xfrm>
          <a:prstGeom prst="rect">
            <a:avLst/>
          </a:prstGeom>
          <a:solidFill>
            <a:srgbClr val="F39844"/>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rgbClr val="4B4B4B"/>
                </a:solidFill>
              </a:rPr>
              <a:t>243</a:t>
            </a:r>
          </a:p>
          <a:p>
            <a:pPr algn="r">
              <a:lnSpc>
                <a:spcPct val="90000"/>
              </a:lnSpc>
              <a:defRPr/>
            </a:pPr>
            <a:r>
              <a:rPr lang="de-DE" sz="1000" dirty="0" smtClean="0">
                <a:solidFill>
                  <a:srgbClr val="4B4B4B"/>
                </a:solidFill>
              </a:rPr>
              <a:t>152</a:t>
            </a:r>
          </a:p>
          <a:p>
            <a:pPr algn="r">
              <a:lnSpc>
                <a:spcPct val="90000"/>
              </a:lnSpc>
              <a:defRPr/>
            </a:pPr>
            <a:r>
              <a:rPr lang="de-DE" sz="1000" dirty="0" smtClean="0">
                <a:solidFill>
                  <a:srgbClr val="4B4B4B"/>
                </a:solidFill>
              </a:rPr>
              <a:t>68</a:t>
            </a:r>
            <a:endParaRPr lang="de-DE" sz="1000" dirty="0">
              <a:solidFill>
                <a:srgbClr val="4B4B4B"/>
              </a:solidFill>
            </a:endParaRPr>
          </a:p>
        </p:txBody>
      </p:sp>
      <p:sp>
        <p:nvSpPr>
          <p:cNvPr id="18" name="Rectangle 77"/>
          <p:cNvSpPr>
            <a:spLocks noChangeArrowheads="1"/>
          </p:cNvSpPr>
          <p:nvPr/>
        </p:nvSpPr>
        <p:spPr bwMode="gray">
          <a:xfrm>
            <a:off x="-380650" y="3021392"/>
            <a:ext cx="337492" cy="431800"/>
          </a:xfrm>
          <a:prstGeom prst="rect">
            <a:avLst/>
          </a:prstGeom>
          <a:solidFill>
            <a:srgbClr val="FADABC"/>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rgbClr val="4B4B4B"/>
                </a:solidFill>
              </a:rPr>
              <a:t>250</a:t>
            </a:r>
          </a:p>
          <a:p>
            <a:pPr algn="r">
              <a:lnSpc>
                <a:spcPct val="90000"/>
              </a:lnSpc>
              <a:defRPr/>
            </a:pPr>
            <a:r>
              <a:rPr lang="de-DE" sz="1000" dirty="0" smtClean="0">
                <a:solidFill>
                  <a:srgbClr val="4B4B4B"/>
                </a:solidFill>
              </a:rPr>
              <a:t>218</a:t>
            </a:r>
          </a:p>
          <a:p>
            <a:pPr algn="r">
              <a:lnSpc>
                <a:spcPct val="90000"/>
              </a:lnSpc>
              <a:defRPr/>
            </a:pPr>
            <a:r>
              <a:rPr lang="de-DE" sz="1000" dirty="0" smtClean="0">
                <a:solidFill>
                  <a:srgbClr val="4B4B4B"/>
                </a:solidFill>
              </a:rPr>
              <a:t>188</a:t>
            </a:r>
            <a:endParaRPr lang="de-DE" sz="1000" dirty="0">
              <a:solidFill>
                <a:srgbClr val="4B4B4B"/>
              </a:solidFill>
            </a:endParaRPr>
          </a:p>
        </p:txBody>
      </p:sp>
      <p:sp>
        <p:nvSpPr>
          <p:cNvPr id="19" name="Rectangle 78"/>
          <p:cNvSpPr>
            <a:spLocks noChangeArrowheads="1"/>
          </p:cNvSpPr>
          <p:nvPr/>
        </p:nvSpPr>
        <p:spPr bwMode="gray">
          <a:xfrm>
            <a:off x="-380650" y="3453192"/>
            <a:ext cx="337492" cy="431800"/>
          </a:xfrm>
          <a:prstGeom prst="rect">
            <a:avLst/>
          </a:prstGeom>
          <a:solidFill>
            <a:srgbClr val="6EC040"/>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chemeClr val="bg1"/>
                </a:solidFill>
              </a:rPr>
              <a:t>110</a:t>
            </a:r>
          </a:p>
          <a:p>
            <a:pPr algn="r">
              <a:lnSpc>
                <a:spcPct val="90000"/>
              </a:lnSpc>
              <a:defRPr/>
            </a:pPr>
            <a:r>
              <a:rPr lang="de-DE" sz="1000" dirty="0" smtClean="0">
                <a:solidFill>
                  <a:schemeClr val="bg1"/>
                </a:solidFill>
              </a:rPr>
              <a:t>192</a:t>
            </a:r>
          </a:p>
          <a:p>
            <a:pPr algn="r">
              <a:lnSpc>
                <a:spcPct val="90000"/>
              </a:lnSpc>
              <a:defRPr/>
            </a:pPr>
            <a:r>
              <a:rPr lang="de-DE" sz="1000" dirty="0" smtClean="0">
                <a:solidFill>
                  <a:schemeClr val="bg1"/>
                </a:solidFill>
              </a:rPr>
              <a:t>64</a:t>
            </a:r>
            <a:endParaRPr lang="de-DE" sz="1000" dirty="0">
              <a:solidFill>
                <a:schemeClr val="bg1"/>
              </a:solidFill>
            </a:endParaRPr>
          </a:p>
        </p:txBody>
      </p:sp>
      <p:sp>
        <p:nvSpPr>
          <p:cNvPr id="20" name="Rectangle 78"/>
          <p:cNvSpPr>
            <a:spLocks noChangeArrowheads="1"/>
          </p:cNvSpPr>
          <p:nvPr/>
        </p:nvSpPr>
        <p:spPr bwMode="gray">
          <a:xfrm>
            <a:off x="-380650" y="3873367"/>
            <a:ext cx="337492" cy="431800"/>
          </a:xfrm>
          <a:prstGeom prst="rect">
            <a:avLst/>
          </a:prstGeom>
          <a:solidFill>
            <a:srgbClr val="97D276"/>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rgbClr val="4B4B4B"/>
                </a:solidFill>
              </a:rPr>
              <a:t>151</a:t>
            </a:r>
          </a:p>
          <a:p>
            <a:pPr algn="r">
              <a:lnSpc>
                <a:spcPct val="90000"/>
              </a:lnSpc>
              <a:defRPr/>
            </a:pPr>
            <a:r>
              <a:rPr lang="de-DE" sz="1000" dirty="0" smtClean="0">
                <a:solidFill>
                  <a:srgbClr val="4B4B4B"/>
                </a:solidFill>
              </a:rPr>
              <a:t>210</a:t>
            </a:r>
          </a:p>
          <a:p>
            <a:pPr algn="r">
              <a:lnSpc>
                <a:spcPct val="90000"/>
              </a:lnSpc>
              <a:defRPr/>
            </a:pPr>
            <a:r>
              <a:rPr lang="de-DE" sz="1000" dirty="0" smtClean="0">
                <a:solidFill>
                  <a:srgbClr val="4B4B4B"/>
                </a:solidFill>
              </a:rPr>
              <a:t>118</a:t>
            </a:r>
            <a:endParaRPr lang="de-DE" sz="1000" dirty="0">
              <a:solidFill>
                <a:srgbClr val="4B4B4B"/>
              </a:solidFill>
            </a:endParaRPr>
          </a:p>
        </p:txBody>
      </p:sp>
      <p:sp>
        <p:nvSpPr>
          <p:cNvPr id="21" name="Rectangle 78"/>
          <p:cNvSpPr>
            <a:spLocks noChangeArrowheads="1"/>
          </p:cNvSpPr>
          <p:nvPr/>
        </p:nvSpPr>
        <p:spPr bwMode="gray">
          <a:xfrm>
            <a:off x="-380650" y="4297712"/>
            <a:ext cx="337492" cy="431800"/>
          </a:xfrm>
          <a:prstGeom prst="rect">
            <a:avLst/>
          </a:prstGeom>
          <a:solidFill>
            <a:srgbClr val="B7E0A0"/>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rgbClr val="4B4B4B"/>
                </a:solidFill>
              </a:rPr>
              <a:t>183</a:t>
            </a:r>
          </a:p>
          <a:p>
            <a:pPr algn="r">
              <a:lnSpc>
                <a:spcPct val="90000"/>
              </a:lnSpc>
              <a:defRPr/>
            </a:pPr>
            <a:r>
              <a:rPr lang="de-DE" sz="1000" dirty="0" smtClean="0">
                <a:solidFill>
                  <a:srgbClr val="4B4B4B"/>
                </a:solidFill>
              </a:rPr>
              <a:t>224</a:t>
            </a:r>
          </a:p>
          <a:p>
            <a:pPr algn="r">
              <a:lnSpc>
                <a:spcPct val="90000"/>
              </a:lnSpc>
              <a:defRPr/>
            </a:pPr>
            <a:r>
              <a:rPr lang="de-DE" sz="1000" dirty="0" smtClean="0">
                <a:solidFill>
                  <a:srgbClr val="4B4B4B"/>
                </a:solidFill>
              </a:rPr>
              <a:t>160</a:t>
            </a:r>
            <a:endParaRPr lang="de-DE" sz="1000" dirty="0">
              <a:solidFill>
                <a:srgbClr val="4B4B4B"/>
              </a:solidFill>
            </a:endParaRPr>
          </a:p>
        </p:txBody>
      </p:sp>
      <p:sp>
        <p:nvSpPr>
          <p:cNvPr id="22" name="Rectangle 78"/>
          <p:cNvSpPr>
            <a:spLocks noChangeArrowheads="1"/>
          </p:cNvSpPr>
          <p:nvPr/>
        </p:nvSpPr>
        <p:spPr bwMode="gray">
          <a:xfrm>
            <a:off x="-380650" y="4730844"/>
            <a:ext cx="337492" cy="431800"/>
          </a:xfrm>
          <a:prstGeom prst="rect">
            <a:avLst/>
          </a:prstGeom>
          <a:solidFill>
            <a:srgbClr val="DAEFCF"/>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rgbClr val="4B4B4B"/>
                </a:solidFill>
              </a:rPr>
              <a:t>218</a:t>
            </a:r>
          </a:p>
          <a:p>
            <a:pPr algn="r">
              <a:lnSpc>
                <a:spcPct val="90000"/>
              </a:lnSpc>
              <a:defRPr/>
            </a:pPr>
            <a:r>
              <a:rPr lang="de-DE" sz="1000" dirty="0" smtClean="0">
                <a:solidFill>
                  <a:srgbClr val="4B4B4B"/>
                </a:solidFill>
              </a:rPr>
              <a:t>239</a:t>
            </a:r>
          </a:p>
          <a:p>
            <a:pPr algn="r">
              <a:lnSpc>
                <a:spcPct val="90000"/>
              </a:lnSpc>
              <a:defRPr/>
            </a:pPr>
            <a:r>
              <a:rPr lang="de-DE" sz="1000" dirty="0" smtClean="0">
                <a:solidFill>
                  <a:srgbClr val="4B4B4B"/>
                </a:solidFill>
              </a:rPr>
              <a:t>207</a:t>
            </a:r>
            <a:endParaRPr lang="de-DE" sz="1000" dirty="0">
              <a:solidFill>
                <a:srgbClr val="4B4B4B"/>
              </a:solidFill>
            </a:endParaRPr>
          </a:p>
        </p:txBody>
      </p:sp>
      <p:sp>
        <p:nvSpPr>
          <p:cNvPr id="23" name="Rectangle 78"/>
          <p:cNvSpPr>
            <a:spLocks noChangeArrowheads="1"/>
          </p:cNvSpPr>
          <p:nvPr/>
        </p:nvSpPr>
        <p:spPr bwMode="gray">
          <a:xfrm>
            <a:off x="-380650" y="5157889"/>
            <a:ext cx="337492" cy="431800"/>
          </a:xfrm>
          <a:prstGeom prst="rect">
            <a:avLst/>
          </a:prstGeom>
          <a:solidFill>
            <a:srgbClr val="F2016C"/>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chemeClr val="bg1"/>
                </a:solidFill>
              </a:rPr>
              <a:t>242</a:t>
            </a:r>
          </a:p>
          <a:p>
            <a:pPr algn="r">
              <a:lnSpc>
                <a:spcPct val="90000"/>
              </a:lnSpc>
              <a:defRPr/>
            </a:pPr>
            <a:r>
              <a:rPr lang="de-DE" sz="1000" dirty="0" smtClean="0">
                <a:solidFill>
                  <a:schemeClr val="bg1"/>
                </a:solidFill>
              </a:rPr>
              <a:t>1</a:t>
            </a:r>
          </a:p>
          <a:p>
            <a:pPr algn="r">
              <a:lnSpc>
                <a:spcPct val="90000"/>
              </a:lnSpc>
              <a:defRPr/>
            </a:pPr>
            <a:r>
              <a:rPr lang="de-DE" sz="1000" dirty="0" smtClean="0">
                <a:solidFill>
                  <a:schemeClr val="bg1"/>
                </a:solidFill>
              </a:rPr>
              <a:t>108</a:t>
            </a:r>
            <a:endParaRPr lang="de-DE" sz="1000" dirty="0">
              <a:solidFill>
                <a:schemeClr val="bg1"/>
              </a:solidFill>
            </a:endParaRPr>
          </a:p>
        </p:txBody>
      </p:sp>
      <p:sp>
        <p:nvSpPr>
          <p:cNvPr id="24" name="Rectangle 78"/>
          <p:cNvSpPr>
            <a:spLocks noChangeArrowheads="1"/>
          </p:cNvSpPr>
          <p:nvPr/>
        </p:nvSpPr>
        <p:spPr bwMode="gray">
          <a:xfrm>
            <a:off x="-380650" y="5589689"/>
            <a:ext cx="337492" cy="431800"/>
          </a:xfrm>
          <a:prstGeom prst="rect">
            <a:avLst/>
          </a:prstGeom>
          <a:solidFill>
            <a:srgbClr val="F73D96"/>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rgbClr val="4B4B4B"/>
                </a:solidFill>
              </a:rPr>
              <a:t>247</a:t>
            </a:r>
          </a:p>
          <a:p>
            <a:pPr algn="r">
              <a:lnSpc>
                <a:spcPct val="90000"/>
              </a:lnSpc>
              <a:defRPr/>
            </a:pPr>
            <a:r>
              <a:rPr lang="de-DE" sz="1000" dirty="0" smtClean="0">
                <a:solidFill>
                  <a:srgbClr val="4B4B4B"/>
                </a:solidFill>
              </a:rPr>
              <a:t>61</a:t>
            </a:r>
          </a:p>
          <a:p>
            <a:pPr algn="r">
              <a:lnSpc>
                <a:spcPct val="90000"/>
              </a:lnSpc>
              <a:defRPr/>
            </a:pPr>
            <a:r>
              <a:rPr lang="de-DE" sz="1000" dirty="0" smtClean="0">
                <a:solidFill>
                  <a:srgbClr val="4B4B4B"/>
                </a:solidFill>
              </a:rPr>
              <a:t>150</a:t>
            </a:r>
            <a:endParaRPr lang="de-DE" sz="1000" dirty="0">
              <a:solidFill>
                <a:srgbClr val="4B4B4B"/>
              </a:solidFill>
            </a:endParaRPr>
          </a:p>
        </p:txBody>
      </p:sp>
      <p:sp>
        <p:nvSpPr>
          <p:cNvPr id="25" name="Rectangle 78"/>
          <p:cNvSpPr>
            <a:spLocks noChangeArrowheads="1"/>
          </p:cNvSpPr>
          <p:nvPr/>
        </p:nvSpPr>
        <p:spPr bwMode="gray">
          <a:xfrm>
            <a:off x="-380650" y="6021288"/>
            <a:ext cx="337492" cy="431800"/>
          </a:xfrm>
          <a:prstGeom prst="rect">
            <a:avLst/>
          </a:prstGeom>
          <a:solidFill>
            <a:srgbClr val="F97FB9"/>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rgbClr val="4B4B4B"/>
                </a:solidFill>
              </a:rPr>
              <a:t>249</a:t>
            </a:r>
          </a:p>
          <a:p>
            <a:pPr algn="r">
              <a:lnSpc>
                <a:spcPct val="90000"/>
              </a:lnSpc>
              <a:defRPr/>
            </a:pPr>
            <a:r>
              <a:rPr lang="de-DE" sz="1000" dirty="0" smtClean="0">
                <a:solidFill>
                  <a:srgbClr val="4B4B4B"/>
                </a:solidFill>
              </a:rPr>
              <a:t>127</a:t>
            </a:r>
          </a:p>
          <a:p>
            <a:pPr algn="r">
              <a:lnSpc>
                <a:spcPct val="90000"/>
              </a:lnSpc>
              <a:defRPr/>
            </a:pPr>
            <a:r>
              <a:rPr lang="de-DE" sz="1000" dirty="0" smtClean="0">
                <a:solidFill>
                  <a:srgbClr val="4B4B4B"/>
                </a:solidFill>
              </a:rPr>
              <a:t>185</a:t>
            </a:r>
            <a:endParaRPr lang="de-DE" sz="1000" dirty="0">
              <a:solidFill>
                <a:srgbClr val="4B4B4B"/>
              </a:solidFill>
            </a:endParaRPr>
          </a:p>
        </p:txBody>
      </p:sp>
      <p:sp>
        <p:nvSpPr>
          <p:cNvPr id="26" name="Rectangle 78"/>
          <p:cNvSpPr>
            <a:spLocks noChangeArrowheads="1"/>
          </p:cNvSpPr>
          <p:nvPr/>
        </p:nvSpPr>
        <p:spPr bwMode="gray">
          <a:xfrm>
            <a:off x="-380650" y="6445385"/>
            <a:ext cx="337492" cy="431800"/>
          </a:xfrm>
          <a:prstGeom prst="rect">
            <a:avLst/>
          </a:prstGeom>
          <a:solidFill>
            <a:srgbClr val="FBBFDC"/>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rgbClr val="4B4B4B"/>
                </a:solidFill>
              </a:rPr>
              <a:t>251</a:t>
            </a:r>
          </a:p>
          <a:p>
            <a:pPr algn="r">
              <a:lnSpc>
                <a:spcPct val="90000"/>
              </a:lnSpc>
              <a:defRPr/>
            </a:pPr>
            <a:r>
              <a:rPr lang="de-DE" sz="1000" dirty="0" smtClean="0">
                <a:solidFill>
                  <a:srgbClr val="4B4B4B"/>
                </a:solidFill>
              </a:rPr>
              <a:t>191</a:t>
            </a:r>
          </a:p>
          <a:p>
            <a:pPr algn="r">
              <a:lnSpc>
                <a:spcPct val="90000"/>
              </a:lnSpc>
              <a:defRPr/>
            </a:pPr>
            <a:r>
              <a:rPr lang="de-DE" sz="1000" dirty="0" smtClean="0">
                <a:solidFill>
                  <a:srgbClr val="4B4B4B"/>
                </a:solidFill>
              </a:rPr>
              <a:t>220</a:t>
            </a:r>
            <a:endParaRPr lang="de-DE" sz="1000" dirty="0">
              <a:solidFill>
                <a:srgbClr val="4B4B4B"/>
              </a:solidFill>
            </a:endParaRPr>
          </a:p>
        </p:txBody>
      </p:sp>
      <p:sp>
        <p:nvSpPr>
          <p:cNvPr id="27" name="Rectangle 78"/>
          <p:cNvSpPr>
            <a:spLocks noChangeArrowheads="1"/>
          </p:cNvSpPr>
          <p:nvPr/>
        </p:nvSpPr>
        <p:spPr bwMode="gray">
          <a:xfrm>
            <a:off x="-724693" y="5161955"/>
            <a:ext cx="337492" cy="431800"/>
          </a:xfrm>
          <a:prstGeom prst="rect">
            <a:avLst/>
          </a:prstGeom>
          <a:solidFill>
            <a:srgbClr val="4B4B4B"/>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chemeClr val="bg1"/>
                </a:solidFill>
              </a:rPr>
              <a:t>75</a:t>
            </a:r>
          </a:p>
          <a:p>
            <a:pPr algn="r">
              <a:lnSpc>
                <a:spcPct val="90000"/>
              </a:lnSpc>
              <a:defRPr/>
            </a:pPr>
            <a:r>
              <a:rPr lang="de-DE" sz="1000" dirty="0" smtClean="0">
                <a:solidFill>
                  <a:schemeClr val="bg1"/>
                </a:solidFill>
              </a:rPr>
              <a:t>75</a:t>
            </a:r>
          </a:p>
          <a:p>
            <a:pPr algn="r">
              <a:lnSpc>
                <a:spcPct val="90000"/>
              </a:lnSpc>
              <a:defRPr/>
            </a:pPr>
            <a:r>
              <a:rPr lang="de-DE" sz="1000" dirty="0" smtClean="0">
                <a:solidFill>
                  <a:schemeClr val="bg1"/>
                </a:solidFill>
              </a:rPr>
              <a:t>75</a:t>
            </a:r>
            <a:endParaRPr lang="de-DE" sz="1000" dirty="0">
              <a:solidFill>
                <a:schemeClr val="bg1"/>
              </a:solidFill>
            </a:endParaRPr>
          </a:p>
        </p:txBody>
      </p:sp>
      <p:sp>
        <p:nvSpPr>
          <p:cNvPr id="28" name="Rectangle 78"/>
          <p:cNvSpPr>
            <a:spLocks noChangeArrowheads="1"/>
          </p:cNvSpPr>
          <p:nvPr/>
        </p:nvSpPr>
        <p:spPr bwMode="gray">
          <a:xfrm>
            <a:off x="-722353" y="5593684"/>
            <a:ext cx="337492" cy="431800"/>
          </a:xfrm>
          <a:prstGeom prst="rect">
            <a:avLst/>
          </a:prstGeom>
          <a:solidFill>
            <a:srgbClr val="646464"/>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chemeClr val="bg1"/>
                </a:solidFill>
              </a:rPr>
              <a:t>100</a:t>
            </a:r>
          </a:p>
          <a:p>
            <a:pPr algn="r">
              <a:lnSpc>
                <a:spcPct val="90000"/>
              </a:lnSpc>
              <a:defRPr/>
            </a:pPr>
            <a:r>
              <a:rPr lang="de-DE" sz="1000" dirty="0" smtClean="0">
                <a:solidFill>
                  <a:schemeClr val="bg1"/>
                </a:solidFill>
              </a:rPr>
              <a:t>100</a:t>
            </a:r>
          </a:p>
          <a:p>
            <a:pPr algn="r">
              <a:lnSpc>
                <a:spcPct val="90000"/>
              </a:lnSpc>
              <a:defRPr/>
            </a:pPr>
            <a:r>
              <a:rPr lang="de-DE" sz="1000" dirty="0" smtClean="0">
                <a:solidFill>
                  <a:schemeClr val="bg1"/>
                </a:solidFill>
              </a:rPr>
              <a:t>100</a:t>
            </a:r>
            <a:endParaRPr lang="de-DE" sz="1000" dirty="0">
              <a:solidFill>
                <a:schemeClr val="bg1"/>
              </a:solidFill>
            </a:endParaRPr>
          </a:p>
        </p:txBody>
      </p:sp>
      <p:sp>
        <p:nvSpPr>
          <p:cNvPr id="29" name="Rectangle 78"/>
          <p:cNvSpPr>
            <a:spLocks noChangeArrowheads="1"/>
          </p:cNvSpPr>
          <p:nvPr/>
        </p:nvSpPr>
        <p:spPr bwMode="gray">
          <a:xfrm>
            <a:off x="-717325" y="6024536"/>
            <a:ext cx="337492" cy="431800"/>
          </a:xfrm>
          <a:prstGeom prst="rect">
            <a:avLst/>
          </a:prstGeom>
          <a:solidFill>
            <a:srgbClr val="7D7D7D"/>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chemeClr val="bg1"/>
                </a:solidFill>
              </a:rPr>
              <a:t>125</a:t>
            </a:r>
          </a:p>
          <a:p>
            <a:pPr algn="r">
              <a:lnSpc>
                <a:spcPct val="90000"/>
              </a:lnSpc>
              <a:defRPr/>
            </a:pPr>
            <a:r>
              <a:rPr lang="de-DE" sz="1000" dirty="0" smtClean="0">
                <a:solidFill>
                  <a:schemeClr val="bg1"/>
                </a:solidFill>
              </a:rPr>
              <a:t>125</a:t>
            </a:r>
          </a:p>
          <a:p>
            <a:pPr algn="r">
              <a:lnSpc>
                <a:spcPct val="90000"/>
              </a:lnSpc>
              <a:defRPr/>
            </a:pPr>
            <a:r>
              <a:rPr lang="de-DE" sz="1000" dirty="0" smtClean="0">
                <a:solidFill>
                  <a:schemeClr val="bg1"/>
                </a:solidFill>
              </a:rPr>
              <a:t>125</a:t>
            </a:r>
            <a:endParaRPr lang="de-DE" sz="1000" dirty="0">
              <a:solidFill>
                <a:schemeClr val="bg1"/>
              </a:solidFill>
            </a:endParaRPr>
          </a:p>
        </p:txBody>
      </p:sp>
      <p:sp>
        <p:nvSpPr>
          <p:cNvPr id="30" name="Rectangle 78"/>
          <p:cNvSpPr>
            <a:spLocks noChangeArrowheads="1"/>
          </p:cNvSpPr>
          <p:nvPr/>
        </p:nvSpPr>
        <p:spPr bwMode="gray">
          <a:xfrm>
            <a:off x="-722688" y="6445252"/>
            <a:ext cx="337492" cy="431800"/>
          </a:xfrm>
          <a:prstGeom prst="rect">
            <a:avLst/>
          </a:prstGeom>
          <a:solidFill>
            <a:srgbClr val="969696"/>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chemeClr val="bg1"/>
                </a:solidFill>
              </a:rPr>
              <a:t>150</a:t>
            </a:r>
          </a:p>
          <a:p>
            <a:pPr algn="r">
              <a:lnSpc>
                <a:spcPct val="90000"/>
              </a:lnSpc>
              <a:defRPr/>
            </a:pPr>
            <a:r>
              <a:rPr lang="de-DE" sz="1000" dirty="0" smtClean="0">
                <a:solidFill>
                  <a:schemeClr val="bg1"/>
                </a:solidFill>
              </a:rPr>
              <a:t>150</a:t>
            </a:r>
          </a:p>
          <a:p>
            <a:pPr algn="r">
              <a:lnSpc>
                <a:spcPct val="90000"/>
              </a:lnSpc>
              <a:defRPr/>
            </a:pPr>
            <a:r>
              <a:rPr lang="de-DE" sz="1000" dirty="0" smtClean="0">
                <a:solidFill>
                  <a:schemeClr val="bg1"/>
                </a:solidFill>
              </a:rPr>
              <a:t>150</a:t>
            </a:r>
          </a:p>
        </p:txBody>
      </p:sp>
      <p:sp>
        <p:nvSpPr>
          <p:cNvPr id="1033" name="Rectangle 9"/>
          <p:cNvSpPr>
            <a:spLocks noChangeArrowheads="1"/>
          </p:cNvSpPr>
          <p:nvPr/>
        </p:nvSpPr>
        <p:spPr bwMode="auto">
          <a:xfrm>
            <a:off x="8378700" y="6264744"/>
            <a:ext cx="585788" cy="536575"/>
          </a:xfrm>
          <a:prstGeom prst="rect">
            <a:avLst/>
          </a:prstGeom>
          <a:noFill/>
          <a:ln w="9525">
            <a:noFill/>
            <a:miter lim="800000"/>
            <a:headEnd/>
            <a:tailEnd/>
          </a:ln>
          <a:effectLst/>
        </p:spPr>
        <p:txBody>
          <a:bodyPr lIns="92903" tIns="46452" rIns="92903" bIns="46452" anchor="b"/>
          <a:lstStyle/>
          <a:p>
            <a:pPr algn="r" defTabSz="928688" eaLnBrk="0" hangingPunct="0"/>
            <a:fld id="{E9B3BC67-2591-4AF8-8C3E-70CDA4CB9A46}" type="slidenum">
              <a:rPr lang="en-GB" sz="1000">
                <a:solidFill>
                  <a:srgbClr val="FFFFFF"/>
                </a:solidFill>
                <a:latin typeface="Arial MT" pitchFamily="34" charset="0"/>
              </a:rPr>
              <a:pPr algn="r" defTabSz="928688" eaLnBrk="0" hangingPunct="0"/>
              <a:t>‹#›</a:t>
            </a:fld>
            <a:endParaRPr lang="en-GB" sz="1000" dirty="0">
              <a:solidFill>
                <a:srgbClr val="FFFFFF"/>
              </a:solidFill>
              <a:latin typeface="Arial MT" pitchFamily="34" charset="0"/>
            </a:endParaRPr>
          </a:p>
        </p:txBody>
      </p:sp>
      <p:pic>
        <p:nvPicPr>
          <p:cNvPr id="47112" name="Picture 8" descr="\\HRGLAFS01\pub\Ferrier Pearce\logos\arrows\Arrow device RGG png\arrow device CMYK GREEN.png"/>
          <p:cNvPicPr>
            <a:picLocks noChangeAspect="1" noChangeArrowheads="1"/>
          </p:cNvPicPr>
          <p:nvPr/>
        </p:nvPicPr>
        <p:blipFill>
          <a:blip r:embed="rId19" cstate="print"/>
          <a:srcRect/>
          <a:stretch>
            <a:fillRect/>
          </a:stretch>
        </p:blipFill>
        <p:spPr bwMode="auto">
          <a:xfrm>
            <a:off x="8371257" y="6506511"/>
            <a:ext cx="238477" cy="351489"/>
          </a:xfrm>
          <a:prstGeom prst="rect">
            <a:avLst/>
          </a:prstGeom>
          <a:noFill/>
        </p:spPr>
      </p:pic>
      <p:pic>
        <p:nvPicPr>
          <p:cNvPr id="30722" name="Picture 2" descr="C:\Users\wmcloughlan\AppData\Local\Microsoft\Windows\Temporary Internet Files\Content.Outlook\WJHDSIO6\HR LOGO RGB (2).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802568" y="234352"/>
            <a:ext cx="3233928" cy="53035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64" r:id="rId2"/>
    <p:sldLayoutId id="2147483666" r:id="rId3"/>
    <p:sldLayoutId id="2147483667" r:id="rId4"/>
    <p:sldLayoutId id="2147483663" r:id="rId5"/>
    <p:sldLayoutId id="2147483665"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rtl="0" eaLnBrk="1" fontAlgn="base" hangingPunct="1">
        <a:spcBef>
          <a:spcPct val="0"/>
        </a:spcBef>
        <a:spcAft>
          <a:spcPct val="0"/>
        </a:spcAft>
        <a:defRPr sz="3000" b="1" baseline="0">
          <a:solidFill>
            <a:srgbClr val="6EC040"/>
          </a:solidFill>
          <a:latin typeface="+mj-lt"/>
          <a:ea typeface="+mj-ea"/>
          <a:cs typeface="+mj-cs"/>
        </a:defRPr>
      </a:lvl1pPr>
      <a:lvl2pPr algn="l" rtl="0" eaLnBrk="1" fontAlgn="base" hangingPunct="1">
        <a:spcBef>
          <a:spcPct val="0"/>
        </a:spcBef>
        <a:spcAft>
          <a:spcPct val="0"/>
        </a:spcAft>
        <a:defRPr sz="3000" b="1">
          <a:solidFill>
            <a:srgbClr val="3FA6CC"/>
          </a:solidFill>
          <a:latin typeface="Arial" charset="0"/>
        </a:defRPr>
      </a:lvl2pPr>
      <a:lvl3pPr algn="l" rtl="0" eaLnBrk="1" fontAlgn="base" hangingPunct="1">
        <a:spcBef>
          <a:spcPct val="0"/>
        </a:spcBef>
        <a:spcAft>
          <a:spcPct val="0"/>
        </a:spcAft>
        <a:defRPr sz="3000" b="1">
          <a:solidFill>
            <a:srgbClr val="3FA6CC"/>
          </a:solidFill>
          <a:latin typeface="Arial" charset="0"/>
        </a:defRPr>
      </a:lvl3pPr>
      <a:lvl4pPr algn="l" rtl="0" eaLnBrk="1" fontAlgn="base" hangingPunct="1">
        <a:spcBef>
          <a:spcPct val="0"/>
        </a:spcBef>
        <a:spcAft>
          <a:spcPct val="0"/>
        </a:spcAft>
        <a:defRPr sz="3000" b="1">
          <a:solidFill>
            <a:srgbClr val="3FA6CC"/>
          </a:solidFill>
          <a:latin typeface="Arial" charset="0"/>
        </a:defRPr>
      </a:lvl4pPr>
      <a:lvl5pPr algn="l" rtl="0" eaLnBrk="1" fontAlgn="base" hangingPunct="1">
        <a:spcBef>
          <a:spcPct val="0"/>
        </a:spcBef>
        <a:spcAft>
          <a:spcPct val="0"/>
        </a:spcAft>
        <a:defRPr sz="3000" b="1">
          <a:solidFill>
            <a:srgbClr val="3FA6CC"/>
          </a:solidFill>
          <a:latin typeface="Arial" charset="0"/>
        </a:defRPr>
      </a:lvl5pPr>
      <a:lvl6pPr marL="457200" algn="l" rtl="0" eaLnBrk="1" fontAlgn="base" hangingPunct="1">
        <a:spcBef>
          <a:spcPct val="0"/>
        </a:spcBef>
        <a:spcAft>
          <a:spcPct val="0"/>
        </a:spcAft>
        <a:defRPr sz="3000" b="1">
          <a:solidFill>
            <a:srgbClr val="3FA6CC"/>
          </a:solidFill>
          <a:latin typeface="Arial" charset="0"/>
        </a:defRPr>
      </a:lvl6pPr>
      <a:lvl7pPr marL="914400" algn="l" rtl="0" eaLnBrk="1" fontAlgn="base" hangingPunct="1">
        <a:spcBef>
          <a:spcPct val="0"/>
        </a:spcBef>
        <a:spcAft>
          <a:spcPct val="0"/>
        </a:spcAft>
        <a:defRPr sz="3000" b="1">
          <a:solidFill>
            <a:srgbClr val="3FA6CC"/>
          </a:solidFill>
          <a:latin typeface="Arial" charset="0"/>
        </a:defRPr>
      </a:lvl7pPr>
      <a:lvl8pPr marL="1371600" algn="l" rtl="0" eaLnBrk="1" fontAlgn="base" hangingPunct="1">
        <a:spcBef>
          <a:spcPct val="0"/>
        </a:spcBef>
        <a:spcAft>
          <a:spcPct val="0"/>
        </a:spcAft>
        <a:defRPr sz="3000" b="1">
          <a:solidFill>
            <a:srgbClr val="3FA6CC"/>
          </a:solidFill>
          <a:latin typeface="Arial" charset="0"/>
        </a:defRPr>
      </a:lvl8pPr>
      <a:lvl9pPr marL="1828800" algn="l" rtl="0" eaLnBrk="1" fontAlgn="base" hangingPunct="1">
        <a:spcBef>
          <a:spcPct val="0"/>
        </a:spcBef>
        <a:spcAft>
          <a:spcPct val="0"/>
        </a:spcAft>
        <a:defRPr sz="3000" b="1">
          <a:solidFill>
            <a:srgbClr val="3FA6CC"/>
          </a:solidFill>
          <a:latin typeface="Arial" charset="0"/>
        </a:defRPr>
      </a:lvl9pPr>
    </p:titleStyle>
    <p:bodyStyle>
      <a:lvl1pPr marL="342900" marR="0" indent="-342900" algn="l" defTabSz="914400" rtl="0" eaLnBrk="1" fontAlgn="base" latinLnBrk="0" hangingPunct="1">
        <a:lnSpc>
          <a:spcPct val="100000"/>
        </a:lnSpc>
        <a:spcBef>
          <a:spcPct val="20000"/>
        </a:spcBef>
        <a:spcAft>
          <a:spcPct val="20000"/>
        </a:spcAft>
        <a:buClr>
          <a:srgbClr val="6EC040"/>
        </a:buClr>
        <a:buSzTx/>
        <a:buFontTx/>
        <a:buBlip>
          <a:blip r:embed="rId18"/>
        </a:buBlip>
        <a:tabLst/>
        <a:defRPr sz="2800">
          <a:solidFill>
            <a:srgbClr val="646464"/>
          </a:solidFill>
          <a:latin typeface="+mn-lt"/>
          <a:ea typeface="+mn-ea"/>
          <a:cs typeface="+mn-cs"/>
        </a:defRPr>
      </a:lvl1pPr>
      <a:lvl2pPr marL="742950" marR="0" indent="-285750" algn="l" defTabSz="914400" rtl="0" eaLnBrk="1" fontAlgn="base" latinLnBrk="0" hangingPunct="1">
        <a:lnSpc>
          <a:spcPct val="100000"/>
        </a:lnSpc>
        <a:spcBef>
          <a:spcPct val="10000"/>
        </a:spcBef>
        <a:spcAft>
          <a:spcPct val="20000"/>
        </a:spcAft>
        <a:buClr>
          <a:srgbClr val="6EC040"/>
        </a:buClr>
        <a:buSzTx/>
        <a:buFont typeface="Times New Roman" pitchFamily="18" charset="0"/>
        <a:buBlip>
          <a:blip r:embed="rId21"/>
        </a:buBlip>
        <a:tabLst/>
        <a:defRPr sz="2400">
          <a:solidFill>
            <a:srgbClr val="646464"/>
          </a:solidFill>
          <a:latin typeface="+mn-lt"/>
        </a:defRPr>
      </a:lvl2pPr>
      <a:lvl3pPr marL="1143000" marR="0" indent="-228600" algn="l" defTabSz="914400" rtl="0" eaLnBrk="1" fontAlgn="base" latinLnBrk="0" hangingPunct="1">
        <a:lnSpc>
          <a:spcPct val="100000"/>
        </a:lnSpc>
        <a:spcBef>
          <a:spcPct val="10000"/>
        </a:spcBef>
        <a:spcAft>
          <a:spcPct val="20000"/>
        </a:spcAft>
        <a:buClr>
          <a:srgbClr val="6EC040"/>
        </a:buClr>
        <a:buSzTx/>
        <a:buFont typeface="Times New Roman" pitchFamily="18" charset="0"/>
        <a:buBlip>
          <a:blip r:embed="rId22"/>
        </a:buBlip>
        <a:tabLst/>
        <a:defRPr sz="2400">
          <a:solidFill>
            <a:srgbClr val="646464"/>
          </a:solidFill>
          <a:latin typeface="+mn-lt"/>
        </a:defRPr>
      </a:lvl3pPr>
      <a:lvl4pPr marL="1600200" marR="0" indent="-228600" algn="l" defTabSz="914400" rtl="0" eaLnBrk="1" fontAlgn="base" latinLnBrk="0" hangingPunct="1">
        <a:lnSpc>
          <a:spcPct val="100000"/>
        </a:lnSpc>
        <a:spcBef>
          <a:spcPct val="10000"/>
        </a:spcBef>
        <a:spcAft>
          <a:spcPct val="20000"/>
        </a:spcAft>
        <a:buClr>
          <a:srgbClr val="6EC040"/>
        </a:buClr>
        <a:buSzTx/>
        <a:buFont typeface="Times New Roman" pitchFamily="18" charset="0"/>
        <a:buBlip>
          <a:blip r:embed="rId23"/>
        </a:buBlip>
        <a:tabLst/>
        <a:defRPr sz="2400">
          <a:solidFill>
            <a:srgbClr val="646464"/>
          </a:solidFill>
          <a:latin typeface="+mn-lt"/>
        </a:defRPr>
      </a:lvl4pPr>
      <a:lvl5pPr marL="2057400" marR="0" indent="-228600" algn="l" defTabSz="914400" rtl="0" eaLnBrk="1" fontAlgn="base" latinLnBrk="0" hangingPunct="1">
        <a:lnSpc>
          <a:spcPct val="100000"/>
        </a:lnSpc>
        <a:spcBef>
          <a:spcPct val="10000"/>
        </a:spcBef>
        <a:spcAft>
          <a:spcPct val="20000"/>
        </a:spcAft>
        <a:buClr>
          <a:srgbClr val="6EC040"/>
        </a:buClr>
        <a:buSzTx/>
        <a:buFontTx/>
        <a:buBlip>
          <a:blip r:embed="rId24"/>
        </a:buBlip>
        <a:tabLst/>
        <a:defRPr sz="2400">
          <a:solidFill>
            <a:srgbClr val="646464"/>
          </a:solidFill>
          <a:latin typeface="+mn-lt"/>
        </a:defRPr>
      </a:lvl5pPr>
      <a:lvl6pPr marL="2514600" indent="-228600" algn="l" rtl="0" eaLnBrk="1" fontAlgn="base" hangingPunct="1">
        <a:spcBef>
          <a:spcPct val="10000"/>
        </a:spcBef>
        <a:spcAft>
          <a:spcPct val="20000"/>
        </a:spcAft>
        <a:buClr>
          <a:srgbClr val="6EC040"/>
        </a:buClr>
        <a:buBlip>
          <a:blip r:embed="rId25"/>
        </a:buBlip>
        <a:defRPr sz="2400">
          <a:solidFill>
            <a:srgbClr val="646464"/>
          </a:solidFill>
          <a:latin typeface="+mn-lt"/>
        </a:defRPr>
      </a:lvl6pPr>
      <a:lvl7pPr marL="2971800" indent="-228600" algn="l" rtl="0" eaLnBrk="1" fontAlgn="base" hangingPunct="1">
        <a:spcBef>
          <a:spcPct val="10000"/>
        </a:spcBef>
        <a:spcAft>
          <a:spcPct val="20000"/>
        </a:spcAft>
        <a:buClr>
          <a:srgbClr val="6EC040"/>
        </a:buClr>
        <a:buBlip>
          <a:blip r:embed="rId25"/>
        </a:buBlip>
        <a:defRPr sz="2400">
          <a:solidFill>
            <a:srgbClr val="646464"/>
          </a:solidFill>
          <a:latin typeface="+mn-lt"/>
        </a:defRPr>
      </a:lvl7pPr>
      <a:lvl8pPr marL="3429000" indent="-228600" algn="l" rtl="0" eaLnBrk="1" fontAlgn="base" hangingPunct="1">
        <a:spcBef>
          <a:spcPct val="10000"/>
        </a:spcBef>
        <a:spcAft>
          <a:spcPct val="20000"/>
        </a:spcAft>
        <a:buClr>
          <a:srgbClr val="6EC040"/>
        </a:buClr>
        <a:buBlip>
          <a:blip r:embed="rId25"/>
        </a:buBlip>
        <a:defRPr sz="2400">
          <a:solidFill>
            <a:srgbClr val="646464"/>
          </a:solidFill>
          <a:latin typeface="+mn-lt"/>
        </a:defRPr>
      </a:lvl8pPr>
      <a:lvl9pPr marL="3886200" indent="-228600" algn="l" rtl="0" eaLnBrk="1" fontAlgn="base" hangingPunct="1">
        <a:spcBef>
          <a:spcPct val="10000"/>
        </a:spcBef>
        <a:spcAft>
          <a:spcPct val="20000"/>
        </a:spcAft>
        <a:buClr>
          <a:srgbClr val="6EC040"/>
        </a:buClr>
        <a:buBlip>
          <a:blip r:embed="rId25"/>
        </a:buBlip>
        <a:defRPr sz="24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8.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ChangeArrowheads="1"/>
          </p:cNvSpPr>
          <p:nvPr>
            <p:ph type="ctrTitle"/>
          </p:nvPr>
        </p:nvSpPr>
        <p:spPr/>
        <p:txBody>
          <a:bodyPr/>
          <a:lstStyle/>
          <a:p>
            <a:r>
              <a:rPr lang="en-US" dirty="0" smtClean="0"/>
              <a:t>CIPFA Scotland Public Finance Conference 2015</a:t>
            </a:r>
            <a:endParaRPr lang="en-US" dirty="0"/>
          </a:p>
        </p:txBody>
      </p:sp>
      <p:sp>
        <p:nvSpPr>
          <p:cNvPr id="6" name="Rectangle 5"/>
          <p:cNvSpPr/>
          <p:nvPr/>
        </p:nvSpPr>
        <p:spPr>
          <a:xfrm>
            <a:off x="2520280" y="2888585"/>
            <a:ext cx="6084168" cy="369332"/>
          </a:xfrm>
          <a:prstGeom prst="rect">
            <a:avLst/>
          </a:prstGeom>
        </p:spPr>
        <p:txBody>
          <a:bodyPr wrap="square">
            <a:spAutoFit/>
          </a:bodyPr>
          <a:lstStyle/>
          <a:p>
            <a:pPr lvl="0">
              <a:defRPr/>
            </a:pPr>
            <a:r>
              <a:rPr lang="en-US" b="1" kern="0" dirty="0" smtClean="0">
                <a:solidFill>
                  <a:schemeClr val="bg1"/>
                </a:solidFill>
              </a:rPr>
              <a:t>It’s a (pensions) revolution!</a:t>
            </a:r>
            <a:endParaRPr lang="en-US" b="1" kern="0" dirty="0">
              <a:solidFill>
                <a:schemeClr val="bg1"/>
              </a:solidFill>
            </a:endParaRPr>
          </a:p>
        </p:txBody>
      </p:sp>
      <p:sp>
        <p:nvSpPr>
          <p:cNvPr id="7" name="Subtitle 6"/>
          <p:cNvSpPr>
            <a:spLocks noGrp="1"/>
          </p:cNvSpPr>
          <p:nvPr>
            <p:ph type="subTitle" idx="1"/>
          </p:nvPr>
        </p:nvSpPr>
        <p:spPr>
          <a:xfrm>
            <a:off x="4284663" y="3962400"/>
            <a:ext cx="4122737" cy="1752600"/>
          </a:xfrm>
        </p:spPr>
        <p:txBody>
          <a:bodyPr/>
          <a:lstStyle/>
          <a:p>
            <a:r>
              <a:rPr lang="en-GB" dirty="0" smtClean="0"/>
              <a:t>Richard Warden </a:t>
            </a:r>
          </a:p>
          <a:p>
            <a:r>
              <a:rPr lang="en-GB" dirty="0" smtClean="0"/>
              <a:t>Catherine McFadyen</a:t>
            </a:r>
          </a:p>
          <a:p>
            <a:r>
              <a:rPr lang="en-GB" dirty="0" smtClean="0"/>
              <a:t>26/27 March 2015</a:t>
            </a:r>
          </a:p>
          <a:p>
            <a:pPr>
              <a:buNone/>
            </a:pPr>
            <a:endParaRPr lang="en-GB" dirty="0"/>
          </a:p>
        </p:txBody>
      </p:sp>
      <p:pic>
        <p:nvPicPr>
          <p:cNvPr id="5" name="Picture 4" descr="Public Sector logo.jpg"/>
          <p:cNvPicPr>
            <a:picLocks noChangeAspect="1"/>
          </p:cNvPicPr>
          <p:nvPr/>
        </p:nvPicPr>
        <p:blipFill>
          <a:blip r:embed="rId3" cstate="print"/>
          <a:stretch>
            <a:fillRect/>
          </a:stretch>
        </p:blipFill>
        <p:spPr>
          <a:xfrm>
            <a:off x="315913" y="6267148"/>
            <a:ext cx="2194560" cy="426720"/>
          </a:xfrm>
          <a:prstGeom prst="rect">
            <a:avLst/>
          </a:prstGeom>
        </p:spPr>
      </p:pic>
      <p:pic>
        <p:nvPicPr>
          <p:cNvPr id="1026" name="Picture 2" descr="C:\Users\rwarden\Pictures\header_logo_cipf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188640"/>
            <a:ext cx="3438525"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p:cNvSpPr>
            <a:spLocks noGrp="1"/>
          </p:cNvSpPr>
          <p:nvPr>
            <p:ph type="ctrTitle"/>
          </p:nvPr>
        </p:nvSpPr>
        <p:spPr>
          <a:xfrm>
            <a:off x="1331550" y="3645030"/>
            <a:ext cx="6588915" cy="1007484"/>
          </a:xfrm>
        </p:spPr>
        <p:txBody>
          <a:bodyPr/>
          <a:lstStyle/>
          <a:p>
            <a:r>
              <a:rPr lang="en-GB" dirty="0" smtClean="0"/>
              <a:t>Member take-up in LGPS</a:t>
            </a:r>
            <a:endParaRPr lang="en-GB" dirty="0"/>
          </a:p>
        </p:txBody>
      </p:sp>
      <p:pic>
        <p:nvPicPr>
          <p:cNvPr id="5" name="Picture 2" descr="C:\Users\rwarden\Downloads\lamborghin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509120"/>
            <a:ext cx="2304256" cy="1533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057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Hymans research</a:t>
            </a:r>
          </a:p>
        </p:txBody>
      </p:sp>
      <p:sp>
        <p:nvSpPr>
          <p:cNvPr id="3" name="Content Placeholder 2"/>
          <p:cNvSpPr>
            <a:spLocks noGrp="1"/>
          </p:cNvSpPr>
          <p:nvPr>
            <p:ph idx="1"/>
          </p:nvPr>
        </p:nvSpPr>
        <p:spPr>
          <a:xfrm>
            <a:off x="230188" y="1412776"/>
            <a:ext cx="8229600" cy="4525963"/>
          </a:xfrm>
        </p:spPr>
        <p:txBody>
          <a:bodyPr/>
          <a:lstStyle/>
          <a:p>
            <a:pPr lvl="0"/>
            <a:r>
              <a:rPr lang="en-GB" dirty="0" smtClean="0"/>
              <a:t> </a:t>
            </a:r>
            <a:r>
              <a:rPr lang="en-GB" sz="2400" dirty="0"/>
              <a:t>We surveyed 1,000 consumers of DC </a:t>
            </a:r>
            <a:r>
              <a:rPr lang="en-GB" sz="2400" dirty="0" smtClean="0"/>
              <a:t>pensions</a:t>
            </a:r>
          </a:p>
          <a:p>
            <a:pPr lvl="1"/>
            <a:r>
              <a:rPr lang="en-GB" sz="3500" b="1" dirty="0">
                <a:solidFill>
                  <a:srgbClr val="00B0F0"/>
                </a:solidFill>
              </a:rPr>
              <a:t>25% </a:t>
            </a:r>
            <a:r>
              <a:rPr lang="en-GB" sz="2000" dirty="0"/>
              <a:t>would buy an annuity</a:t>
            </a:r>
            <a:endParaRPr lang="en-GB" dirty="0"/>
          </a:p>
          <a:p>
            <a:pPr lvl="1"/>
            <a:r>
              <a:rPr lang="en-GB" sz="3500" b="1" dirty="0">
                <a:solidFill>
                  <a:srgbClr val="92D050"/>
                </a:solidFill>
              </a:rPr>
              <a:t>32% </a:t>
            </a:r>
            <a:r>
              <a:rPr lang="en-GB" sz="2000" dirty="0"/>
              <a:t>will take a partial annuity and partially drawdown</a:t>
            </a:r>
          </a:p>
          <a:p>
            <a:pPr lvl="1"/>
            <a:r>
              <a:rPr lang="en-GB" sz="3500" b="1" dirty="0">
                <a:solidFill>
                  <a:srgbClr val="F2016C"/>
                </a:solidFill>
              </a:rPr>
              <a:t>31% </a:t>
            </a:r>
            <a:r>
              <a:rPr lang="en-GB" sz="2000" dirty="0"/>
              <a:t>will drawdown</a:t>
            </a:r>
          </a:p>
          <a:p>
            <a:pPr lvl="1"/>
            <a:r>
              <a:rPr lang="en-GB" sz="3500" b="1" dirty="0">
                <a:solidFill>
                  <a:srgbClr val="F06A00"/>
                </a:solidFill>
              </a:rPr>
              <a:t>12% </a:t>
            </a:r>
            <a:r>
              <a:rPr lang="en-GB" sz="2000" dirty="0"/>
              <a:t>will take all of the funds out as cash immediately</a:t>
            </a:r>
          </a:p>
          <a:p>
            <a:r>
              <a:rPr lang="en-GB" sz="2400" dirty="0" smtClean="0"/>
              <a:t>Extra </a:t>
            </a:r>
            <a:r>
              <a:rPr lang="en-GB" sz="2400" dirty="0"/>
              <a:t>£6bn taken out of pension plans by 2016 (3 x Government estimates</a:t>
            </a:r>
            <a:r>
              <a:rPr lang="en-GB" sz="2400" dirty="0" smtClean="0"/>
              <a:t>)</a:t>
            </a:r>
          </a:p>
          <a:p>
            <a:r>
              <a:rPr lang="en-GB" sz="2400" dirty="0" smtClean="0"/>
              <a:t>Half </a:t>
            </a:r>
            <a:r>
              <a:rPr lang="en-GB" sz="2400" dirty="0"/>
              <a:t>over 55 intend to take all or some of their money out (2m nationwide)</a:t>
            </a:r>
          </a:p>
          <a:p>
            <a:endParaRPr lang="en-GB" dirty="0" smtClean="0"/>
          </a:p>
          <a:p>
            <a:endParaRPr lang="en-GB" dirty="0" smtClean="0"/>
          </a:p>
          <a:p>
            <a:endParaRPr lang="en-GB" dirty="0"/>
          </a:p>
        </p:txBody>
      </p:sp>
    </p:spTree>
    <p:extLst>
      <p:ext uri="{BB962C8B-B14F-4D97-AF65-F5344CB8AC3E}">
        <p14:creationId xmlns:p14="http://schemas.microsoft.com/office/powerpoint/2010/main" val="2289608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Experiment</a:t>
            </a:r>
            <a:endParaRPr lang="en-GB" dirty="0"/>
          </a:p>
        </p:txBody>
      </p:sp>
      <p:pic>
        <p:nvPicPr>
          <p:cNvPr id="22530" name="Picture 2" descr="C:\Users\sscott\AppData\Local\Microsoft\Windows\Temporary Internet Files\Content.Outlook\9UNH02J3\Chart_final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276872"/>
            <a:ext cx="9042132" cy="41764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6552" y="6597352"/>
            <a:ext cx="4752528" cy="230832"/>
          </a:xfrm>
          <a:prstGeom prst="rect">
            <a:avLst/>
          </a:prstGeom>
          <a:noFill/>
        </p:spPr>
        <p:txBody>
          <a:bodyPr wrap="square" rtlCol="0">
            <a:spAutoFit/>
          </a:bodyPr>
          <a:lstStyle/>
          <a:p>
            <a:pPr algn="r"/>
            <a:r>
              <a:rPr lang="en-GB" sz="900" dirty="0" smtClean="0">
                <a:solidFill>
                  <a:schemeClr val="bg1"/>
                </a:solidFill>
              </a:rPr>
              <a:t>Source: Hymans Robertson  &amp; Club Vita research (Reality Cheque)</a:t>
            </a:r>
            <a:endParaRPr lang="en-GB" sz="900" dirty="0">
              <a:solidFill>
                <a:schemeClr val="bg1"/>
              </a:solidFill>
            </a:endParaRPr>
          </a:p>
        </p:txBody>
      </p:sp>
      <p:sp>
        <p:nvSpPr>
          <p:cNvPr id="5" name="TextBox 4"/>
          <p:cNvSpPr txBox="1"/>
          <p:nvPr/>
        </p:nvSpPr>
        <p:spPr>
          <a:xfrm>
            <a:off x="683568" y="1196752"/>
            <a:ext cx="8064896" cy="892552"/>
          </a:xfrm>
          <a:prstGeom prst="rect">
            <a:avLst/>
          </a:prstGeom>
          <a:noFill/>
        </p:spPr>
        <p:txBody>
          <a:bodyPr wrap="square" rtlCol="0">
            <a:spAutoFit/>
          </a:bodyPr>
          <a:lstStyle/>
          <a:p>
            <a:pPr algn="ctr"/>
            <a:r>
              <a:rPr lang="en-GB" sz="2600" dirty="0" smtClean="0">
                <a:solidFill>
                  <a:srgbClr val="F06A00"/>
                </a:solidFill>
              </a:rPr>
              <a:t>Retire at age 65 in good health.</a:t>
            </a:r>
          </a:p>
          <a:p>
            <a:pPr algn="ctr"/>
            <a:r>
              <a:rPr lang="en-GB" sz="2600" b="1" dirty="0" smtClean="0">
                <a:solidFill>
                  <a:srgbClr val="F06A00"/>
                </a:solidFill>
              </a:rPr>
              <a:t>What age do you think you will live to? </a:t>
            </a:r>
            <a:endParaRPr lang="en-GB" sz="2600" b="1" dirty="0">
              <a:solidFill>
                <a:srgbClr val="F06A00"/>
              </a:solidFill>
            </a:endParaRPr>
          </a:p>
        </p:txBody>
      </p:sp>
    </p:spTree>
    <p:extLst>
      <p:ext uri="{BB962C8B-B14F-4D97-AF65-F5344CB8AC3E}">
        <p14:creationId xmlns:p14="http://schemas.microsoft.com/office/powerpoint/2010/main" val="1258787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67544" y="1988840"/>
            <a:ext cx="8459272" cy="4045020"/>
            <a:chOff x="467544" y="1988840"/>
            <a:chExt cx="8459272" cy="4045020"/>
          </a:xfrm>
        </p:grpSpPr>
        <p:pic>
          <p:nvPicPr>
            <p:cNvPr id="23554" name="Picture 2" descr="C:\Users\sscott\AppData\Local\Microsoft\Windows\Temporary Internet Files\Content.Outlook\9UNH02J3\Chart_final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988840"/>
              <a:ext cx="8459272" cy="40450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07904" y="5373216"/>
              <a:ext cx="21602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p:txBody>
          <a:bodyPr/>
          <a:lstStyle/>
          <a:p>
            <a:r>
              <a:rPr lang="en-GB" dirty="0" smtClean="0"/>
              <a:t>Meeting the retirement shortfall</a:t>
            </a:r>
            <a:endParaRPr lang="en-GB" dirty="0"/>
          </a:p>
        </p:txBody>
      </p:sp>
      <p:sp>
        <p:nvSpPr>
          <p:cNvPr id="4" name="TextBox 3"/>
          <p:cNvSpPr txBox="1"/>
          <p:nvPr/>
        </p:nvSpPr>
        <p:spPr>
          <a:xfrm>
            <a:off x="683568" y="1196752"/>
            <a:ext cx="8064896" cy="492443"/>
          </a:xfrm>
          <a:prstGeom prst="rect">
            <a:avLst/>
          </a:prstGeom>
          <a:noFill/>
        </p:spPr>
        <p:txBody>
          <a:bodyPr wrap="square" rtlCol="0">
            <a:spAutoFit/>
          </a:bodyPr>
          <a:lstStyle/>
          <a:p>
            <a:pPr algn="ctr"/>
            <a:r>
              <a:rPr lang="en-GB" sz="2600" b="1" dirty="0" smtClean="0">
                <a:solidFill>
                  <a:srgbClr val="F06A00"/>
                </a:solidFill>
              </a:rPr>
              <a:t>Do you expect to work beyond state pension age? </a:t>
            </a:r>
            <a:endParaRPr lang="en-GB" sz="2600" b="1" dirty="0">
              <a:solidFill>
                <a:srgbClr val="F06A00"/>
              </a:solidFill>
            </a:endParaRPr>
          </a:p>
        </p:txBody>
      </p:sp>
    </p:spTree>
    <p:extLst>
      <p:ext uri="{BB962C8B-B14F-4D97-AF65-F5344CB8AC3E}">
        <p14:creationId xmlns:p14="http://schemas.microsoft.com/office/powerpoint/2010/main" val="2088323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1196752"/>
            <a:ext cx="8064896" cy="892552"/>
          </a:xfrm>
          <a:prstGeom prst="rect">
            <a:avLst/>
          </a:prstGeom>
          <a:noFill/>
        </p:spPr>
        <p:txBody>
          <a:bodyPr wrap="square" rtlCol="0">
            <a:spAutoFit/>
          </a:bodyPr>
          <a:lstStyle/>
          <a:p>
            <a:pPr algn="ctr"/>
            <a:r>
              <a:rPr lang="en-GB" sz="2600" b="1" dirty="0" smtClean="0">
                <a:solidFill>
                  <a:srgbClr val="F06A00"/>
                </a:solidFill>
              </a:rPr>
              <a:t>What proportion of savings will you spend in the 1</a:t>
            </a:r>
            <a:r>
              <a:rPr lang="en-GB" sz="2600" b="1" baseline="30000" dirty="0" smtClean="0">
                <a:solidFill>
                  <a:srgbClr val="F06A00"/>
                </a:solidFill>
              </a:rPr>
              <a:t>st</a:t>
            </a:r>
            <a:r>
              <a:rPr lang="en-GB" sz="2600" b="1" dirty="0" smtClean="0">
                <a:solidFill>
                  <a:srgbClr val="F06A00"/>
                </a:solidFill>
              </a:rPr>
              <a:t> five years of retirement?</a:t>
            </a:r>
            <a:endParaRPr lang="en-GB" sz="2600" b="1" dirty="0">
              <a:solidFill>
                <a:srgbClr val="F06A00"/>
              </a:solidFill>
            </a:endParaRPr>
          </a:p>
        </p:txBody>
      </p:sp>
      <p:pic>
        <p:nvPicPr>
          <p:cNvPr id="24578" name="Picture 2" descr="C:\Users\sscott\AppData\Local\Microsoft\Windows\Temporary Internet Files\Content.Outlook\9UNH02J3\Chart_final_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492895"/>
            <a:ext cx="9144000" cy="382285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GB" dirty="0"/>
              <a:t>Income needs in retirement</a:t>
            </a:r>
          </a:p>
        </p:txBody>
      </p:sp>
    </p:spTree>
    <p:extLst>
      <p:ext uri="{BB962C8B-B14F-4D97-AF65-F5344CB8AC3E}">
        <p14:creationId xmlns:p14="http://schemas.microsoft.com/office/powerpoint/2010/main" val="204915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scott\AppData\Local\Microsoft\Windows\Temporary Internet Files\Content.Outlook\9UNH02J3\Chart_final_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2972" b="2304"/>
          <a:stretch/>
        </p:blipFill>
        <p:spPr bwMode="auto">
          <a:xfrm>
            <a:off x="1691680" y="3573016"/>
            <a:ext cx="5864573" cy="2900919"/>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2" descr="C:\Users\sscott\AppData\Local\Microsoft\Windows\Temporary Internet Files\Content.Outlook\9UNH02J3\Chart_final_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3744"/>
          <a:stretch/>
        </p:blipFill>
        <p:spPr bwMode="auto">
          <a:xfrm>
            <a:off x="699209" y="2060848"/>
            <a:ext cx="4858512" cy="14108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sscott\AppData\Local\Microsoft\Windows\Temporary Internet Files\Content.Outlook\9UNH02J3\Chart_final_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6531" r="36102" b="46939"/>
          <a:stretch/>
        </p:blipFill>
        <p:spPr bwMode="auto">
          <a:xfrm>
            <a:off x="5515587" y="2060848"/>
            <a:ext cx="3104502" cy="15696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99208" y="1196752"/>
            <a:ext cx="7545199" cy="892552"/>
          </a:xfrm>
          <a:prstGeom prst="rect">
            <a:avLst/>
          </a:prstGeom>
          <a:noFill/>
        </p:spPr>
        <p:txBody>
          <a:bodyPr wrap="square" rtlCol="0">
            <a:spAutoFit/>
          </a:bodyPr>
          <a:lstStyle/>
          <a:p>
            <a:pPr algn="ctr"/>
            <a:r>
              <a:rPr lang="en-GB" sz="2600" b="1" dirty="0" smtClean="0">
                <a:solidFill>
                  <a:srgbClr val="F06A00"/>
                </a:solidFill>
              </a:rPr>
              <a:t>What shape best represents your expected retirement spend?</a:t>
            </a:r>
            <a:endParaRPr lang="en-GB" sz="2600" b="1" dirty="0">
              <a:solidFill>
                <a:srgbClr val="F06A00"/>
              </a:solidFill>
            </a:endParaRPr>
          </a:p>
        </p:txBody>
      </p:sp>
      <p:sp>
        <p:nvSpPr>
          <p:cNvPr id="11" name="Title 1"/>
          <p:cNvSpPr>
            <a:spLocks noGrp="1"/>
          </p:cNvSpPr>
          <p:nvPr>
            <p:ph type="title"/>
          </p:nvPr>
        </p:nvSpPr>
        <p:spPr>
          <a:xfrm>
            <a:off x="230188" y="274638"/>
            <a:ext cx="8229600" cy="1143000"/>
          </a:xfrm>
        </p:spPr>
        <p:txBody>
          <a:bodyPr/>
          <a:lstStyle/>
          <a:p>
            <a:r>
              <a:rPr lang="en-GB" dirty="0" smtClean="0"/>
              <a:t>Income needs in retirement</a:t>
            </a:r>
            <a:endParaRPr lang="en-GB" dirty="0"/>
          </a:p>
        </p:txBody>
      </p:sp>
    </p:spTree>
    <p:extLst>
      <p:ext uri="{BB962C8B-B14F-4D97-AF65-F5344CB8AC3E}">
        <p14:creationId xmlns:p14="http://schemas.microsoft.com/office/powerpoint/2010/main" val="60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5"/>
          <p:cNvSpPr>
            <a:spLocks noGrp="1" noChangeArrowheads="1"/>
          </p:cNvSpPr>
          <p:nvPr>
            <p:ph type="title"/>
          </p:nvPr>
        </p:nvSpPr>
        <p:spPr/>
        <p:txBody>
          <a:bodyPr/>
          <a:lstStyle/>
          <a:p>
            <a:r>
              <a:rPr lang="en-GB" sz="2800" dirty="0"/>
              <a:t>Factors affecting transfer take-up</a:t>
            </a:r>
            <a:endParaRPr lang="en-GB" dirty="0"/>
          </a:p>
        </p:txBody>
      </p:sp>
      <p:sp>
        <p:nvSpPr>
          <p:cNvPr id="15363" name="Rectangle 46"/>
          <p:cNvSpPr>
            <a:spLocks noGrp="1" noChangeArrowheads="1"/>
          </p:cNvSpPr>
          <p:nvPr>
            <p:ph idx="1"/>
          </p:nvPr>
        </p:nvSpPr>
        <p:spPr/>
        <p:txBody>
          <a:bodyPr/>
          <a:lstStyle/>
          <a:p>
            <a:r>
              <a:rPr lang="en-GB" dirty="0"/>
              <a:t>Reasons to transfer?</a:t>
            </a:r>
          </a:p>
          <a:p>
            <a:pPr lvl="1"/>
            <a:r>
              <a:rPr lang="en-GB" sz="2000" dirty="0"/>
              <a:t>Lure of a lump sum </a:t>
            </a:r>
          </a:p>
          <a:p>
            <a:pPr lvl="1"/>
            <a:r>
              <a:rPr lang="en-GB" sz="2000" dirty="0"/>
              <a:t>Allows different ‘shape’ of spending and benefits</a:t>
            </a:r>
          </a:p>
          <a:p>
            <a:pPr lvl="1"/>
            <a:r>
              <a:rPr lang="en-GB" sz="2000" dirty="0"/>
              <a:t>Control over investments and returns</a:t>
            </a:r>
          </a:p>
          <a:p>
            <a:pPr lvl="1"/>
            <a:r>
              <a:rPr lang="en-GB" sz="2000" dirty="0"/>
              <a:t>Select against fund e.g. if in poor health </a:t>
            </a:r>
          </a:p>
          <a:p>
            <a:pPr lvl="1"/>
            <a:r>
              <a:rPr lang="en-GB" sz="2000" dirty="0"/>
              <a:t>Supporting younger or older generations</a:t>
            </a:r>
          </a:p>
          <a:p>
            <a:pPr lvl="1"/>
            <a:r>
              <a:rPr lang="en-GB" sz="2000" dirty="0"/>
              <a:t>Higher tax-free cash than in </a:t>
            </a:r>
            <a:r>
              <a:rPr lang="en-GB" sz="2000" dirty="0" err="1"/>
              <a:t>LGPS</a:t>
            </a:r>
            <a:endParaRPr lang="en-GB" sz="2000" dirty="0"/>
          </a:p>
          <a:p>
            <a:pPr lvl="1"/>
            <a:r>
              <a:rPr lang="en-GB" sz="2000" dirty="0"/>
              <a:t>Phased retirement</a:t>
            </a:r>
          </a:p>
          <a:p>
            <a:pPr lvl="1"/>
            <a:r>
              <a:rPr lang="en-GB" sz="2000" dirty="0"/>
              <a:t>Pay off debts/mortgage</a:t>
            </a:r>
          </a:p>
          <a:p>
            <a:pPr lvl="1"/>
            <a:r>
              <a:rPr lang="en-GB" sz="2000" dirty="0"/>
              <a:t>Engagement &amp; education e.g. from employers </a:t>
            </a:r>
          </a:p>
          <a:p>
            <a:pPr lvl="1"/>
            <a:endParaRPr lang="en-GB" sz="1600" dirty="0"/>
          </a:p>
          <a:p>
            <a:pPr lvl="1"/>
            <a:endParaRPr lang="en-GB" sz="2000" dirty="0"/>
          </a:p>
          <a:p>
            <a:endParaRPr lang="en-GB" dirty="0"/>
          </a:p>
        </p:txBody>
      </p:sp>
    </p:spTree>
    <p:extLst>
      <p:ext uri="{BB962C8B-B14F-4D97-AF65-F5344CB8AC3E}">
        <p14:creationId xmlns:p14="http://schemas.microsoft.com/office/powerpoint/2010/main" val="789075405"/>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Factors affecting transfer </a:t>
            </a:r>
            <a:r>
              <a:rPr lang="en-GB" sz="3200" dirty="0" smtClean="0"/>
              <a:t>take-up (cont.)</a:t>
            </a:r>
            <a:endParaRPr lang="en-GB" sz="3200" dirty="0"/>
          </a:p>
        </p:txBody>
      </p:sp>
      <p:sp>
        <p:nvSpPr>
          <p:cNvPr id="4" name="Content Placeholder 2"/>
          <p:cNvSpPr>
            <a:spLocks noGrp="1"/>
          </p:cNvSpPr>
          <p:nvPr>
            <p:ph idx="1"/>
          </p:nvPr>
        </p:nvSpPr>
        <p:spPr>
          <a:xfrm>
            <a:off x="226628" y="1412776"/>
            <a:ext cx="8913813" cy="4608512"/>
          </a:xfrm>
        </p:spPr>
        <p:txBody>
          <a:bodyPr/>
          <a:lstStyle/>
          <a:p>
            <a:r>
              <a:rPr lang="en-GB" dirty="0" smtClean="0"/>
              <a:t>Reasons not to transfer?</a:t>
            </a:r>
          </a:p>
          <a:p>
            <a:pPr lvl="1"/>
            <a:r>
              <a:rPr lang="en-GB" sz="2000" dirty="0" smtClean="0"/>
              <a:t>Unattractive transfer terms (especially if CETVs reduced)</a:t>
            </a:r>
          </a:p>
          <a:p>
            <a:pPr lvl="1"/>
            <a:r>
              <a:rPr lang="en-GB" sz="2000" dirty="0" smtClean="0"/>
              <a:t>Loss of guaranteed income stream </a:t>
            </a:r>
          </a:p>
          <a:p>
            <a:pPr lvl="1"/>
            <a:r>
              <a:rPr lang="en-GB" sz="2000" dirty="0" smtClean="0"/>
              <a:t>Loss of inflation protection</a:t>
            </a:r>
          </a:p>
          <a:p>
            <a:pPr lvl="1"/>
            <a:r>
              <a:rPr lang="en-GB" sz="2000" dirty="0" smtClean="0"/>
              <a:t>Big income tax bill on cash (at marginal rate) </a:t>
            </a:r>
          </a:p>
          <a:p>
            <a:pPr lvl="1"/>
            <a:r>
              <a:rPr lang="en-GB" sz="2000" dirty="0" smtClean="0"/>
              <a:t>Lack of suitable products in DC market</a:t>
            </a:r>
          </a:p>
          <a:p>
            <a:pPr lvl="1"/>
            <a:r>
              <a:rPr lang="en-GB" sz="2000" dirty="0" smtClean="0"/>
              <a:t>Reticence to transfer pension pot from public to private sector</a:t>
            </a:r>
          </a:p>
          <a:p>
            <a:pPr lvl="1"/>
            <a:r>
              <a:rPr lang="en-GB" sz="2000" dirty="0" smtClean="0"/>
              <a:t>Cost of financial advice</a:t>
            </a:r>
          </a:p>
          <a:p>
            <a:pPr marL="0" indent="0">
              <a:buNone/>
            </a:pPr>
            <a:endParaRPr lang="en-GB" dirty="0"/>
          </a:p>
        </p:txBody>
      </p:sp>
      <p:sp>
        <p:nvSpPr>
          <p:cNvPr id="3" name="Rectangle 2"/>
          <p:cNvSpPr/>
          <p:nvPr/>
        </p:nvSpPr>
        <p:spPr>
          <a:xfrm>
            <a:off x="827584" y="5640922"/>
            <a:ext cx="6264696" cy="461665"/>
          </a:xfrm>
          <a:prstGeom prst="rect">
            <a:avLst/>
          </a:prstGeom>
        </p:spPr>
        <p:txBody>
          <a:bodyPr wrap="square">
            <a:spAutoFit/>
          </a:bodyPr>
          <a:lstStyle/>
          <a:p>
            <a:pPr algn="ctr" eaLnBrk="0" hangingPunct="0">
              <a:spcBef>
                <a:spcPct val="20000"/>
              </a:spcBef>
              <a:spcAft>
                <a:spcPct val="20000"/>
              </a:spcAft>
              <a:buClr>
                <a:srgbClr val="6EC040"/>
              </a:buClr>
              <a:defRPr/>
            </a:pPr>
            <a:r>
              <a:rPr lang="en-GB" sz="2400" b="1" kern="0" dirty="0" smtClean="0">
                <a:solidFill>
                  <a:srgbClr val="F06A00"/>
                </a:solidFill>
              </a:rPr>
              <a:t>Hard to predict take-up rates in LGPS </a:t>
            </a:r>
            <a:endParaRPr lang="en-GB" sz="2400" b="1" kern="0" dirty="0">
              <a:solidFill>
                <a:srgbClr val="F06A00"/>
              </a:solidFill>
            </a:endParaRPr>
          </a:p>
        </p:txBody>
      </p:sp>
    </p:spTree>
    <p:extLst>
      <p:ext uri="{BB962C8B-B14F-4D97-AF65-F5344CB8AC3E}">
        <p14:creationId xmlns:p14="http://schemas.microsoft.com/office/powerpoint/2010/main" val="2261866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p:cNvSpPr>
            <a:spLocks noGrp="1"/>
          </p:cNvSpPr>
          <p:nvPr>
            <p:ph type="ctrTitle"/>
          </p:nvPr>
        </p:nvSpPr>
        <p:spPr>
          <a:xfrm>
            <a:off x="1331550" y="3645030"/>
            <a:ext cx="6588915" cy="1007484"/>
          </a:xfrm>
        </p:spPr>
        <p:txBody>
          <a:bodyPr/>
          <a:lstStyle/>
          <a:p>
            <a:r>
              <a:rPr lang="en-GB" dirty="0" smtClean="0"/>
              <a:t>Impact on LGPS funds</a:t>
            </a:r>
            <a:endParaRPr lang="en-GB" dirty="0"/>
          </a:p>
        </p:txBody>
      </p:sp>
      <p:pic>
        <p:nvPicPr>
          <p:cNvPr id="4" name="Picture 3" descr="C:\Users\rwarden\Downloads\liquidit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4330238"/>
            <a:ext cx="1468760" cy="1461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5385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Implications for LGPS </a:t>
            </a:r>
            <a:r>
              <a:rPr lang="en-GB" sz="3200" dirty="0" smtClean="0"/>
              <a:t>funds</a:t>
            </a:r>
            <a:endParaRPr lang="en-GB" sz="3200" dirty="0"/>
          </a:p>
        </p:txBody>
      </p:sp>
      <p:sp>
        <p:nvSpPr>
          <p:cNvPr id="3" name="Content Placeholder 2"/>
          <p:cNvSpPr>
            <a:spLocks noGrp="1"/>
          </p:cNvSpPr>
          <p:nvPr>
            <p:ph idx="1"/>
          </p:nvPr>
        </p:nvSpPr>
        <p:spPr>
          <a:xfrm>
            <a:off x="230188" y="1412776"/>
            <a:ext cx="8446268" cy="5184576"/>
          </a:xfrm>
        </p:spPr>
        <p:txBody>
          <a:bodyPr/>
          <a:lstStyle/>
          <a:p>
            <a:r>
              <a:rPr lang="en-GB" dirty="0" smtClean="0"/>
              <a:t>Funding</a:t>
            </a:r>
            <a:endParaRPr lang="en-GB" dirty="0"/>
          </a:p>
          <a:p>
            <a:r>
              <a:rPr lang="en-GB" dirty="0" smtClean="0"/>
              <a:t>Liquidity</a:t>
            </a:r>
          </a:p>
          <a:p>
            <a:r>
              <a:rPr lang="en-GB" dirty="0" smtClean="0"/>
              <a:t>Cash flows and investment strategy</a:t>
            </a:r>
          </a:p>
          <a:p>
            <a:r>
              <a:rPr lang="en-GB" dirty="0" smtClean="0"/>
              <a:t>Employer and member communications</a:t>
            </a:r>
          </a:p>
          <a:p>
            <a:r>
              <a:rPr lang="en-GB" dirty="0" smtClean="0"/>
              <a:t>Managing increased transfer requests</a:t>
            </a:r>
          </a:p>
          <a:p>
            <a:r>
              <a:rPr lang="en-GB" dirty="0" smtClean="0"/>
              <a:t>Administration of transfer safeguards</a:t>
            </a:r>
          </a:p>
          <a:p>
            <a:pPr lvl="1">
              <a:buFont typeface="Arial" panose="020B0604020202020204" pitchFamily="34" charset="0"/>
              <a:buChar char="•"/>
            </a:pPr>
            <a:r>
              <a:rPr lang="en-GB" sz="2000" dirty="0" smtClean="0"/>
              <a:t>Check independent advice has been received </a:t>
            </a:r>
          </a:p>
          <a:p>
            <a:pPr lvl="1">
              <a:buFont typeface="Arial" panose="020B0604020202020204" pitchFamily="34" charset="0"/>
              <a:buChar char="•"/>
            </a:pPr>
            <a:r>
              <a:rPr lang="en-GB" sz="2000" dirty="0" smtClean="0"/>
              <a:t>Monitor “increased risk to taxpayer”</a:t>
            </a:r>
          </a:p>
          <a:p>
            <a:pPr lvl="1">
              <a:buFont typeface="Arial" panose="020B0604020202020204" pitchFamily="34" charset="0"/>
              <a:buChar char="•"/>
            </a:pPr>
            <a:r>
              <a:rPr lang="en-GB" sz="2000" dirty="0" smtClean="0"/>
              <a:t>Minimise </a:t>
            </a:r>
            <a:r>
              <a:rPr lang="en-GB" sz="2000" dirty="0" err="1" smtClean="0"/>
              <a:t>mis</a:t>
            </a:r>
            <a:r>
              <a:rPr lang="en-GB" sz="2000" dirty="0" smtClean="0"/>
              <a:t>-selling risk</a:t>
            </a:r>
            <a:endParaRPr lang="en-GB" sz="2000" dirty="0"/>
          </a:p>
          <a:p>
            <a:pPr lvl="1">
              <a:buFont typeface="Arial" panose="020B0604020202020204" pitchFamily="34" charset="0"/>
              <a:buChar char="•"/>
            </a:pPr>
            <a:endParaRPr lang="en-GB" dirty="0" smtClean="0"/>
          </a:p>
          <a:p>
            <a:pPr lvl="1">
              <a:buFont typeface="Arial" panose="020B0604020202020204" pitchFamily="34" charset="0"/>
              <a:buChar char="•"/>
            </a:pPr>
            <a:endParaRPr lang="en-GB" dirty="0" smtClean="0"/>
          </a:p>
        </p:txBody>
      </p:sp>
    </p:spTree>
    <p:extLst>
      <p:ext uri="{BB962C8B-B14F-4D97-AF65-F5344CB8AC3E}">
        <p14:creationId xmlns:p14="http://schemas.microsoft.com/office/powerpoint/2010/main" val="945125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a:xfrm>
            <a:off x="230188" y="1600200"/>
            <a:ext cx="8913812" cy="4525963"/>
          </a:xfrm>
        </p:spPr>
        <p:txBody>
          <a:bodyPr/>
          <a:lstStyle/>
          <a:p>
            <a:pPr lvl="2">
              <a:buNone/>
            </a:pPr>
            <a:r>
              <a:rPr lang="en-GB" sz="4000" dirty="0" smtClean="0"/>
              <a:t>			</a:t>
            </a:r>
            <a:r>
              <a:rPr lang="en-GB" sz="3600" dirty="0" smtClean="0"/>
              <a:t>Freedom and choice </a:t>
            </a:r>
          </a:p>
          <a:p>
            <a:pPr lvl="1"/>
            <a:endParaRPr lang="en-GB" sz="4000" dirty="0" smtClean="0"/>
          </a:p>
          <a:p>
            <a:pPr>
              <a:buNone/>
            </a:pPr>
            <a:r>
              <a:rPr lang="en-GB" sz="3600" dirty="0" smtClean="0"/>
              <a:t>Member take-up in LGPS?</a:t>
            </a:r>
            <a:endParaRPr lang="en-GB" sz="4000" dirty="0" smtClean="0"/>
          </a:p>
          <a:p>
            <a:pPr>
              <a:buNone/>
            </a:pPr>
            <a:endParaRPr lang="en-GB" dirty="0" smtClean="0"/>
          </a:p>
          <a:p>
            <a:pPr>
              <a:buNone/>
            </a:pPr>
            <a:r>
              <a:rPr lang="en-GB" sz="3600" dirty="0" smtClean="0"/>
              <a:t>			       Impact on LGPS funds </a:t>
            </a:r>
          </a:p>
          <a:p>
            <a:endParaRPr lang="en-GB" dirty="0"/>
          </a:p>
        </p:txBody>
      </p:sp>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249" r="12350"/>
          <a:stretch/>
        </p:blipFill>
        <p:spPr bwMode="auto">
          <a:xfrm>
            <a:off x="565890" y="1254213"/>
            <a:ext cx="1773862" cy="1670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rwarden\Downloads\lamborghin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2780928"/>
            <a:ext cx="2304256" cy="153337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warden\Downloads\liquidit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417" y="4314306"/>
            <a:ext cx="1468760" cy="1461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1587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Positive impact on deficit…</a:t>
            </a:r>
            <a:endParaRPr lang="en-GB" sz="3200" dirty="0"/>
          </a:p>
        </p:txBody>
      </p:sp>
      <p:sp>
        <p:nvSpPr>
          <p:cNvPr id="5" name="TextBox 4"/>
          <p:cNvSpPr txBox="1"/>
          <p:nvPr/>
        </p:nvSpPr>
        <p:spPr>
          <a:xfrm>
            <a:off x="251520" y="6597932"/>
            <a:ext cx="7848872" cy="215444"/>
          </a:xfrm>
          <a:prstGeom prst="rect">
            <a:avLst/>
          </a:prstGeom>
          <a:noFill/>
        </p:spPr>
        <p:txBody>
          <a:bodyPr wrap="square" rtlCol="0">
            <a:spAutoFit/>
          </a:bodyPr>
          <a:lstStyle/>
          <a:p>
            <a:r>
              <a:rPr lang="en-GB" sz="800" dirty="0" smtClean="0">
                <a:solidFill>
                  <a:schemeClr val="bg1"/>
                </a:solidFill>
              </a:rPr>
              <a:t>Source: Sample LGPS fund advised by Hymans Robertson , males only,  standard 2013 valuation  </a:t>
            </a:r>
            <a:r>
              <a:rPr lang="en-GB" sz="800" dirty="0" err="1" smtClean="0">
                <a:solidFill>
                  <a:schemeClr val="bg1"/>
                </a:solidFill>
              </a:rPr>
              <a:t>assumptiions</a:t>
            </a:r>
            <a:endParaRPr lang="en-GB" sz="800" dirty="0">
              <a:solidFill>
                <a:schemeClr val="bg1"/>
              </a:solidFill>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412776"/>
            <a:ext cx="7776864" cy="4392488"/>
          </a:xfrm>
          <a:prstGeom prst="rect">
            <a:avLst/>
          </a:prstGeom>
          <a:noFill/>
          <a:ln>
            <a:noFill/>
          </a:ln>
        </p:spPr>
      </p:pic>
      <p:sp>
        <p:nvSpPr>
          <p:cNvPr id="3" name="Rectangle 2"/>
          <p:cNvSpPr/>
          <p:nvPr/>
        </p:nvSpPr>
        <p:spPr>
          <a:xfrm>
            <a:off x="539552" y="5812836"/>
            <a:ext cx="7560840" cy="584775"/>
          </a:xfrm>
          <a:prstGeom prst="rect">
            <a:avLst/>
          </a:prstGeom>
        </p:spPr>
        <p:txBody>
          <a:bodyPr wrap="square">
            <a:spAutoFit/>
          </a:bodyPr>
          <a:lstStyle/>
          <a:p>
            <a:pPr algn="ctr" eaLnBrk="0" hangingPunct="0">
              <a:spcBef>
                <a:spcPct val="20000"/>
              </a:spcBef>
              <a:spcAft>
                <a:spcPct val="20000"/>
              </a:spcAft>
              <a:buClr>
                <a:srgbClr val="6EC040"/>
              </a:buClr>
              <a:defRPr/>
            </a:pPr>
            <a:r>
              <a:rPr lang="en-GB" sz="3200" b="1" kern="0" dirty="0" smtClean="0">
                <a:solidFill>
                  <a:srgbClr val="F06A00"/>
                </a:solidFill>
              </a:rPr>
              <a:t>…but it depends on your actuary!</a:t>
            </a:r>
            <a:endParaRPr lang="en-GB" sz="3200" b="1" kern="0" dirty="0">
              <a:solidFill>
                <a:srgbClr val="F06A00"/>
              </a:solidFill>
            </a:endParaRPr>
          </a:p>
        </p:txBody>
      </p:sp>
    </p:spTree>
    <p:extLst>
      <p:ext uri="{BB962C8B-B14F-4D97-AF65-F5344CB8AC3E}">
        <p14:creationId xmlns:p14="http://schemas.microsoft.com/office/powerpoint/2010/main" val="3845708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Does the fund hold enough assets?</a:t>
            </a:r>
            <a:endParaRPr lang="en-GB" sz="3200" dirty="0"/>
          </a:p>
        </p:txBody>
      </p:sp>
      <p:sp>
        <p:nvSpPr>
          <p:cNvPr id="3" name="Rectangle 2"/>
          <p:cNvSpPr/>
          <p:nvPr/>
        </p:nvSpPr>
        <p:spPr>
          <a:xfrm>
            <a:off x="539552" y="5812836"/>
            <a:ext cx="7560840" cy="584775"/>
          </a:xfrm>
          <a:prstGeom prst="rect">
            <a:avLst/>
          </a:prstGeom>
        </p:spPr>
        <p:txBody>
          <a:bodyPr wrap="square">
            <a:spAutoFit/>
          </a:bodyPr>
          <a:lstStyle/>
          <a:p>
            <a:pPr algn="ctr" eaLnBrk="0" hangingPunct="0">
              <a:spcBef>
                <a:spcPct val="20000"/>
              </a:spcBef>
              <a:spcAft>
                <a:spcPct val="20000"/>
              </a:spcAft>
              <a:buClr>
                <a:srgbClr val="6EC040"/>
              </a:buClr>
              <a:defRPr/>
            </a:pPr>
            <a:r>
              <a:rPr lang="en-GB" sz="3200" b="1" kern="0" dirty="0" smtClean="0">
                <a:solidFill>
                  <a:srgbClr val="F06A00"/>
                </a:solidFill>
              </a:rPr>
              <a:t>Lower deficit </a:t>
            </a:r>
            <a:r>
              <a:rPr lang="en-GB" sz="3200" b="1" u="sng" kern="0" dirty="0" smtClean="0">
                <a:solidFill>
                  <a:srgbClr val="F06A00"/>
                </a:solidFill>
              </a:rPr>
              <a:t>and</a:t>
            </a:r>
            <a:r>
              <a:rPr lang="en-GB" sz="3200" b="1" kern="0" dirty="0" smtClean="0">
                <a:solidFill>
                  <a:srgbClr val="F06A00"/>
                </a:solidFill>
              </a:rPr>
              <a:t> funding level </a:t>
            </a:r>
            <a:endParaRPr lang="en-GB" sz="3200" b="1" kern="0" dirty="0">
              <a:solidFill>
                <a:srgbClr val="F06A00"/>
              </a:solidFill>
            </a:endParaRPr>
          </a:p>
        </p:txBody>
      </p:sp>
      <p:sp>
        <p:nvSpPr>
          <p:cNvPr id="8" name="Rectangle 7"/>
          <p:cNvSpPr/>
          <p:nvPr/>
        </p:nvSpPr>
        <p:spPr>
          <a:xfrm>
            <a:off x="539552" y="1340768"/>
            <a:ext cx="3198376" cy="707886"/>
          </a:xfrm>
          <a:prstGeom prst="rect">
            <a:avLst/>
          </a:prstGeom>
        </p:spPr>
        <p:txBody>
          <a:bodyPr wrap="none">
            <a:spAutoFit/>
          </a:bodyPr>
          <a:lstStyle/>
          <a:p>
            <a:pPr lvl="0"/>
            <a:r>
              <a:rPr lang="en-GB" altLang="en-US" dirty="0" smtClean="0">
                <a:solidFill>
                  <a:srgbClr val="3FA6CC"/>
                </a:solidFill>
                <a:latin typeface="Arial" pitchFamily="34" charset="0"/>
                <a:ea typeface="Times New Roman" pitchFamily="18" charset="0"/>
                <a:cs typeface="Arial" pitchFamily="34" charset="0"/>
              </a:rPr>
              <a:t>Asset share </a:t>
            </a:r>
            <a:r>
              <a:rPr lang="en-GB" altLang="en-US" b="1" dirty="0" smtClean="0">
                <a:solidFill>
                  <a:srgbClr val="3FA6CC"/>
                </a:solidFill>
                <a:latin typeface="Arial" pitchFamily="34" charset="0"/>
                <a:ea typeface="Times New Roman" pitchFamily="18" charset="0"/>
                <a:cs typeface="Arial" pitchFamily="34" charset="0"/>
              </a:rPr>
              <a:t>before</a:t>
            </a:r>
            <a:r>
              <a:rPr lang="en-GB" altLang="en-US" dirty="0" smtClean="0">
                <a:solidFill>
                  <a:srgbClr val="3FA6CC"/>
                </a:solidFill>
                <a:latin typeface="Arial" pitchFamily="34" charset="0"/>
                <a:ea typeface="Times New Roman" pitchFamily="18" charset="0"/>
                <a:cs typeface="Arial" pitchFamily="34" charset="0"/>
              </a:rPr>
              <a:t> </a:t>
            </a:r>
            <a:r>
              <a:rPr lang="en-GB" altLang="en-US" dirty="0">
                <a:solidFill>
                  <a:srgbClr val="3FA6CC"/>
                </a:solidFill>
                <a:latin typeface="Arial" pitchFamily="34" charset="0"/>
                <a:ea typeface="Times New Roman" pitchFamily="18" charset="0"/>
                <a:cs typeface="Arial" pitchFamily="34" charset="0"/>
              </a:rPr>
              <a:t>transfer </a:t>
            </a:r>
            <a:endParaRPr lang="en-GB" altLang="en-US" sz="4000" dirty="0">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844916225"/>
              </p:ext>
            </p:extLst>
          </p:nvPr>
        </p:nvGraphicFramePr>
        <p:xfrm>
          <a:off x="549694" y="2073216"/>
          <a:ext cx="7272807" cy="1296144"/>
        </p:xfrm>
        <a:graphic>
          <a:graphicData uri="http://schemas.openxmlformats.org/drawingml/2006/table">
            <a:tbl>
              <a:tblPr firstRow="1" firstCol="1" bandRow="1"/>
              <a:tblGrid>
                <a:gridCol w="1458510"/>
                <a:gridCol w="1459369"/>
                <a:gridCol w="1458510"/>
                <a:gridCol w="1459369"/>
                <a:gridCol w="1437049"/>
              </a:tblGrid>
              <a:tr h="965214">
                <a:tc>
                  <a:txBody>
                    <a:bodyPr/>
                    <a:lstStyle/>
                    <a:p>
                      <a:pPr>
                        <a:spcBef>
                          <a:spcPts val="100"/>
                        </a:spcBef>
                        <a:spcAft>
                          <a:spcPts val="1000"/>
                        </a:spcAft>
                      </a:pPr>
                      <a:r>
                        <a:rPr lang="en-GB" sz="1400" dirty="0">
                          <a:solidFill>
                            <a:srgbClr val="4B4B4B"/>
                          </a:solidFill>
                          <a:effectLst/>
                          <a:latin typeface="Arial"/>
                          <a:ea typeface="Times New Roman"/>
                        </a:rPr>
                        <a:t>Liabilities </a:t>
                      </a:r>
                    </a:p>
                    <a:p>
                      <a:pPr>
                        <a:spcBef>
                          <a:spcPts val="100"/>
                        </a:spcBef>
                        <a:spcAft>
                          <a:spcPts val="1000"/>
                        </a:spcAft>
                      </a:pPr>
                      <a:r>
                        <a:rPr lang="en-GB" sz="1400" dirty="0">
                          <a:solidFill>
                            <a:srgbClr val="4B4B4B"/>
                          </a:solidFill>
                          <a:effectLst/>
                          <a:latin typeface="Arial"/>
                          <a:ea typeface="Times New Roman"/>
                        </a:rPr>
                        <a:t>(L)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0"/>
                        </a:spcAft>
                      </a:pPr>
                      <a:r>
                        <a:rPr lang="en-GB" sz="1400" dirty="0">
                          <a:solidFill>
                            <a:srgbClr val="4B4B4B"/>
                          </a:solidFill>
                          <a:effectLst/>
                          <a:latin typeface="Arial"/>
                          <a:ea typeface="Times New Roman"/>
                        </a:rPr>
                        <a:t>Assets</a:t>
                      </a:r>
                    </a:p>
                    <a:p>
                      <a:pPr>
                        <a:spcBef>
                          <a:spcPts val="100"/>
                        </a:spcBef>
                        <a:spcAft>
                          <a:spcPts val="1000"/>
                        </a:spcAft>
                      </a:pPr>
                      <a:r>
                        <a:rPr lang="en-GB" sz="1400" dirty="0">
                          <a:solidFill>
                            <a:srgbClr val="4B4B4B"/>
                          </a:solidFill>
                          <a:effectLst/>
                          <a:latin typeface="Arial"/>
                          <a:ea typeface="Times New Roman"/>
                        </a:rPr>
                        <a:t> (A)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0"/>
                        </a:spcAft>
                      </a:pPr>
                      <a:r>
                        <a:rPr lang="en-GB" sz="1400">
                          <a:solidFill>
                            <a:srgbClr val="4B4B4B"/>
                          </a:solidFill>
                          <a:effectLst/>
                          <a:latin typeface="Arial"/>
                          <a:ea typeface="Times New Roman"/>
                        </a:rPr>
                        <a:t>Deficit </a:t>
                      </a:r>
                    </a:p>
                    <a:p>
                      <a:pPr>
                        <a:spcBef>
                          <a:spcPts val="100"/>
                        </a:spcBef>
                        <a:spcAft>
                          <a:spcPts val="1000"/>
                        </a:spcAft>
                      </a:pPr>
                      <a:r>
                        <a:rPr lang="en-GB" sz="1400">
                          <a:solidFill>
                            <a:srgbClr val="4B4B4B"/>
                          </a:solidFill>
                          <a:effectLst/>
                          <a:latin typeface="Arial"/>
                          <a:ea typeface="Times New Roman"/>
                        </a:rPr>
                        <a:t>(A – 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0"/>
                        </a:spcAft>
                      </a:pPr>
                      <a:r>
                        <a:rPr lang="en-GB" sz="1400">
                          <a:solidFill>
                            <a:srgbClr val="4B4B4B"/>
                          </a:solidFill>
                          <a:effectLst/>
                          <a:latin typeface="Arial"/>
                          <a:ea typeface="Times New Roman"/>
                        </a:rPr>
                        <a:t>Funding level </a:t>
                      </a:r>
                    </a:p>
                    <a:p>
                      <a:pPr>
                        <a:spcBef>
                          <a:spcPts val="100"/>
                        </a:spcBef>
                        <a:spcAft>
                          <a:spcPts val="1000"/>
                        </a:spcAft>
                      </a:pPr>
                      <a:r>
                        <a:rPr lang="en-GB" sz="1400">
                          <a:solidFill>
                            <a:srgbClr val="4B4B4B"/>
                          </a:solidFill>
                          <a:effectLst/>
                          <a:latin typeface="Arial"/>
                          <a:ea typeface="Times New Roman"/>
                        </a:rPr>
                        <a: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0"/>
                        </a:spcAft>
                      </a:pPr>
                      <a:r>
                        <a:rPr lang="en-GB" sz="1400" dirty="0" smtClean="0">
                          <a:solidFill>
                            <a:srgbClr val="4B4B4B"/>
                          </a:solidFill>
                          <a:effectLst/>
                          <a:latin typeface="Arial"/>
                          <a:ea typeface="Times New Roman"/>
                        </a:rPr>
                        <a:t>Corresponding</a:t>
                      </a:r>
                      <a:r>
                        <a:rPr lang="en-GB" sz="1400" baseline="0" dirty="0" smtClean="0">
                          <a:solidFill>
                            <a:srgbClr val="4B4B4B"/>
                          </a:solidFill>
                          <a:effectLst/>
                          <a:latin typeface="Arial"/>
                          <a:ea typeface="Times New Roman"/>
                        </a:rPr>
                        <a:t> transfer value</a:t>
                      </a:r>
                      <a:endParaRPr lang="en-GB" sz="1400" dirty="0">
                        <a:solidFill>
                          <a:srgbClr val="4B4B4B"/>
                        </a:solidFill>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930">
                <a:tc>
                  <a:txBody>
                    <a:bodyPr/>
                    <a:lstStyle/>
                    <a:p>
                      <a:pPr>
                        <a:spcBef>
                          <a:spcPts val="100"/>
                        </a:spcBef>
                        <a:spcAft>
                          <a:spcPts val="1000"/>
                        </a:spcAft>
                      </a:pPr>
                      <a:r>
                        <a:rPr lang="en-GB" sz="1400">
                          <a:solidFill>
                            <a:srgbClr val="4B4B4B"/>
                          </a:solidFill>
                          <a:effectLst/>
                          <a:latin typeface="Arial"/>
                          <a:ea typeface="Times New Roman"/>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0"/>
                        </a:spcAft>
                      </a:pPr>
                      <a:r>
                        <a:rPr lang="en-GB" sz="1400">
                          <a:solidFill>
                            <a:srgbClr val="4B4B4B"/>
                          </a:solidFill>
                          <a:effectLst/>
                          <a:latin typeface="Arial"/>
                          <a:ea typeface="Times New Roman"/>
                        </a:rPr>
                        <a:t>£140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0"/>
                        </a:spcAft>
                      </a:pPr>
                      <a:r>
                        <a:rPr lang="en-GB" sz="1400" b="1" dirty="0">
                          <a:solidFill>
                            <a:srgbClr val="4B4B4B"/>
                          </a:solidFill>
                          <a:effectLst/>
                          <a:latin typeface="Arial"/>
                          <a:ea typeface="Times New Roman"/>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0"/>
                        </a:spcAft>
                      </a:pPr>
                      <a:r>
                        <a:rPr lang="en-GB" sz="1400" b="1" dirty="0">
                          <a:solidFill>
                            <a:srgbClr val="4B4B4B"/>
                          </a:solidFill>
                          <a:effectLst/>
                          <a:latin typeface="Arial"/>
                          <a:ea typeface="Times New Roman"/>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0"/>
                        </a:spcAft>
                      </a:pPr>
                      <a:r>
                        <a:rPr lang="en-GB" sz="1400" dirty="0">
                          <a:solidFill>
                            <a:srgbClr val="4B4B4B"/>
                          </a:solidFill>
                          <a:effectLst/>
                          <a:latin typeface="Arial"/>
                          <a:ea typeface="Times New Roman"/>
                        </a:rPr>
                        <a:t>£160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058476472"/>
              </p:ext>
            </p:extLst>
          </p:nvPr>
        </p:nvGraphicFramePr>
        <p:xfrm>
          <a:off x="552183" y="4221088"/>
          <a:ext cx="7272808" cy="1368152"/>
        </p:xfrm>
        <a:graphic>
          <a:graphicData uri="http://schemas.openxmlformats.org/drawingml/2006/table">
            <a:tbl>
              <a:tblPr firstRow="1" firstCol="1" bandRow="1"/>
              <a:tblGrid>
                <a:gridCol w="1454048"/>
                <a:gridCol w="1454904"/>
                <a:gridCol w="1454048"/>
                <a:gridCol w="1454904"/>
                <a:gridCol w="1454904"/>
              </a:tblGrid>
              <a:tr h="1018837">
                <a:tc>
                  <a:txBody>
                    <a:bodyPr/>
                    <a:lstStyle/>
                    <a:p>
                      <a:pPr>
                        <a:spcBef>
                          <a:spcPts val="100"/>
                        </a:spcBef>
                        <a:spcAft>
                          <a:spcPts val="1000"/>
                        </a:spcAft>
                      </a:pPr>
                      <a:r>
                        <a:rPr lang="en-GB" sz="1400" dirty="0">
                          <a:solidFill>
                            <a:srgbClr val="4B4B4B"/>
                          </a:solidFill>
                          <a:effectLst/>
                          <a:latin typeface="Arial"/>
                          <a:ea typeface="Times New Roman"/>
                        </a:rPr>
                        <a:t>Liabilities </a:t>
                      </a:r>
                    </a:p>
                    <a:p>
                      <a:pPr>
                        <a:spcBef>
                          <a:spcPts val="100"/>
                        </a:spcBef>
                        <a:spcAft>
                          <a:spcPts val="1000"/>
                        </a:spcAft>
                      </a:pPr>
                      <a:r>
                        <a:rPr lang="en-GB" sz="1400" dirty="0">
                          <a:solidFill>
                            <a:srgbClr val="4B4B4B"/>
                          </a:solidFill>
                          <a:effectLst/>
                          <a:latin typeface="Arial"/>
                          <a:ea typeface="Times New Roman"/>
                        </a:rPr>
                        <a:t>(L)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0"/>
                        </a:spcAft>
                      </a:pPr>
                      <a:r>
                        <a:rPr lang="en-GB" sz="1400">
                          <a:solidFill>
                            <a:srgbClr val="4B4B4B"/>
                          </a:solidFill>
                          <a:effectLst/>
                          <a:latin typeface="Arial"/>
                          <a:ea typeface="Times New Roman"/>
                        </a:rPr>
                        <a:t>Assets</a:t>
                      </a:r>
                    </a:p>
                    <a:p>
                      <a:pPr>
                        <a:spcBef>
                          <a:spcPts val="100"/>
                        </a:spcBef>
                        <a:spcAft>
                          <a:spcPts val="1000"/>
                        </a:spcAft>
                      </a:pPr>
                      <a:r>
                        <a:rPr lang="en-GB" sz="1400">
                          <a:solidFill>
                            <a:srgbClr val="4B4B4B"/>
                          </a:solidFill>
                          <a:effectLst/>
                          <a:latin typeface="Arial"/>
                          <a:ea typeface="Times New Roman"/>
                        </a:rPr>
                        <a:t> (A)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0"/>
                        </a:spcAft>
                      </a:pPr>
                      <a:r>
                        <a:rPr lang="en-GB" sz="1400">
                          <a:solidFill>
                            <a:srgbClr val="4B4B4B"/>
                          </a:solidFill>
                          <a:effectLst/>
                          <a:latin typeface="Arial"/>
                          <a:ea typeface="Times New Roman"/>
                        </a:rPr>
                        <a:t>Deficit </a:t>
                      </a:r>
                    </a:p>
                    <a:p>
                      <a:pPr>
                        <a:spcBef>
                          <a:spcPts val="100"/>
                        </a:spcBef>
                        <a:spcAft>
                          <a:spcPts val="1000"/>
                        </a:spcAft>
                      </a:pPr>
                      <a:r>
                        <a:rPr lang="en-GB" sz="1400">
                          <a:solidFill>
                            <a:srgbClr val="4B4B4B"/>
                          </a:solidFill>
                          <a:effectLst/>
                          <a:latin typeface="Arial"/>
                          <a:ea typeface="Times New Roman"/>
                        </a:rPr>
                        <a:t>(A – 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0"/>
                        </a:spcAft>
                      </a:pPr>
                      <a:r>
                        <a:rPr lang="en-GB" sz="1400">
                          <a:solidFill>
                            <a:srgbClr val="4B4B4B"/>
                          </a:solidFill>
                          <a:effectLst/>
                          <a:latin typeface="Arial"/>
                          <a:ea typeface="Times New Roman"/>
                        </a:rPr>
                        <a:t>Funding level </a:t>
                      </a:r>
                    </a:p>
                    <a:p>
                      <a:pPr>
                        <a:spcBef>
                          <a:spcPts val="100"/>
                        </a:spcBef>
                        <a:spcAft>
                          <a:spcPts val="1000"/>
                        </a:spcAft>
                      </a:pPr>
                      <a:r>
                        <a:rPr lang="en-GB" sz="1400">
                          <a:solidFill>
                            <a:srgbClr val="4B4B4B"/>
                          </a:solidFill>
                          <a:effectLst/>
                          <a:latin typeface="Arial"/>
                          <a:ea typeface="Times New Roman"/>
                        </a:rPr>
                        <a: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0"/>
                        </a:spcAft>
                      </a:pPr>
                      <a:r>
                        <a:rPr lang="en-GB" sz="1400" dirty="0">
                          <a:solidFill>
                            <a:srgbClr val="4B4B4B"/>
                          </a:solidFill>
                          <a:effectLst/>
                          <a:latin typeface="Arial"/>
                          <a:ea typeface="Times New Roman"/>
                        </a:rPr>
                        <a:t>Corresponding </a:t>
                      </a:r>
                      <a:r>
                        <a:rPr lang="en-GB" sz="1400" dirty="0" smtClean="0">
                          <a:solidFill>
                            <a:srgbClr val="4B4B4B"/>
                          </a:solidFill>
                          <a:effectLst/>
                          <a:latin typeface="Arial"/>
                          <a:ea typeface="Times New Roman"/>
                        </a:rPr>
                        <a:t>transfer value</a:t>
                      </a:r>
                      <a:endParaRPr lang="en-GB" sz="1400" dirty="0">
                        <a:solidFill>
                          <a:srgbClr val="4B4B4B"/>
                        </a:solidFill>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315">
                <a:tc>
                  <a:txBody>
                    <a:bodyPr/>
                    <a:lstStyle/>
                    <a:p>
                      <a:pPr>
                        <a:spcBef>
                          <a:spcPts val="100"/>
                        </a:spcBef>
                        <a:spcAft>
                          <a:spcPts val="1000"/>
                        </a:spcAft>
                      </a:pPr>
                      <a:r>
                        <a:rPr lang="en-GB" sz="1400">
                          <a:solidFill>
                            <a:srgbClr val="4B4B4B"/>
                          </a:solidFill>
                          <a:effectLst/>
                          <a:latin typeface="Arial"/>
                          <a:ea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0"/>
                        </a:spcAft>
                      </a:pPr>
                      <a:r>
                        <a:rPr lang="en-GB" sz="1400">
                          <a:solidFill>
                            <a:srgbClr val="4B4B4B"/>
                          </a:solidFill>
                          <a:effectLst/>
                          <a:latin typeface="Arial"/>
                          <a:ea typeface="Times New Roman"/>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0"/>
                        </a:spcAft>
                      </a:pPr>
                      <a:r>
                        <a:rPr lang="en-GB" sz="1400" b="1" dirty="0">
                          <a:solidFill>
                            <a:srgbClr val="4B4B4B"/>
                          </a:solidFill>
                          <a:effectLst/>
                          <a:latin typeface="Arial"/>
                          <a:ea typeface="Times New Roman"/>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0"/>
                        </a:spcAft>
                      </a:pPr>
                      <a:r>
                        <a:rPr lang="en-GB" sz="1400" b="1" dirty="0">
                          <a:solidFill>
                            <a:srgbClr val="4B4B4B"/>
                          </a:solidFill>
                          <a:effectLst/>
                          <a:latin typeface="Arial"/>
                          <a:ea typeface="Times New Roman"/>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0"/>
                        </a:spcAft>
                      </a:pPr>
                      <a:r>
                        <a:rPr lang="en-GB" sz="1400" dirty="0">
                          <a:solidFill>
                            <a:srgbClr val="4B4B4B"/>
                          </a:solidFill>
                          <a:effectLst/>
                          <a:latin typeface="Arial"/>
                          <a:ea typeface="Times New Roman"/>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Rectangle 10"/>
          <p:cNvSpPr/>
          <p:nvPr/>
        </p:nvSpPr>
        <p:spPr>
          <a:xfrm>
            <a:off x="539552" y="3429000"/>
            <a:ext cx="2877711" cy="707886"/>
          </a:xfrm>
          <a:prstGeom prst="rect">
            <a:avLst/>
          </a:prstGeom>
        </p:spPr>
        <p:txBody>
          <a:bodyPr wrap="none">
            <a:spAutoFit/>
          </a:bodyPr>
          <a:lstStyle/>
          <a:p>
            <a:pPr lvl="0"/>
            <a:r>
              <a:rPr lang="en-GB" altLang="en-US" dirty="0" smtClean="0">
                <a:solidFill>
                  <a:srgbClr val="3FA6CC"/>
                </a:solidFill>
                <a:latin typeface="Arial" pitchFamily="34" charset="0"/>
                <a:ea typeface="Times New Roman" pitchFamily="18" charset="0"/>
                <a:cs typeface="Arial" pitchFamily="34" charset="0"/>
              </a:rPr>
              <a:t>Asset share </a:t>
            </a:r>
            <a:r>
              <a:rPr lang="en-GB" altLang="en-US" b="1" dirty="0" smtClean="0">
                <a:solidFill>
                  <a:srgbClr val="3FA6CC"/>
                </a:solidFill>
                <a:latin typeface="Arial" pitchFamily="34" charset="0"/>
                <a:ea typeface="Times New Roman" pitchFamily="18" charset="0"/>
                <a:cs typeface="Arial" pitchFamily="34" charset="0"/>
              </a:rPr>
              <a:t>after</a:t>
            </a:r>
            <a:r>
              <a:rPr lang="en-GB" altLang="en-US" dirty="0" smtClean="0">
                <a:solidFill>
                  <a:srgbClr val="3FA6CC"/>
                </a:solidFill>
                <a:latin typeface="Arial" pitchFamily="34" charset="0"/>
                <a:ea typeface="Times New Roman" pitchFamily="18" charset="0"/>
                <a:cs typeface="Arial" pitchFamily="34" charset="0"/>
              </a:rPr>
              <a:t> </a:t>
            </a:r>
            <a:r>
              <a:rPr lang="en-GB" altLang="en-US" dirty="0">
                <a:solidFill>
                  <a:srgbClr val="3FA6CC"/>
                </a:solidFill>
                <a:latin typeface="Arial" pitchFamily="34" charset="0"/>
                <a:ea typeface="Times New Roman" pitchFamily="18" charset="0"/>
                <a:cs typeface="Arial" pitchFamily="34" charset="0"/>
              </a:rPr>
              <a:t>transfer </a:t>
            </a:r>
            <a:endParaRPr lang="en-GB" altLang="en-US" sz="4000" dirty="0">
              <a:latin typeface="Arial" pitchFamily="34" charset="0"/>
              <a:cs typeface="Arial" pitchFamily="34" charset="0"/>
            </a:endParaRPr>
          </a:p>
        </p:txBody>
      </p:sp>
    </p:spTree>
    <p:extLst>
      <p:ext uri="{BB962C8B-B14F-4D97-AF65-F5344CB8AC3E}">
        <p14:creationId xmlns:p14="http://schemas.microsoft.com/office/powerpoint/2010/main" val="26766706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Liquidity risk?</a:t>
            </a:r>
            <a:endParaRPr lang="en-GB" sz="3200" dirty="0"/>
          </a:p>
        </p:txBody>
      </p:sp>
      <p:sp>
        <p:nvSpPr>
          <p:cNvPr id="5" name="TextBox 4"/>
          <p:cNvSpPr txBox="1"/>
          <p:nvPr/>
        </p:nvSpPr>
        <p:spPr>
          <a:xfrm>
            <a:off x="251520" y="6597932"/>
            <a:ext cx="7848872" cy="215444"/>
          </a:xfrm>
          <a:prstGeom prst="rect">
            <a:avLst/>
          </a:prstGeom>
          <a:noFill/>
        </p:spPr>
        <p:txBody>
          <a:bodyPr wrap="square" rtlCol="0">
            <a:spAutoFit/>
          </a:bodyPr>
          <a:lstStyle/>
          <a:p>
            <a:r>
              <a:rPr lang="en-GB" sz="800" dirty="0" smtClean="0">
                <a:solidFill>
                  <a:schemeClr val="bg1"/>
                </a:solidFill>
              </a:rPr>
              <a:t>Source: Sample LGPS fund, cash equivalent transfer values  (CETVs)  based on January 2012 GAD factors</a:t>
            </a:r>
            <a:endParaRPr lang="en-GB" sz="800" dirty="0">
              <a:solidFill>
                <a:schemeClr val="bg1"/>
              </a:solidFill>
            </a:endParaRPr>
          </a:p>
        </p:txBody>
      </p:sp>
      <p:sp>
        <p:nvSpPr>
          <p:cNvPr id="3" name="Rounded Rectangle 2"/>
          <p:cNvSpPr/>
          <p:nvPr/>
        </p:nvSpPr>
        <p:spPr>
          <a:xfrm>
            <a:off x="6228184" y="1926716"/>
            <a:ext cx="2160240" cy="4392488"/>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264" y="1340768"/>
            <a:ext cx="7113136" cy="5040560"/>
          </a:xfrm>
          <a:prstGeom prst="rect">
            <a:avLst/>
          </a:prstGeom>
          <a:noFill/>
          <a:ln>
            <a:noFill/>
          </a:ln>
        </p:spPr>
      </p:pic>
    </p:spTree>
    <p:extLst>
      <p:ext uri="{BB962C8B-B14F-4D97-AF65-F5344CB8AC3E}">
        <p14:creationId xmlns:p14="http://schemas.microsoft.com/office/powerpoint/2010/main" val="35677982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05" y="260648"/>
            <a:ext cx="8229600" cy="1143000"/>
          </a:xfrm>
        </p:spPr>
        <p:txBody>
          <a:bodyPr/>
          <a:lstStyle/>
          <a:p>
            <a:r>
              <a:rPr lang="en-GB" sz="3200" dirty="0"/>
              <a:t>Impact on </a:t>
            </a:r>
            <a:r>
              <a:rPr lang="en-GB" sz="3200" dirty="0" smtClean="0"/>
              <a:t>investment strategy</a:t>
            </a:r>
            <a:endParaRPr lang="en-GB" sz="3200" dirty="0">
              <a:solidFill>
                <a:srgbClr val="F06A00"/>
              </a:solidFill>
            </a:endParaRPr>
          </a:p>
        </p:txBody>
      </p:sp>
      <p:pic>
        <p:nvPicPr>
          <p:cNvPr id="19" name="Picture 3" descr="C:\Users\rgunther\AppData\Local\Microsoft\Windows\Temporary Internet Files\Content.IE5\C0RZIRAK\chart.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 y="1484784"/>
            <a:ext cx="5121900" cy="3414600"/>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a:xfrm flipV="1">
            <a:off x="4283968" y="2564904"/>
            <a:ext cx="1224136" cy="4211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815937" y="1670624"/>
            <a:ext cx="2448272" cy="369332"/>
          </a:xfrm>
          <a:prstGeom prst="rect">
            <a:avLst/>
          </a:prstGeom>
          <a:noFill/>
        </p:spPr>
        <p:txBody>
          <a:bodyPr wrap="square" rtlCol="0">
            <a:spAutoFit/>
          </a:bodyPr>
          <a:lstStyle/>
          <a:p>
            <a:r>
              <a:rPr lang="en-GB" dirty="0" smtClean="0"/>
              <a:t>30% CETV take-up</a:t>
            </a:r>
            <a:endParaRPr lang="en-GB" dirty="0"/>
          </a:p>
        </p:txBody>
      </p:sp>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8084" y="2100257"/>
            <a:ext cx="3348918" cy="2183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467544" y="5157192"/>
            <a:ext cx="7560840" cy="584775"/>
          </a:xfrm>
          <a:prstGeom prst="rect">
            <a:avLst/>
          </a:prstGeom>
        </p:spPr>
        <p:txBody>
          <a:bodyPr wrap="square">
            <a:spAutoFit/>
          </a:bodyPr>
          <a:lstStyle/>
          <a:p>
            <a:pPr algn="ctr" eaLnBrk="0" hangingPunct="0">
              <a:spcBef>
                <a:spcPct val="20000"/>
              </a:spcBef>
              <a:spcAft>
                <a:spcPct val="20000"/>
              </a:spcAft>
              <a:buClr>
                <a:srgbClr val="6EC040"/>
              </a:buClr>
              <a:defRPr/>
            </a:pPr>
            <a:r>
              <a:rPr lang="en-GB" sz="3200" b="1" kern="0" dirty="0" smtClean="0">
                <a:solidFill>
                  <a:srgbClr val="F06A00"/>
                </a:solidFill>
              </a:rPr>
              <a:t>Transfers bring forward </a:t>
            </a:r>
            <a:r>
              <a:rPr lang="en-GB" sz="3200" b="1" kern="0" dirty="0" err="1" smtClean="0">
                <a:solidFill>
                  <a:srgbClr val="F06A00"/>
                </a:solidFill>
              </a:rPr>
              <a:t>cashflows</a:t>
            </a:r>
            <a:endParaRPr lang="en-GB" sz="3200" b="1" kern="0" dirty="0">
              <a:solidFill>
                <a:srgbClr val="F06A00"/>
              </a:solidFill>
            </a:endParaRPr>
          </a:p>
        </p:txBody>
      </p:sp>
    </p:spTree>
    <p:extLst>
      <p:ext uri="{BB962C8B-B14F-4D97-AF65-F5344CB8AC3E}">
        <p14:creationId xmlns:p14="http://schemas.microsoft.com/office/powerpoint/2010/main" val="1347298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p:cNvSpPr>
            <a:spLocks noGrp="1"/>
          </p:cNvSpPr>
          <p:nvPr>
            <p:ph type="ctrTitle"/>
          </p:nvPr>
        </p:nvSpPr>
        <p:spPr>
          <a:xfrm>
            <a:off x="1331550" y="3645030"/>
            <a:ext cx="6588915" cy="1007484"/>
          </a:xfrm>
        </p:spPr>
        <p:txBody>
          <a:bodyPr/>
          <a:lstStyle/>
          <a:p>
            <a:r>
              <a:rPr lang="en-GB" dirty="0" smtClean="0"/>
              <a:t>Freedom and choice</a:t>
            </a:r>
            <a:endParaRPr lang="en-GB" dirty="0"/>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249" r="12350"/>
          <a:stretch/>
        </p:blipFill>
        <p:spPr bwMode="auto">
          <a:xfrm>
            <a:off x="6444208" y="4365104"/>
            <a:ext cx="1773862" cy="1670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6377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5"/>
          <p:cNvSpPr>
            <a:spLocks noGrp="1" noChangeArrowheads="1"/>
          </p:cNvSpPr>
          <p:nvPr>
            <p:ph type="title"/>
          </p:nvPr>
        </p:nvSpPr>
        <p:spPr/>
        <p:txBody>
          <a:bodyPr/>
          <a:lstStyle/>
          <a:p>
            <a:r>
              <a:rPr lang="en-GB" sz="3200" dirty="0" smtClean="0"/>
              <a:t>Freedom and Choice</a:t>
            </a:r>
            <a:endParaRPr lang="en-GB" sz="3200" dirty="0"/>
          </a:p>
        </p:txBody>
      </p:sp>
      <p:sp>
        <p:nvSpPr>
          <p:cNvPr id="15363" name="Rectangle 46"/>
          <p:cNvSpPr>
            <a:spLocks noGrp="1" noChangeArrowheads="1"/>
          </p:cNvSpPr>
          <p:nvPr>
            <p:ph idx="1"/>
          </p:nvPr>
        </p:nvSpPr>
        <p:spPr>
          <a:xfrm>
            <a:off x="230188" y="1196752"/>
            <a:ext cx="8229600" cy="5184576"/>
          </a:xfrm>
        </p:spPr>
        <p:txBody>
          <a:bodyPr/>
          <a:lstStyle/>
          <a:p>
            <a:pPr marL="0" indent="0">
              <a:buNone/>
            </a:pPr>
            <a:r>
              <a:rPr lang="en-GB" dirty="0" smtClean="0"/>
              <a:t>George Osborne:</a:t>
            </a:r>
          </a:p>
          <a:p>
            <a:pPr marL="0" indent="0">
              <a:buNone/>
            </a:pPr>
            <a:r>
              <a:rPr lang="en-GB" sz="2200" i="1" dirty="0" smtClean="0"/>
              <a:t>“This Government believe that individuals should be trusted to make their own decisions”</a:t>
            </a:r>
            <a:endParaRPr lang="en-GB" sz="2200" i="1" dirty="0"/>
          </a:p>
          <a:p>
            <a:pPr marL="0" indent="0">
              <a:buNone/>
            </a:pPr>
            <a:r>
              <a:rPr lang="en-GB" sz="2200" i="1" dirty="0" smtClean="0"/>
              <a:t>“From </a:t>
            </a:r>
            <a:r>
              <a:rPr lang="en-GB" sz="2200" i="1" dirty="0"/>
              <a:t>April 2015, everyone over the age of 55 with defined contribution pension savings will be able to access them as they </a:t>
            </a:r>
            <a:r>
              <a:rPr lang="en-GB" sz="2200" i="1" dirty="0" smtClean="0"/>
              <a:t>wish subject </a:t>
            </a:r>
            <a:r>
              <a:rPr lang="en-GB" sz="2200" i="1" dirty="0"/>
              <a:t>to their marginal tax rate</a:t>
            </a:r>
            <a:r>
              <a:rPr lang="en-GB" sz="2200" i="1" dirty="0" smtClean="0"/>
              <a:t>.”</a:t>
            </a:r>
          </a:p>
          <a:p>
            <a:pPr marL="0" indent="0">
              <a:buNone/>
            </a:pPr>
            <a:r>
              <a:rPr lang="en-GB" sz="2200" i="1" dirty="0" smtClean="0"/>
              <a:t>“I am pleased to say the reforms have overwhelmingly been positively received.” </a:t>
            </a:r>
          </a:p>
          <a:p>
            <a:pPr marL="0" indent="0">
              <a:buNone/>
            </a:pPr>
            <a:r>
              <a:rPr lang="en-GB" dirty="0" smtClean="0"/>
              <a:t>Dispatches, Channel 4</a:t>
            </a:r>
          </a:p>
          <a:p>
            <a:pPr marL="0" indent="0">
              <a:buNone/>
            </a:pPr>
            <a:r>
              <a:rPr lang="en-GB" sz="2200" i="1" dirty="0" smtClean="0"/>
              <a:t>“Biggest financial experiment any British Government has ever made.”</a:t>
            </a:r>
            <a:endParaRPr lang="en-GB" sz="2200" i="1" dirty="0"/>
          </a:p>
        </p:txBody>
      </p:sp>
    </p:spTree>
    <p:extLst>
      <p:ext uri="{BB962C8B-B14F-4D97-AF65-F5344CB8AC3E}">
        <p14:creationId xmlns:p14="http://schemas.microsoft.com/office/powerpoint/2010/main" val="1851137005"/>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Which pension schemes are affected</a:t>
            </a:r>
            <a:r>
              <a:rPr lang="en-GB" dirty="0" smtClean="0"/>
              <a:t>?</a:t>
            </a:r>
            <a:endParaRPr lang="en-GB" dirty="0"/>
          </a:p>
        </p:txBody>
      </p:sp>
      <p:sp>
        <p:nvSpPr>
          <p:cNvPr id="4" name="TextBox 3"/>
          <p:cNvSpPr txBox="1"/>
          <p:nvPr/>
        </p:nvSpPr>
        <p:spPr>
          <a:xfrm>
            <a:off x="3563888" y="2060848"/>
            <a:ext cx="184731" cy="369332"/>
          </a:xfrm>
          <a:prstGeom prst="rect">
            <a:avLst/>
          </a:prstGeom>
          <a:noFill/>
        </p:spPr>
        <p:txBody>
          <a:bodyPr wrap="none" rtlCol="0">
            <a:spAutoFit/>
          </a:bodyPr>
          <a:lstStyle/>
          <a:p>
            <a:endParaRPr lang="en-GB" dirty="0"/>
          </a:p>
        </p:txBody>
      </p:sp>
      <p:sp>
        <p:nvSpPr>
          <p:cNvPr id="5" name="AutoShape 2" descr="data:image/jpeg;base64,/9j/4AAQSkZJRgABAQAAAQABAAD/2wCEAAkGBxMHBhQSBxMWFRUUFxcYGRYYExQYFxgXFxYaFxUVFRcYHCggGBolHBgXIT0hJSkrLi4uGB8zODMsQygtLjcBCgoKDg0OGxAQGywkICQ1NDIvNywsLCwsNCwsLCwsNjQsLCwsLDQsLDQ0LCw0LywsLCwsLCwsLCwsLCw0LywsLP/AABEIAOEA4QMBEQACEQEDEQH/xAAbAAEAAgMBAQAAAAAAAAAAAAAABQYDBAcBAv/EADwQAAIBAgMEBgcHBAIDAAAAAAABAgMEBREhEjFBUQYTImGBkRQyQlJxscEVIzNiodHwB3LC4aLxJENT/8QAGgEBAAIDAQAAAAAAAAAAAAAAAAMFAgQGAf/EADMRAQABAwIEAwcDAwUAAAAAAAABAgMEETESEyFBBXHwIjJRYYGx0ZHB4SNCQxQzUqGy/9oADAMBAAIRAxEAPwDuIAAAAAAAAAAAAAAAAAAAAAAAAAAAAAAAAAAAAAAAAAAAAAAAAAAAAAAAAAAAAAAAAAAAAAAAAAAAAAAAAAAAAAAAAAAAAAAAAAAAAAAAAAAAAAAAAAAAAAAAAAAAAAAAD5nNU4NzeSWrbMaqopiaqp0iHlVUUxrKKscRlid6+oWzShvfGT4LuXHwKjGzrmZfmLfS3T37z8vl8fj+rQs5NeRc9npTH6yly5WAAAAAAAAAAAAAAAAAAAAAAAAAAAAAB8zmqcG5vJLe3uR5VVFMazs8mYiNZVDGMUeJ1Nmhn1eei4zeejfdnwOP8T8QqyauXb93t859bQoMzKm9PDT7v3WbC7NWNmo8d8nzb3/t4HS4GLGNZijv381xi2Is24p79/Ntm42AAAAAAAAAAAAAAAAAAAAAAAAAAAAHkpKMc5aJcTyZiI1l5M6dZVLGcV9PbjS0pJ/B1Gv8TlPE/Eed7NHuf+p/CjzMvm9Kfd+/8MvRmy6+4dWqtI7uW1/pDwTFm7cm/VtTt5/w98OscdfMq2jbz/haTrF4AAAAAAAAAAAAAAAAAAAAAAAAAAAA8k9mOctEjyZ06yTOipYrin2pJxoNqhF9qXGo/dj3f98jmvEM/na00zpbjefjPwj181LlZPN1iPcj/v5I2MHc11GktXpFcF3FDEV5FyKaY6z0iFdEVXKoiPovNnbK0towp7kvN8Wd7jWKbFqLdPZ09m1FqiKI7M5OkAAAAAAAAAAAAAAAAAAAAAAAAAAA8b2VnITOgqeJ4i8brOnaPZt4fiVPe/LE57My5ydaKJ0tx70/HyVGRfm/M00zpRG8/FoXElJJUllCOkVyXN833nP5FzmT06UxtHrurbtfFt0iNk30Yscs6tT4R+r+nmXngWFprkVR8o/eVl4bj/5Z+iwnSrcAAAAAAAAAAAAAAAAAAAAAAAAAAA3ktQKpiV9LHrl0MPeVKP4lXhlyT5fP4FHk36suubVudKI96VXeuzkVTbonSmN5YLiUYUlTtFlTjuXGT4ylzZTZV6Kv6dvpRG3z+ctG9XE+xR7setZfFpbO7uVCHHf3LiyDHx6r92Lcd/sjtWpu1xTC5Uqao0lGnokskdzbt026Yop2h0lNMU0xTHZ9mbIAAAAAAAAAAAAAAAAAAAAAAAAAACpYpiU8evXa4Q8oL8Srwy3NLu+fw1KTIyK8qvkWJ6d59ep8lZeu1X6uVa27z69SyVFC0tlRsNILe+M5cW2aGVeppp5Fn3Y3+coL1dNNPKt7fdpyRWzDUmFgwGz6ihtz3y3f28PM6XwjF5dvmVb1fZbYNjgp453n7JUt2+AAAAAAAAAAAAAAAAAAAAAAAAAABT8axWeN3btMFfZ/9lThluaT9357ilysmrJr5FnbvPr1Ksv3qr1XKtbd59epblOjDDLNULHd7cuMnxz/AJ3EF+um1RyLX1n167Ma5pt08qj6taSKyYakwzYfaelXSUty1fw5E+Hjc+7ETtG6THs8yvSdu6zpZLQ62Oi8AAAAAAAAAAAAAAAAAAAAAAAAAAApvSHGp4pd+iYG829JzW7Lik1uS4vwKbMy6rtXIs/WVbkX6rlXKtfWW/ZWcMGsuqtNZP1p8W/p8OBHVNOPRy7e/eXmkWaeCjfu+JLM0JhrzDHJaEdUMJTuFW3UW2b3y1f0R0Xh+PyrWs7z1la4trgo17y3TebIAAAAAAAAAAAAAAAAAAAAAAAAAKX0o6RSu7n0TA9ZyezKafnGL4ZcXwKfNzJqq5NnfvKuycmap5dvdvYNhccFs9mlrOXrT59y5JciO3RFijhp3l5boi1TpG7PJa6kEwwljksmQ1QjmCxo+l32z7MMnP8Axj4/Jd5JiWefe4e0dZ/aPXZ7Yo5lzTtG/wCFjOlXAAAAAAAAAAAAAAAAAAAAAAAAAAKN0w6UOdX0XBnnJvZlOO/N6dXDv5vgU+dnTryrW/ef2hXZWTP+3bbfRrA1hFrnUydWS7T91e4u7v4kNizFqn5sbNqLcfNLTRlVHdlMMU1oRVMJaGI3Xo8EoaylpFfU1Mi7wRpG87Ne9c4I6bzsnsHsvQbJRnrJ9qT5ye/9vA6DBxv9Paimd56z5rTFs8q3pO/fzbxuNgAAAAAAAAAAAAABhu7iNpayqVs9mCcnkm3kt+i1ZjVVFMayxqqimNZVWt/US1jPKjGrPv2YpfrLP9Cvr8TtRtEy1Ks+3G0TKxWmL0bpLq5pZ8Hp/pmdjxPGvdIq0n4T0lnazLNzadPPo3jfbQAAAAAFF6b9LOpbtsLl2t05r2fyxfPm+HyqM/N0/p29+8/hX5WVp7FD56IYB6BT668X3klovcT/AMn+m7mamPZ4PandBYtcPWd1oz0NzXo2tXxJ6EVWzCWlf3cbOhtVfBcW+Rq3rtNunilBduRRTrLS6MW0sSxB17nVQen929JdyT+Rh4TjzfvTfr2jbz/hHg2pu3Ju1dvv/C4nULsAAAAAAAAAAAAAAA8azWoHIemuAfYuKbVBfdVW3HlF75Q8OHcc5nY3Kr1jaVLlWeXV02lt9Hbvr7XYnvhp4cP2KK9Rw1/KVfXGkrFbX1S3f3Unly3ryZPYzL1mfYqn7x+ia3kXLfuylrbHdP8AyI+Mf2ZdWPGp2u0/p+J/Kxt+If8AOP0SlvewuPw5LPk9H5FtZzLN33avy3bd+3XtLYNlMAUjpv0u9CTt8Mf3j0nNex3L83yKvOzeCOCjdoZWVw+xRuhehuBdZJXN6u+EXxfvv6efIq7NH90tOzR/dK8KWRtROjZiXu2ZcT3Vq397GyoOVd/BcW+SIbt6KKeKpHcuRRGsqhWuamK3yS1lJpRityzf81KaqbmTciO87Kyqar1fm6PhlksPso06fsrV83xfmdpjWKbFqLcdnR2bUWqIohtE6UAAAAAAAAAAAAAAAAR+O4XHGMNlSrcdYv3ZLdL+cMyG/Zi9RNEo7tuLlM0y5FRU8IxRxuFk4Nxkv55nIZFmY1oq3hz92iY1pneFxhLaimuJooYZosliUkMsSWlnDct72dH1Jacnqjfs5l63tV0+fVs279dG0vcXxGvcYdKGHOMKj0223ouOystH38Ddq8Trqo000n4p6suuqnSOkqNhHRSpLEc8UXYjq+0ntvlmnn3vP6mhEddZakUdeq+R0WhPE6tiJfakZxUy1a2IYlCwpZ1d73RW9/su8ju36bcaywuXYojWVOvr2d9X2q7+C4JckVF27Vcq1lW13JrnWVn6DYZm3cVVzjD/ACl9PMvPBcXe9V5QsvDrH+WfouJ0K3AAAAAAAAAAAAAAAAAABTf6gYF6TQ9Jtl24LKaXtQ4P4x+XwKrxPF46eZTvG/kr86xxRxx23QPRy666i6c32o6x748vA5mqjXrCp4dUxEipYwyRZLEs4ZYsliWcSyRZLEs4l9xlzJIlnEsiZnEstUTiePRtc42+Up/8V8XxfcRXMiKekdZR13+HpG6s17mVeo5Vnm3xZoVTNU6y05map1llw22liF9GlS3ye/kuL8ESY9ib1yKI7s7VqblcUx3dWtbeNrbxhRWUYpJeB29u3TboiinaHS0URRTFMbQymbIAAAAAAAAAAAAAAAAAAHkltLKW5jccv6QYXLo7jSnbepJ7UOS96D/m5nK5+NOPc1jadvwosmzya+m3ZNRmri2jVo7pLyfFM0L1vSOONpQV09OKHsWRRLGJZEyWJZQ+4skiWcS1rvFadovvJZv3Vq/9GXHEbk1xCv4hjdS7zUOxHknq/iyKq7M9EdVyZRmZFojMz3QdA6B4V1Fm69ZdqppHugnv8X+iR0nhGLwUc2d528v5XHh9nhp457/Zay4WIAAAAAAAAAAAAAAAAAAAACOx7C44vh0qc9++L92S3M18rHpv25on6eaG/Zi7RNMqH0fuXY30re+WSk9lp+zPd5P9mcta9mubNzy+qkt+zVNuv1LbxK+jhl26ddSzWq03p7mnma1yxVarmmUddubdWko6r0h/+EPFv6L9zyI0Y6tC4xSrcevLJclov0PdZNZae0eaPHu0NB5tDQSXR/Dni+KRpr1d83yit/nu8Taw8ab92Ke3fyTY9mbtcU9u/k63CKhBKCyS0S7kdhEREaQ6GI06Q9PXoAAAAAAAAAAAAAAAAAAAAABT+nOC9bD0mgtYrKa5x4S8Pl8Cj8XxOKnnU7xv5KzxDH1jmR9UPVX2/g+T/HorR8ZR5fHTzS5lbTc59vSfehpxVzaNJ3hU88zV0QPcwGYDMDzMaDqXQjCPs3ClOqu3Vyk+6OXZj9fE6jw3G5VrWd5XWHZ5dGs7ysRYNwAAAAAAAAAAAAAAAAAAAAAAAeTipxams09Gu48mImNJeTGvRznFrKXR/F86HqvWHfHjF/D9mcfm49WJf1p2nb8OfyLU493pt2RHSG2Uaqr23qVdX+WfFeO/zMKtKvahjVpPtQh9ox0Y6G0NDQ2hoaJ3odhH2vi66xfd08pS5PJ9mHi/0TN7Axubd67Ru2cWzzK+u0OsnULwAAAAAAAAAAAAAAAAAAAAAAAAAEfjuGLFbBwfrLWL5SX0e7xNTNxYyLU0d+3m18mxF6jh79nPoQ7E6F2sk808/ZktzOMiqq1VNNTnomaJ4ZVi4pO3ruFTfF5M2t9krHmB7HtSyjq3wPYjXoOxdFMHWDYRGEl25dqb/M+HwS0Opw8eLNuKe/de41rl0ad+6ZNpOAAAAAAAAAAAAAAAAAAAAAAAAAABVOl+Fa+kUF3T+Sl9PI53xvC1jn0R5/lUeJY3+Wn6/lR8et+uoqpHfHSXfHg/Aosa514ZVluvtKBN5Ot39OsF9OxPr6y7FHdyc3u8t/kWXhuPx18c7R925h2eKvinaPu6mX63AAAAAAAAAAAAAAAAAAAAAAAAAAAAfM4KpBqazTWTXceVUxVExO0vJiJjSXP8aw37PvHB6xlrHPjF6ZP5HC5+JOLe4Y23j18nM5VibFzTt2Uq5w6cMSVKgm3NpQXPaen87jZx5m9EabpLetemm7s+BYXHB8LhRo+ytX70nrJ+f6ZHWWLUWqIohf2rcW6IphIEyQAAAAAAAAAAAAAAAAAAAAAAAAAAAAAwXVpC7ilcxUst2fD4EN7Ht3o0uUxKO5aouRpXGrSoYBQoX8a1KHagns6tpbSye817Hh1ixXx240+vRDbw7VuriphKG82gAAAAAAAAAAAAAAAAAAAAAAAAAAAAAAAAAAAAAAAAAAAAAAAAAAAAAAAAAAAAAAAAAAAAAAAAAAAAAAAAAAAAAAAAAAAAAAAAAAAAAAAAAAAAAAAAAAAAAAH/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28" name="Picture 4" descr="https://encrypted-tbn0.gstatic.com/images?q=tbn:ANd9GcTHC4eCl54bRZHHo838OeYavWaaSPfFkXmWw7f41FbU8XxXoEGxZA"/>
          <p:cNvPicPr>
            <a:picLocks noChangeAspect="1" noChangeArrowheads="1"/>
          </p:cNvPicPr>
          <p:nvPr/>
        </p:nvPicPr>
        <p:blipFill rotWithShape="1">
          <a:blip r:embed="rId3">
            <a:extLst>
              <a:ext uri="{28A0092B-C50C-407E-A947-70E740481C1C}">
                <a14:useLocalDpi xmlns:a14="http://schemas.microsoft.com/office/drawing/2010/main" val="0"/>
              </a:ext>
            </a:extLst>
          </a:blip>
          <a:srcRect l="53355"/>
          <a:stretch/>
        </p:blipFill>
        <p:spPr bwMode="auto">
          <a:xfrm>
            <a:off x="6563816" y="2852937"/>
            <a:ext cx="1114409" cy="10801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encrypted-tbn0.gstatic.com/images?q=tbn:ANd9GcTHC4eCl54bRZHHo838OeYavWaaSPfFkXmWw7f41FbU8XxXoEGxZA"/>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6579019" y="1335329"/>
            <a:ext cx="1203805" cy="108847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bwMode="auto">
          <a:xfrm>
            <a:off x="459628" y="1519016"/>
            <a:ext cx="8229600" cy="175679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42900" marR="0" indent="-342900" algn="l" defTabSz="914400" rtl="0" eaLnBrk="1" fontAlgn="base" latinLnBrk="0" hangingPunct="1">
              <a:lnSpc>
                <a:spcPct val="100000"/>
              </a:lnSpc>
              <a:spcBef>
                <a:spcPct val="20000"/>
              </a:spcBef>
              <a:spcAft>
                <a:spcPct val="20000"/>
              </a:spcAft>
              <a:buClr>
                <a:srgbClr val="6EC040"/>
              </a:buClr>
              <a:buSzTx/>
              <a:buFontTx/>
              <a:buBlip>
                <a:blip r:embed="rId4"/>
              </a:buBlip>
              <a:tabLst/>
              <a:defRPr sz="2800">
                <a:solidFill>
                  <a:srgbClr val="646464"/>
                </a:solidFill>
                <a:latin typeface="+mn-lt"/>
                <a:ea typeface="+mn-ea"/>
                <a:cs typeface="+mn-cs"/>
              </a:defRPr>
            </a:lvl1pPr>
            <a:lvl2pPr marL="742950" marR="0" indent="-285750" algn="l" defTabSz="914400" rtl="0" eaLnBrk="1" fontAlgn="base" latinLnBrk="0" hangingPunct="1">
              <a:lnSpc>
                <a:spcPct val="100000"/>
              </a:lnSpc>
              <a:spcBef>
                <a:spcPct val="10000"/>
              </a:spcBef>
              <a:spcAft>
                <a:spcPct val="20000"/>
              </a:spcAft>
              <a:buClr>
                <a:srgbClr val="6EC040"/>
              </a:buClr>
              <a:buSzTx/>
              <a:buFont typeface="Times New Roman" pitchFamily="18" charset="0"/>
              <a:buBlip>
                <a:blip r:embed="rId5"/>
              </a:buBlip>
              <a:tabLst/>
              <a:defRPr sz="2400">
                <a:solidFill>
                  <a:srgbClr val="646464"/>
                </a:solidFill>
                <a:latin typeface="+mn-lt"/>
              </a:defRPr>
            </a:lvl2pPr>
            <a:lvl3pPr marL="1143000" marR="0" indent="-228600" algn="l" defTabSz="914400" rtl="0" eaLnBrk="1" fontAlgn="base" latinLnBrk="0" hangingPunct="1">
              <a:lnSpc>
                <a:spcPct val="100000"/>
              </a:lnSpc>
              <a:spcBef>
                <a:spcPct val="10000"/>
              </a:spcBef>
              <a:spcAft>
                <a:spcPct val="20000"/>
              </a:spcAft>
              <a:buClr>
                <a:srgbClr val="6EC040"/>
              </a:buClr>
              <a:buSzTx/>
              <a:buFont typeface="Times New Roman" pitchFamily="18" charset="0"/>
              <a:buBlip>
                <a:blip r:embed="rId6"/>
              </a:buBlip>
              <a:tabLst/>
              <a:defRPr sz="2400">
                <a:solidFill>
                  <a:srgbClr val="646464"/>
                </a:solidFill>
                <a:latin typeface="+mn-lt"/>
              </a:defRPr>
            </a:lvl3pPr>
            <a:lvl4pPr marL="1600200" marR="0" indent="-228600" algn="l" defTabSz="914400" rtl="0" eaLnBrk="1" fontAlgn="base" latinLnBrk="0" hangingPunct="1">
              <a:lnSpc>
                <a:spcPct val="100000"/>
              </a:lnSpc>
              <a:spcBef>
                <a:spcPct val="10000"/>
              </a:spcBef>
              <a:spcAft>
                <a:spcPct val="20000"/>
              </a:spcAft>
              <a:buClr>
                <a:srgbClr val="6EC040"/>
              </a:buClr>
              <a:buSzTx/>
              <a:buFont typeface="Times New Roman" pitchFamily="18" charset="0"/>
              <a:buBlip>
                <a:blip r:embed="rId7"/>
              </a:buBlip>
              <a:tabLst/>
              <a:defRPr sz="2400">
                <a:solidFill>
                  <a:srgbClr val="646464"/>
                </a:solidFill>
                <a:latin typeface="+mn-lt"/>
              </a:defRPr>
            </a:lvl4pPr>
            <a:lvl5pPr marL="2057400" marR="0" indent="-228600" algn="l" defTabSz="914400" rtl="0" eaLnBrk="1" fontAlgn="base" latinLnBrk="0" hangingPunct="1">
              <a:lnSpc>
                <a:spcPct val="100000"/>
              </a:lnSpc>
              <a:spcBef>
                <a:spcPct val="10000"/>
              </a:spcBef>
              <a:spcAft>
                <a:spcPct val="20000"/>
              </a:spcAft>
              <a:buClr>
                <a:srgbClr val="6EC040"/>
              </a:buClr>
              <a:buSzTx/>
              <a:buFontTx/>
              <a:buBlip>
                <a:blip r:embed="rId8"/>
              </a:buBlip>
              <a:tabLst/>
              <a:defRPr sz="2400">
                <a:solidFill>
                  <a:srgbClr val="646464"/>
                </a:solidFill>
                <a:latin typeface="+mn-lt"/>
              </a:defRPr>
            </a:lvl5pPr>
            <a:lvl6pPr marL="2514600" indent="-228600" algn="l" rtl="0" eaLnBrk="1" fontAlgn="base" hangingPunct="1">
              <a:spcBef>
                <a:spcPct val="10000"/>
              </a:spcBef>
              <a:spcAft>
                <a:spcPct val="20000"/>
              </a:spcAft>
              <a:buClr>
                <a:srgbClr val="6EC040"/>
              </a:buClr>
              <a:buBlip>
                <a:blip r:embed="rId9"/>
              </a:buBlip>
              <a:defRPr sz="2400">
                <a:solidFill>
                  <a:srgbClr val="646464"/>
                </a:solidFill>
                <a:latin typeface="+mn-lt"/>
              </a:defRPr>
            </a:lvl6pPr>
            <a:lvl7pPr marL="2971800" indent="-228600" algn="l" rtl="0" eaLnBrk="1" fontAlgn="base" hangingPunct="1">
              <a:spcBef>
                <a:spcPct val="10000"/>
              </a:spcBef>
              <a:spcAft>
                <a:spcPct val="20000"/>
              </a:spcAft>
              <a:buClr>
                <a:srgbClr val="6EC040"/>
              </a:buClr>
              <a:buBlip>
                <a:blip r:embed="rId9"/>
              </a:buBlip>
              <a:defRPr sz="2400">
                <a:solidFill>
                  <a:srgbClr val="646464"/>
                </a:solidFill>
                <a:latin typeface="+mn-lt"/>
              </a:defRPr>
            </a:lvl7pPr>
            <a:lvl8pPr marL="3429000" indent="-228600" algn="l" rtl="0" eaLnBrk="1" fontAlgn="base" hangingPunct="1">
              <a:spcBef>
                <a:spcPct val="10000"/>
              </a:spcBef>
              <a:spcAft>
                <a:spcPct val="20000"/>
              </a:spcAft>
              <a:buClr>
                <a:srgbClr val="6EC040"/>
              </a:buClr>
              <a:buBlip>
                <a:blip r:embed="rId9"/>
              </a:buBlip>
              <a:defRPr sz="2400">
                <a:solidFill>
                  <a:srgbClr val="646464"/>
                </a:solidFill>
                <a:latin typeface="+mn-lt"/>
              </a:defRPr>
            </a:lvl8pPr>
            <a:lvl9pPr marL="3886200" indent="-228600" algn="l" rtl="0" eaLnBrk="1" fontAlgn="base" hangingPunct="1">
              <a:spcBef>
                <a:spcPct val="10000"/>
              </a:spcBef>
              <a:spcAft>
                <a:spcPct val="20000"/>
              </a:spcAft>
              <a:buClr>
                <a:srgbClr val="6EC040"/>
              </a:buClr>
              <a:buBlip>
                <a:blip r:embed="rId9"/>
              </a:buBlip>
              <a:defRPr sz="2400">
                <a:solidFill>
                  <a:srgbClr val="646464"/>
                </a:solidFill>
                <a:latin typeface="+mn-lt"/>
              </a:defRPr>
            </a:lvl9pPr>
          </a:lstStyle>
          <a:p>
            <a:r>
              <a:rPr lang="en-GB" sz="3600" kern="0" dirty="0" smtClean="0"/>
              <a:t>Private sector</a:t>
            </a:r>
          </a:p>
          <a:p>
            <a:pPr marL="0" indent="0">
              <a:buNone/>
            </a:pPr>
            <a:endParaRPr lang="en-GB" sz="3600" kern="0" dirty="0" smtClean="0"/>
          </a:p>
          <a:p>
            <a:r>
              <a:rPr lang="en-GB" sz="3600" kern="0" dirty="0" smtClean="0"/>
              <a:t>Unfunded public e.g. NHS</a:t>
            </a:r>
          </a:p>
          <a:p>
            <a:pPr marL="0" indent="0">
              <a:buNone/>
            </a:pPr>
            <a:endParaRPr lang="en-GB" sz="3600" kern="0" dirty="0" smtClean="0"/>
          </a:p>
          <a:p>
            <a:r>
              <a:rPr lang="en-GB" sz="3600" kern="0" dirty="0" smtClean="0"/>
              <a:t>Funded public e.g. </a:t>
            </a:r>
            <a:r>
              <a:rPr lang="en-GB" sz="3600" kern="0" dirty="0" err="1" smtClean="0"/>
              <a:t>LGPS</a:t>
            </a:r>
            <a:endParaRPr lang="en-GB" sz="3600" kern="0" dirty="0" smtClean="0"/>
          </a:p>
        </p:txBody>
      </p:sp>
      <p:pic>
        <p:nvPicPr>
          <p:cNvPr id="9" name="Picture 4" descr="https://encrypted-tbn0.gstatic.com/images?q=tbn:ANd9GcTHC4eCl54bRZHHo838OeYavWaaSPfFkXmWw7f41FbU8XxXoEGxZA"/>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6579019" y="4365104"/>
            <a:ext cx="1203805" cy="1088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580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5"/>
          <p:cNvSpPr>
            <a:spLocks noGrp="1" noChangeArrowheads="1"/>
          </p:cNvSpPr>
          <p:nvPr>
            <p:ph type="title"/>
          </p:nvPr>
        </p:nvSpPr>
        <p:spPr>
          <a:xfrm>
            <a:off x="170455" y="476672"/>
            <a:ext cx="8229600" cy="720080"/>
          </a:xfrm>
        </p:spPr>
        <p:txBody>
          <a:bodyPr/>
          <a:lstStyle/>
          <a:p>
            <a:r>
              <a:rPr lang="en-GB" sz="3200" dirty="0" smtClean="0"/>
              <a:t>How does it work?</a:t>
            </a:r>
            <a:br>
              <a:rPr lang="en-GB" sz="3200" dirty="0" smtClean="0"/>
            </a:br>
            <a:endParaRPr lang="en-GB" sz="3200" dirty="0"/>
          </a:p>
        </p:txBody>
      </p:sp>
      <p:pic>
        <p:nvPicPr>
          <p:cNvPr id="5" name="il_fi" descr="http://www.dreamwaytrading.com/prodimages/24526-DEFAULT-L.jpg"/>
          <p:cNvPicPr/>
          <p:nvPr/>
        </p:nvPicPr>
        <p:blipFill>
          <a:blip r:embed="rId3" cstate="print"/>
          <a:srcRect/>
          <a:stretch>
            <a:fillRect/>
          </a:stretch>
        </p:blipFill>
        <p:spPr bwMode="auto">
          <a:xfrm>
            <a:off x="3780990" y="3178546"/>
            <a:ext cx="1695450" cy="1692390"/>
          </a:xfrm>
          <a:prstGeom prst="rect">
            <a:avLst/>
          </a:prstGeom>
          <a:noFill/>
          <a:ln w="9525">
            <a:noFill/>
            <a:miter lim="800000"/>
            <a:headEnd/>
            <a:tailEnd/>
          </a:ln>
        </p:spPr>
      </p:pic>
      <p:pic>
        <p:nvPicPr>
          <p:cNvPr id="6" name="il_fi" descr="gold-pension-pot-148x148"/>
          <p:cNvPicPr>
            <a:picLocks noChangeAspect="1" noChangeArrowheads="1"/>
          </p:cNvPicPr>
          <p:nvPr/>
        </p:nvPicPr>
        <p:blipFill>
          <a:blip r:embed="rId4" cstate="print"/>
          <a:srcRect/>
          <a:stretch>
            <a:fillRect/>
          </a:stretch>
        </p:blipFill>
        <p:spPr bwMode="auto">
          <a:xfrm>
            <a:off x="6902182" y="3289468"/>
            <a:ext cx="1697037" cy="1697038"/>
          </a:xfrm>
          <a:prstGeom prst="rect">
            <a:avLst/>
          </a:prstGeom>
          <a:noFill/>
          <a:ln w="9525">
            <a:noFill/>
            <a:miter lim="800000"/>
            <a:headEnd/>
            <a:tailEnd/>
          </a:ln>
        </p:spPr>
      </p:pic>
      <p:pic>
        <p:nvPicPr>
          <p:cNvPr id="7" name="il_fi" descr="http://pmtips.net/wp-content/uploads/2010/09/overcoming-project-issues.jpg"/>
          <p:cNvPicPr/>
          <p:nvPr/>
        </p:nvPicPr>
        <p:blipFill>
          <a:blip r:embed="rId5" cstate="print"/>
          <a:srcRect/>
          <a:stretch>
            <a:fillRect/>
          </a:stretch>
        </p:blipFill>
        <p:spPr bwMode="auto">
          <a:xfrm>
            <a:off x="7036697" y="765673"/>
            <a:ext cx="1585254" cy="1512168"/>
          </a:xfrm>
          <a:prstGeom prst="rect">
            <a:avLst/>
          </a:prstGeom>
          <a:noFill/>
          <a:ln w="9525">
            <a:noFill/>
            <a:miter lim="800000"/>
            <a:headEnd/>
            <a:tailEnd/>
          </a:ln>
        </p:spPr>
      </p:pic>
      <p:sp>
        <p:nvSpPr>
          <p:cNvPr id="2" name="TextBox 1"/>
          <p:cNvSpPr txBox="1"/>
          <p:nvPr/>
        </p:nvSpPr>
        <p:spPr>
          <a:xfrm>
            <a:off x="350434" y="5009436"/>
            <a:ext cx="2032595" cy="923330"/>
          </a:xfrm>
          <a:prstGeom prst="rect">
            <a:avLst/>
          </a:prstGeom>
          <a:noFill/>
        </p:spPr>
        <p:txBody>
          <a:bodyPr wrap="square" rtlCol="0">
            <a:spAutoFit/>
          </a:bodyPr>
          <a:lstStyle/>
          <a:p>
            <a:pPr algn="ctr"/>
            <a:r>
              <a:rPr lang="en-GB" dirty="0" smtClean="0"/>
              <a:t>Individual in </a:t>
            </a:r>
            <a:r>
              <a:rPr lang="en-GB" b="1" i="1" dirty="0" smtClean="0"/>
              <a:t>Defined Benefit </a:t>
            </a:r>
            <a:r>
              <a:rPr lang="en-GB" dirty="0" smtClean="0"/>
              <a:t>scheme at age 55</a:t>
            </a:r>
            <a:endParaRPr lang="en-GB" dirty="0"/>
          </a:p>
        </p:txBody>
      </p:sp>
      <p:sp>
        <p:nvSpPr>
          <p:cNvPr id="8" name="TextBox 7"/>
          <p:cNvSpPr txBox="1"/>
          <p:nvPr/>
        </p:nvSpPr>
        <p:spPr>
          <a:xfrm>
            <a:off x="6300192" y="4986506"/>
            <a:ext cx="2664296" cy="923330"/>
          </a:xfrm>
          <a:prstGeom prst="rect">
            <a:avLst/>
          </a:prstGeom>
          <a:noFill/>
        </p:spPr>
        <p:txBody>
          <a:bodyPr wrap="square" rtlCol="0">
            <a:spAutoFit/>
          </a:bodyPr>
          <a:lstStyle/>
          <a:p>
            <a:pPr algn="ctr"/>
            <a:r>
              <a:rPr lang="en-GB" dirty="0" smtClean="0"/>
              <a:t>Unlock cash via </a:t>
            </a:r>
            <a:r>
              <a:rPr lang="en-GB" b="1" i="1" dirty="0"/>
              <a:t>Defined Contribution </a:t>
            </a:r>
            <a:r>
              <a:rPr lang="en-GB" dirty="0" smtClean="0"/>
              <a:t>scheme</a:t>
            </a:r>
            <a:endParaRPr lang="en-GB" dirty="0"/>
          </a:p>
        </p:txBody>
      </p:sp>
      <p:sp>
        <p:nvSpPr>
          <p:cNvPr id="3" name="Right Arrow 2"/>
          <p:cNvSpPr/>
          <p:nvPr/>
        </p:nvSpPr>
        <p:spPr>
          <a:xfrm>
            <a:off x="2383030" y="3952438"/>
            <a:ext cx="1309138" cy="478282"/>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3721432" y="4870936"/>
            <a:ext cx="2032595" cy="1200329"/>
          </a:xfrm>
          <a:prstGeom prst="rect">
            <a:avLst/>
          </a:prstGeom>
          <a:noFill/>
        </p:spPr>
        <p:txBody>
          <a:bodyPr wrap="square" rtlCol="0">
            <a:spAutoFit/>
          </a:bodyPr>
          <a:lstStyle/>
          <a:p>
            <a:pPr algn="ctr"/>
            <a:r>
              <a:rPr lang="en-GB" dirty="0" smtClean="0"/>
              <a:t>Individual in </a:t>
            </a:r>
            <a:r>
              <a:rPr lang="en-GB" b="1" i="1" dirty="0" smtClean="0"/>
              <a:t>Defined Contribution </a:t>
            </a:r>
            <a:r>
              <a:rPr lang="en-GB" dirty="0" smtClean="0"/>
              <a:t>scheme at age 55</a:t>
            </a:r>
            <a:endParaRPr lang="en-GB" dirty="0"/>
          </a:p>
        </p:txBody>
      </p:sp>
      <p:pic>
        <p:nvPicPr>
          <p:cNvPr id="11" name="il_fi" descr="http://www.cardsmart.co.uk/images/frontend/article_images/801333317.jpg"/>
          <p:cNvPicPr/>
          <p:nvPr/>
        </p:nvPicPr>
        <p:blipFill>
          <a:blip r:embed="rId6" cstate="print"/>
          <a:srcRect/>
          <a:stretch>
            <a:fillRect/>
          </a:stretch>
        </p:blipFill>
        <p:spPr bwMode="auto">
          <a:xfrm>
            <a:off x="538887" y="3636369"/>
            <a:ext cx="1512168" cy="1234567"/>
          </a:xfrm>
          <a:prstGeom prst="rect">
            <a:avLst/>
          </a:prstGeom>
          <a:noFill/>
          <a:ln w="9525">
            <a:noFill/>
            <a:miter lim="800000"/>
            <a:headEnd/>
            <a:tailEnd/>
          </a:ln>
        </p:spPr>
      </p:pic>
      <p:sp>
        <p:nvSpPr>
          <p:cNvPr id="12" name="Right Arrow 11"/>
          <p:cNvSpPr/>
          <p:nvPr/>
        </p:nvSpPr>
        <p:spPr>
          <a:xfrm rot="16200000">
            <a:off x="7422615" y="2722242"/>
            <a:ext cx="656170" cy="478282"/>
          </a:xfrm>
          <a:prstGeom prst="rightArrow">
            <a:avLst/>
          </a:prstGeom>
          <a:solidFill>
            <a:srgbClr val="FFC000"/>
          </a:solidFill>
          <a:ln>
            <a:solidFill>
              <a:srgbClr val="F06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3" name="TextBox 12"/>
          <p:cNvSpPr txBox="1"/>
          <p:nvPr/>
        </p:nvSpPr>
        <p:spPr>
          <a:xfrm>
            <a:off x="6678362" y="2261817"/>
            <a:ext cx="2196530" cy="369332"/>
          </a:xfrm>
          <a:prstGeom prst="rect">
            <a:avLst/>
          </a:prstGeom>
          <a:noFill/>
        </p:spPr>
        <p:txBody>
          <a:bodyPr wrap="square" rtlCol="0">
            <a:spAutoFit/>
          </a:bodyPr>
          <a:lstStyle/>
          <a:p>
            <a:pPr algn="ctr"/>
            <a:r>
              <a:rPr lang="en-GB" dirty="0"/>
              <a:t>Tax considerations</a:t>
            </a:r>
          </a:p>
        </p:txBody>
      </p:sp>
      <p:sp>
        <p:nvSpPr>
          <p:cNvPr id="14" name="Right Arrow 13"/>
          <p:cNvSpPr/>
          <p:nvPr/>
        </p:nvSpPr>
        <p:spPr>
          <a:xfrm>
            <a:off x="5476440" y="3952438"/>
            <a:ext cx="1309138" cy="478282"/>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350434" y="2780928"/>
            <a:ext cx="5403593" cy="3456384"/>
          </a:xfrm>
          <a:prstGeom prst="rect">
            <a:avLst/>
          </a:prstGeom>
          <a:noFill/>
          <a:ln w="635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3780990" y="765673"/>
            <a:ext cx="5093902" cy="5615655"/>
          </a:xfrm>
          <a:prstGeom prst="rect">
            <a:avLst/>
          </a:prstGeom>
          <a:noFill/>
          <a:ln w="635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137313" y="1844823"/>
            <a:ext cx="3645502" cy="523220"/>
          </a:xfrm>
          <a:prstGeom prst="rect">
            <a:avLst/>
          </a:prstGeom>
          <a:noFill/>
        </p:spPr>
        <p:txBody>
          <a:bodyPr wrap="square" rtlCol="0">
            <a:spAutoFit/>
          </a:bodyPr>
          <a:lstStyle/>
          <a:p>
            <a:r>
              <a:rPr lang="en-GB" sz="2800" dirty="0">
                <a:solidFill>
                  <a:srgbClr val="646464"/>
                </a:solidFill>
                <a:latin typeface="+mn-lt"/>
              </a:rPr>
              <a:t>Freedom and choice</a:t>
            </a:r>
          </a:p>
        </p:txBody>
      </p:sp>
    </p:spTree>
    <p:extLst>
      <p:ext uri="{BB962C8B-B14F-4D97-AF65-F5344CB8AC3E}">
        <p14:creationId xmlns:p14="http://schemas.microsoft.com/office/powerpoint/2010/main" val="377926715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5"/>
          <p:cNvSpPr>
            <a:spLocks noGrp="1" noChangeArrowheads="1"/>
          </p:cNvSpPr>
          <p:nvPr>
            <p:ph type="title"/>
          </p:nvPr>
        </p:nvSpPr>
        <p:spPr/>
        <p:txBody>
          <a:bodyPr/>
          <a:lstStyle/>
          <a:p>
            <a:r>
              <a:rPr lang="en-GB" sz="2800" dirty="0"/>
              <a:t>Example</a:t>
            </a:r>
            <a:endParaRPr lang="en-GB" dirty="0"/>
          </a:p>
        </p:txBody>
      </p:sp>
      <p:sp>
        <p:nvSpPr>
          <p:cNvPr id="15363" name="Rectangle 46"/>
          <p:cNvSpPr>
            <a:spLocks noGrp="1" noChangeArrowheads="1"/>
          </p:cNvSpPr>
          <p:nvPr>
            <p:ph idx="1"/>
          </p:nvPr>
        </p:nvSpPr>
        <p:spPr/>
        <p:txBody>
          <a:bodyPr/>
          <a:lstStyle/>
          <a:p>
            <a:pPr lvl="1"/>
            <a:endParaRPr lang="en-GB" sz="1600" dirty="0"/>
          </a:p>
          <a:p>
            <a:pPr lvl="1"/>
            <a:endParaRPr lang="en-GB" sz="2000" dirty="0"/>
          </a:p>
          <a:p>
            <a:endParaRPr lang="en-GB" dirty="0"/>
          </a:p>
        </p:txBody>
      </p:sp>
      <p:grpSp>
        <p:nvGrpSpPr>
          <p:cNvPr id="5" name="Group 4"/>
          <p:cNvGrpSpPr/>
          <p:nvPr/>
        </p:nvGrpSpPr>
        <p:grpSpPr>
          <a:xfrm>
            <a:off x="2232043" y="4581128"/>
            <a:ext cx="4063139" cy="1137289"/>
            <a:chOff x="298158" y="2350669"/>
            <a:chExt cx="4063139" cy="1137289"/>
          </a:xfrm>
        </p:grpSpPr>
        <p:sp>
          <p:nvSpPr>
            <p:cNvPr id="6" name="Rectangle 37"/>
            <p:cNvSpPr/>
            <p:nvPr/>
          </p:nvSpPr>
          <p:spPr>
            <a:xfrm>
              <a:off x="425290" y="2418377"/>
              <a:ext cx="3936007" cy="1069581"/>
            </a:xfrm>
            <a:custGeom>
              <a:avLst/>
              <a:gdLst/>
              <a:ahLst/>
              <a:cxnLst/>
              <a:rect l="l" t="t" r="r" b="b"/>
              <a:pathLst>
                <a:path w="7786965" h="374328">
                  <a:moveTo>
                    <a:pt x="0" y="0"/>
                  </a:moveTo>
                  <a:lnTo>
                    <a:pt x="1395843" y="0"/>
                  </a:lnTo>
                  <a:lnTo>
                    <a:pt x="6391122" y="0"/>
                  </a:lnTo>
                  <a:lnTo>
                    <a:pt x="7786965" y="0"/>
                  </a:lnTo>
                  <a:lnTo>
                    <a:pt x="7786965" y="374328"/>
                  </a:lnTo>
                  <a:lnTo>
                    <a:pt x="6391122" y="374328"/>
                  </a:lnTo>
                  <a:lnTo>
                    <a:pt x="1395843" y="374328"/>
                  </a:lnTo>
                  <a:lnTo>
                    <a:pt x="0" y="37432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smtClean="0"/>
                <a:t>Transfer of  entire pension pot of approximate value £150,000 (ignores tax)</a:t>
              </a:r>
              <a:endParaRPr lang="en-GB" sz="2000" i="1" dirty="0"/>
            </a:p>
          </p:txBody>
        </p:sp>
        <p:pic>
          <p:nvPicPr>
            <p:cNvPr id="7" name="Picture 6" descr="arrow device CMYK BLUE.png"/>
            <p:cNvPicPr>
              <a:picLocks noChangeAspect="1"/>
            </p:cNvPicPr>
            <p:nvPr/>
          </p:nvPicPr>
          <p:blipFill>
            <a:blip r:embed="rId2" cstate="print"/>
            <a:stretch>
              <a:fillRect/>
            </a:stretch>
          </p:blipFill>
          <p:spPr>
            <a:xfrm>
              <a:off x="298158" y="2350669"/>
              <a:ext cx="283629" cy="418039"/>
            </a:xfrm>
            <a:prstGeom prst="rect">
              <a:avLst/>
            </a:prstGeom>
          </p:spPr>
        </p:pic>
      </p:grpSp>
      <p:grpSp>
        <p:nvGrpSpPr>
          <p:cNvPr id="8" name="Group 7"/>
          <p:cNvGrpSpPr/>
          <p:nvPr/>
        </p:nvGrpSpPr>
        <p:grpSpPr>
          <a:xfrm>
            <a:off x="2378497" y="2725824"/>
            <a:ext cx="3633663" cy="579186"/>
            <a:chOff x="298158" y="1381216"/>
            <a:chExt cx="3345631" cy="579186"/>
          </a:xfrm>
        </p:grpSpPr>
        <p:sp>
          <p:nvSpPr>
            <p:cNvPr id="9" name="Rectangle 37"/>
            <p:cNvSpPr/>
            <p:nvPr/>
          </p:nvSpPr>
          <p:spPr>
            <a:xfrm>
              <a:off x="425291" y="1448925"/>
              <a:ext cx="3218498" cy="511477"/>
            </a:xfrm>
            <a:custGeom>
              <a:avLst/>
              <a:gdLst/>
              <a:ahLst/>
              <a:cxnLst/>
              <a:rect l="l" t="t" r="r" b="b"/>
              <a:pathLst>
                <a:path w="7786965" h="374328">
                  <a:moveTo>
                    <a:pt x="0" y="0"/>
                  </a:moveTo>
                  <a:lnTo>
                    <a:pt x="1395843" y="0"/>
                  </a:lnTo>
                  <a:lnTo>
                    <a:pt x="6391122" y="0"/>
                  </a:lnTo>
                  <a:lnTo>
                    <a:pt x="7786965" y="0"/>
                  </a:lnTo>
                  <a:lnTo>
                    <a:pt x="7786965" y="374328"/>
                  </a:lnTo>
                  <a:lnTo>
                    <a:pt x="6391122" y="374328"/>
                  </a:lnTo>
                  <a:lnTo>
                    <a:pt x="1395843" y="374328"/>
                  </a:lnTo>
                  <a:lnTo>
                    <a:pt x="0" y="37432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smtClean="0"/>
                <a:t>Employee currently aged 55</a:t>
              </a:r>
            </a:p>
          </p:txBody>
        </p:sp>
        <p:pic>
          <p:nvPicPr>
            <p:cNvPr id="10" name="Picture 9" descr="arrow device CMYK BLUE.png"/>
            <p:cNvPicPr>
              <a:picLocks noChangeAspect="1"/>
            </p:cNvPicPr>
            <p:nvPr/>
          </p:nvPicPr>
          <p:blipFill>
            <a:blip r:embed="rId2" cstate="print"/>
            <a:stretch>
              <a:fillRect/>
            </a:stretch>
          </p:blipFill>
          <p:spPr>
            <a:xfrm>
              <a:off x="298158" y="1381216"/>
              <a:ext cx="283629" cy="418039"/>
            </a:xfrm>
            <a:prstGeom prst="rect">
              <a:avLst/>
            </a:prstGeom>
          </p:spPr>
        </p:pic>
      </p:grpSp>
      <p:sp>
        <p:nvSpPr>
          <p:cNvPr id="11" name="Oval 10"/>
          <p:cNvSpPr/>
          <p:nvPr/>
        </p:nvSpPr>
        <p:spPr>
          <a:xfrm>
            <a:off x="1345420" y="3260019"/>
            <a:ext cx="1033077" cy="10330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000" dirty="0" smtClean="0"/>
              <a:t>£10,000</a:t>
            </a:r>
          </a:p>
          <a:p>
            <a:pPr algn="ctr"/>
            <a:r>
              <a:rPr lang="en-GB" sz="2000" dirty="0" smtClean="0"/>
              <a:t>p/a</a:t>
            </a:r>
            <a:endParaRPr lang="en-GB" sz="2000" dirty="0"/>
          </a:p>
        </p:txBody>
      </p:sp>
      <p:grpSp>
        <p:nvGrpSpPr>
          <p:cNvPr id="12" name="Group 11"/>
          <p:cNvGrpSpPr/>
          <p:nvPr/>
        </p:nvGrpSpPr>
        <p:grpSpPr>
          <a:xfrm>
            <a:off x="2610278" y="1109457"/>
            <a:ext cx="3308177" cy="1368152"/>
            <a:chOff x="4946821" y="800708"/>
            <a:chExt cx="3308177" cy="1368152"/>
          </a:xfrm>
        </p:grpSpPr>
        <p:sp>
          <p:nvSpPr>
            <p:cNvPr id="13" name="Rectangle 12"/>
            <p:cNvSpPr/>
            <p:nvPr/>
          </p:nvSpPr>
          <p:spPr>
            <a:xfrm>
              <a:off x="4946821" y="800708"/>
              <a:ext cx="3308177"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i="1" dirty="0"/>
            </a:p>
          </p:txBody>
        </p:sp>
        <p:sp>
          <p:nvSpPr>
            <p:cNvPr id="14" name="Rectangle 13"/>
            <p:cNvSpPr/>
            <p:nvPr/>
          </p:nvSpPr>
          <p:spPr>
            <a:xfrm>
              <a:off x="5004986" y="879486"/>
              <a:ext cx="3191847" cy="1210597"/>
            </a:xfrm>
            <a:prstGeom prst="rect">
              <a:avLst/>
            </a:prstGeom>
            <a:blipFill>
              <a:blip r:embed="rId3"/>
              <a:srcRect/>
              <a:stretch>
                <a:fillRect l="-1009" t="-46800" r="-2637" b="-10123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i="1" dirty="0"/>
            </a:p>
          </p:txBody>
        </p:sp>
      </p:grpSp>
      <p:grpSp>
        <p:nvGrpSpPr>
          <p:cNvPr id="15" name="Group 14"/>
          <p:cNvGrpSpPr/>
          <p:nvPr/>
        </p:nvGrpSpPr>
        <p:grpSpPr>
          <a:xfrm>
            <a:off x="2870809" y="3333337"/>
            <a:ext cx="2617658" cy="817053"/>
            <a:chOff x="298158" y="1381216"/>
            <a:chExt cx="2617658" cy="817053"/>
          </a:xfrm>
        </p:grpSpPr>
        <p:sp>
          <p:nvSpPr>
            <p:cNvPr id="16" name="Rectangle 37"/>
            <p:cNvSpPr/>
            <p:nvPr/>
          </p:nvSpPr>
          <p:spPr>
            <a:xfrm>
              <a:off x="425292" y="1448925"/>
              <a:ext cx="2490524" cy="749344"/>
            </a:xfrm>
            <a:custGeom>
              <a:avLst/>
              <a:gdLst/>
              <a:ahLst/>
              <a:cxnLst/>
              <a:rect l="l" t="t" r="r" b="b"/>
              <a:pathLst>
                <a:path w="7786965" h="374328">
                  <a:moveTo>
                    <a:pt x="0" y="0"/>
                  </a:moveTo>
                  <a:lnTo>
                    <a:pt x="1395843" y="0"/>
                  </a:lnTo>
                  <a:lnTo>
                    <a:pt x="6391122" y="0"/>
                  </a:lnTo>
                  <a:lnTo>
                    <a:pt x="7786965" y="0"/>
                  </a:lnTo>
                  <a:lnTo>
                    <a:pt x="7786965" y="374328"/>
                  </a:lnTo>
                  <a:lnTo>
                    <a:pt x="6391122" y="374328"/>
                  </a:lnTo>
                  <a:lnTo>
                    <a:pt x="1395843" y="374328"/>
                  </a:lnTo>
                  <a:lnTo>
                    <a:pt x="0" y="37432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smtClean="0"/>
                <a:t>DB pension from age 65</a:t>
              </a:r>
              <a:endParaRPr lang="en-GB" sz="2000" i="1" dirty="0"/>
            </a:p>
          </p:txBody>
        </p:sp>
        <p:pic>
          <p:nvPicPr>
            <p:cNvPr id="17" name="Picture 16" descr="arrow device CMYK BLUE.png"/>
            <p:cNvPicPr>
              <a:picLocks noChangeAspect="1"/>
            </p:cNvPicPr>
            <p:nvPr/>
          </p:nvPicPr>
          <p:blipFill>
            <a:blip r:embed="rId2" cstate="print"/>
            <a:stretch>
              <a:fillRect/>
            </a:stretch>
          </p:blipFill>
          <p:spPr>
            <a:xfrm>
              <a:off x="298158" y="1381216"/>
              <a:ext cx="283629" cy="418039"/>
            </a:xfrm>
            <a:prstGeom prst="rect">
              <a:avLst/>
            </a:prstGeom>
          </p:spPr>
        </p:pic>
      </p:grpSp>
      <p:pic>
        <p:nvPicPr>
          <p:cNvPr id="18" name="Picture 2" descr="C:\Users\rwarden\Downloads\lamborghin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5301208"/>
            <a:ext cx="1800200" cy="1197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414010"/>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DC retirement options from 6 April 2015</a:t>
            </a:r>
            <a:endParaRPr lang="en-GB" sz="3200" dirty="0"/>
          </a:p>
        </p:txBody>
      </p:sp>
      <p:sp>
        <p:nvSpPr>
          <p:cNvPr id="3" name="Content Placeholder 2"/>
          <p:cNvSpPr>
            <a:spLocks noGrp="1"/>
          </p:cNvSpPr>
          <p:nvPr>
            <p:ph idx="1"/>
          </p:nvPr>
        </p:nvSpPr>
        <p:spPr/>
        <p:txBody>
          <a:bodyPr/>
          <a:lstStyle/>
          <a:p>
            <a:r>
              <a:rPr lang="en-GB" sz="3600" dirty="0" smtClean="0"/>
              <a:t>25% tax free cash</a:t>
            </a:r>
          </a:p>
          <a:p>
            <a:r>
              <a:rPr lang="en-GB" sz="3600" dirty="0" smtClean="0"/>
              <a:t>Annuity</a:t>
            </a:r>
          </a:p>
          <a:p>
            <a:r>
              <a:rPr lang="en-GB" sz="3600" dirty="0" smtClean="0"/>
              <a:t>Drawdown</a:t>
            </a:r>
          </a:p>
          <a:p>
            <a:r>
              <a:rPr lang="en-GB" sz="3600" dirty="0" smtClean="0"/>
              <a:t>Cash (marginal rate of tax)</a:t>
            </a:r>
          </a:p>
        </p:txBody>
      </p:sp>
      <p:sp>
        <p:nvSpPr>
          <p:cNvPr id="4" name="Rectangle 3"/>
          <p:cNvSpPr/>
          <p:nvPr/>
        </p:nvSpPr>
        <p:spPr>
          <a:xfrm>
            <a:off x="0" y="5517232"/>
            <a:ext cx="9144000" cy="584775"/>
          </a:xfrm>
          <a:prstGeom prst="rect">
            <a:avLst/>
          </a:prstGeom>
        </p:spPr>
        <p:txBody>
          <a:bodyPr wrap="square">
            <a:spAutoFit/>
          </a:bodyPr>
          <a:lstStyle/>
          <a:p>
            <a:pPr algn="ctr" eaLnBrk="0" hangingPunct="0">
              <a:spcBef>
                <a:spcPct val="20000"/>
              </a:spcBef>
              <a:spcAft>
                <a:spcPct val="20000"/>
              </a:spcAft>
              <a:buClr>
                <a:srgbClr val="6EC040"/>
              </a:buClr>
              <a:defRPr/>
            </a:pPr>
            <a:r>
              <a:rPr lang="en-GB" sz="3200" b="1" kern="0" dirty="0" smtClean="0">
                <a:solidFill>
                  <a:srgbClr val="F06A00"/>
                </a:solidFill>
              </a:rPr>
              <a:t>Free guidance from Pension Wise </a:t>
            </a:r>
            <a:endParaRPr lang="en-GB" sz="3200" b="1" kern="0" dirty="0">
              <a:solidFill>
                <a:srgbClr val="F06A00"/>
              </a:solidFill>
            </a:endParaRPr>
          </a:p>
        </p:txBody>
      </p:sp>
    </p:spTree>
    <p:extLst>
      <p:ext uri="{BB962C8B-B14F-4D97-AF65-F5344CB8AC3E}">
        <p14:creationId xmlns:p14="http://schemas.microsoft.com/office/powerpoint/2010/main" val="1077403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8" y="274638"/>
            <a:ext cx="8086228" cy="994122"/>
          </a:xfrm>
        </p:spPr>
        <p:txBody>
          <a:bodyPr/>
          <a:lstStyle/>
          <a:p>
            <a:r>
              <a:rPr lang="en-GB" dirty="0" smtClean="0"/>
              <a:t>Transfer safeguards in LGPS</a:t>
            </a:r>
            <a:endParaRPr lang="en-GB" dirty="0"/>
          </a:p>
        </p:txBody>
      </p:sp>
      <p:sp>
        <p:nvSpPr>
          <p:cNvPr id="3" name="Content Placeholder 2"/>
          <p:cNvSpPr>
            <a:spLocks noGrp="1"/>
          </p:cNvSpPr>
          <p:nvPr>
            <p:ph idx="1"/>
          </p:nvPr>
        </p:nvSpPr>
        <p:spPr>
          <a:xfrm>
            <a:off x="251520" y="1412776"/>
            <a:ext cx="8229600" cy="4525963"/>
          </a:xfrm>
        </p:spPr>
        <p:txBody>
          <a:bodyPr/>
          <a:lstStyle/>
          <a:p>
            <a:r>
              <a:rPr lang="en-GB" dirty="0" smtClean="0"/>
              <a:t>Independent financial advice required </a:t>
            </a:r>
          </a:p>
          <a:p>
            <a:pPr lvl="1">
              <a:buFont typeface="Arial" panose="020B0604020202020204" pitchFamily="34" charset="0"/>
              <a:buChar char="•"/>
            </a:pPr>
            <a:r>
              <a:rPr lang="en-GB" dirty="0" smtClean="0"/>
              <a:t>If pension wealth is worth at least £30,000</a:t>
            </a:r>
          </a:p>
          <a:p>
            <a:pPr lvl="1">
              <a:buFont typeface="Arial" panose="020B0604020202020204" pitchFamily="34" charset="0"/>
              <a:buChar char="•"/>
            </a:pPr>
            <a:r>
              <a:rPr lang="en-GB" dirty="0" smtClean="0"/>
              <a:t>Cost of advice paid by member (or employer) </a:t>
            </a:r>
          </a:p>
          <a:p>
            <a:pPr lvl="1">
              <a:buFont typeface="Arial" panose="020B0604020202020204" pitchFamily="34" charset="0"/>
              <a:buChar char="•"/>
            </a:pPr>
            <a:r>
              <a:rPr lang="en-GB" dirty="0" smtClean="0"/>
              <a:t>Adviser must be on FCA approved list</a:t>
            </a:r>
          </a:p>
          <a:p>
            <a:r>
              <a:rPr lang="en-GB" dirty="0" smtClean="0"/>
              <a:t>Funds may be able to reduce transfer values </a:t>
            </a:r>
          </a:p>
          <a:p>
            <a:pPr lvl="1">
              <a:buFont typeface="Arial" panose="020B0604020202020204" pitchFamily="34" charset="0"/>
              <a:buChar char="•"/>
            </a:pPr>
            <a:r>
              <a:rPr lang="en-GB" dirty="0" smtClean="0"/>
              <a:t>If there is a “risk to the public purse”</a:t>
            </a:r>
          </a:p>
          <a:p>
            <a:pPr lvl="1">
              <a:buFont typeface="Arial" panose="020B0604020202020204" pitchFamily="34" charset="0"/>
              <a:buChar char="•"/>
            </a:pPr>
            <a:r>
              <a:rPr lang="en-GB" dirty="0" smtClean="0"/>
              <a:t>Application made to the Secretary of State </a:t>
            </a:r>
            <a:endParaRPr lang="en-GB" dirty="0"/>
          </a:p>
        </p:txBody>
      </p:sp>
    </p:spTree>
    <p:extLst>
      <p:ext uri="{BB962C8B-B14F-4D97-AF65-F5344CB8AC3E}">
        <p14:creationId xmlns:p14="http://schemas.microsoft.com/office/powerpoint/2010/main" val="4256596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PS Slide Template green">
  <a:themeElements>
    <a:clrScheme name="Office Theme 14">
      <a:dk1>
        <a:srgbClr val="646464"/>
      </a:dk1>
      <a:lt1>
        <a:srgbClr val="FFFFFF"/>
      </a:lt1>
      <a:dk2>
        <a:srgbClr val="4B4B4B"/>
      </a:dk2>
      <a:lt2>
        <a:srgbClr val="808080"/>
      </a:lt2>
      <a:accent1>
        <a:srgbClr val="3FA6CC"/>
      </a:accent1>
      <a:accent2>
        <a:srgbClr val="6EC040"/>
      </a:accent2>
      <a:accent3>
        <a:srgbClr val="FFFFFF"/>
      </a:accent3>
      <a:accent4>
        <a:srgbClr val="545454"/>
      </a:accent4>
      <a:accent5>
        <a:srgbClr val="AFD0E2"/>
      </a:accent5>
      <a:accent6>
        <a:srgbClr val="63AE39"/>
      </a:accent6>
      <a:hlink>
        <a:srgbClr val="F06A00"/>
      </a:hlink>
      <a:folHlink>
        <a:srgbClr val="F2016C"/>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646464"/>
        </a:dk1>
        <a:lt1>
          <a:srgbClr val="FFFFFF"/>
        </a:lt1>
        <a:dk2>
          <a:srgbClr val="4B4B4B"/>
        </a:dk2>
        <a:lt2>
          <a:srgbClr val="808080"/>
        </a:lt2>
        <a:accent1>
          <a:srgbClr val="3FA6CC"/>
        </a:accent1>
        <a:accent2>
          <a:srgbClr val="6EC040"/>
        </a:accent2>
        <a:accent3>
          <a:srgbClr val="FFFFFF"/>
        </a:accent3>
        <a:accent4>
          <a:srgbClr val="545454"/>
        </a:accent4>
        <a:accent5>
          <a:srgbClr val="AFD0E2"/>
        </a:accent5>
        <a:accent6>
          <a:srgbClr val="63AE39"/>
        </a:accent6>
        <a:hlink>
          <a:srgbClr val="F06A00"/>
        </a:hlink>
        <a:folHlink>
          <a:srgbClr val="9BD2E5"/>
        </a:folHlink>
      </a:clrScheme>
      <a:clrMap bg1="lt1" tx1="dk1" bg2="lt2" tx2="dk2" accent1="accent1" accent2="accent2" accent3="accent3" accent4="accent4" accent5="accent5" accent6="accent6" hlink="hlink" folHlink="folHlink"/>
    </a:extraClrScheme>
    <a:extraClrScheme>
      <a:clrScheme name="Office Theme 14">
        <a:dk1>
          <a:srgbClr val="646464"/>
        </a:dk1>
        <a:lt1>
          <a:srgbClr val="FFFFFF"/>
        </a:lt1>
        <a:dk2>
          <a:srgbClr val="4B4B4B"/>
        </a:dk2>
        <a:lt2>
          <a:srgbClr val="808080"/>
        </a:lt2>
        <a:accent1>
          <a:srgbClr val="3FA6CC"/>
        </a:accent1>
        <a:accent2>
          <a:srgbClr val="6EC040"/>
        </a:accent2>
        <a:accent3>
          <a:srgbClr val="FFFFFF"/>
        </a:accent3>
        <a:accent4>
          <a:srgbClr val="545454"/>
        </a:accent4>
        <a:accent5>
          <a:srgbClr val="AFD0E2"/>
        </a:accent5>
        <a:accent6>
          <a:srgbClr val="63AE39"/>
        </a:accent6>
        <a:hlink>
          <a:srgbClr val="F06A00"/>
        </a:hlink>
        <a:folHlink>
          <a:srgbClr val="F2016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PS Slide Template green</Template>
  <TotalTime>1197</TotalTime>
  <Words>1353</Words>
  <Application>Microsoft Office PowerPoint</Application>
  <PresentationFormat>On-screen Show (4:3)</PresentationFormat>
  <Paragraphs>201</Paragraphs>
  <Slides>24</Slides>
  <Notes>15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PS Slide Template green</vt:lpstr>
      <vt:lpstr>CIPFA Scotland Public Finance Conference 2015</vt:lpstr>
      <vt:lpstr>Agenda</vt:lpstr>
      <vt:lpstr>Freedom and choice</vt:lpstr>
      <vt:lpstr>Freedom and Choice</vt:lpstr>
      <vt:lpstr>Which pension schemes are affected?</vt:lpstr>
      <vt:lpstr>How does it work? </vt:lpstr>
      <vt:lpstr>Example</vt:lpstr>
      <vt:lpstr>DC retirement options from 6 April 2015</vt:lpstr>
      <vt:lpstr>Transfer safeguards in LGPS</vt:lpstr>
      <vt:lpstr>Member take-up in LGPS</vt:lpstr>
      <vt:lpstr>Hymans research</vt:lpstr>
      <vt:lpstr>Experiment</vt:lpstr>
      <vt:lpstr>Meeting the retirement shortfall</vt:lpstr>
      <vt:lpstr>Income needs in retirement</vt:lpstr>
      <vt:lpstr>Income needs in retirement</vt:lpstr>
      <vt:lpstr>Factors affecting transfer take-up</vt:lpstr>
      <vt:lpstr>Factors affecting transfer take-up (cont.)</vt:lpstr>
      <vt:lpstr>Impact on LGPS funds</vt:lpstr>
      <vt:lpstr>Implications for LGPS funds</vt:lpstr>
      <vt:lpstr>Positive impact on deficit…</vt:lpstr>
      <vt:lpstr>Does the fund hold enough assets?</vt:lpstr>
      <vt:lpstr>Liquidity risk?</vt:lpstr>
      <vt:lpstr>Impact on investment strategy</vt:lpstr>
      <vt:lpstr>Thank you</vt:lpstr>
    </vt:vector>
  </TitlesOfParts>
  <Company>Hymans Robertson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AGM</dc:title>
  <dc:creator>Richard Warden</dc:creator>
  <cp:lastModifiedBy>Susan Newall</cp:lastModifiedBy>
  <cp:revision>87</cp:revision>
  <cp:lastPrinted>2015-03-24T17:28:44Z</cp:lastPrinted>
  <dcterms:created xsi:type="dcterms:W3CDTF">2013-11-25T10:20:05Z</dcterms:created>
  <dcterms:modified xsi:type="dcterms:W3CDTF">2015-03-24T17:28:59Z</dcterms:modified>
</cp:coreProperties>
</file>