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3" r:id="rId3"/>
    <p:sldId id="257" r:id="rId4"/>
    <p:sldId id="266" r:id="rId5"/>
    <p:sldId id="270" r:id="rId6"/>
    <p:sldId id="267" r:id="rId7"/>
    <p:sldId id="271" r:id="rId8"/>
    <p:sldId id="272" r:id="rId9"/>
    <p:sldId id="287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65" autoAdjust="0"/>
  </p:normalViewPr>
  <p:slideViewPr>
    <p:cSldViewPr>
      <p:cViewPr>
        <p:scale>
          <a:sx n="66" d="100"/>
          <a:sy n="66" d="100"/>
        </p:scale>
        <p:origin x="-149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46243630494052"/>
          <c:y val="0.13924690841219448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'[Chart in Microsoft PowerPoint]Sheet1'!$B$2</c:f>
              <c:strCache>
                <c:ptCount val="1"/>
                <c:pt idx="0">
                  <c:v>Before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'[Chart in Microsoft PowerPoint]Sheet1'!$A$3:$A$8</c:f>
              <c:strCache>
                <c:ptCount val="6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  <c:pt idx="3">
                  <c:v>Group 4</c:v>
                </c:pt>
                <c:pt idx="4">
                  <c:v>Group 5</c:v>
                </c:pt>
                <c:pt idx="5">
                  <c:v>Group 6</c:v>
                </c:pt>
              </c:strCache>
            </c:strRef>
          </c:cat>
          <c:val>
            <c:numRef>
              <c:f>'[Chart in Microsoft PowerPoint]Sheet1'!$B$3:$B$8</c:f>
              <c:numCache>
                <c:formatCode>0.00%</c:formatCode>
                <c:ptCount val="6"/>
                <c:pt idx="0">
                  <c:v>2.5000000000000001E-2</c:v>
                </c:pt>
                <c:pt idx="1">
                  <c:v>5.0000000000000001E-3</c:v>
                </c:pt>
                <c:pt idx="2">
                  <c:v>0.186</c:v>
                </c:pt>
                <c:pt idx="3">
                  <c:v>0.106</c:v>
                </c:pt>
                <c:pt idx="4">
                  <c:v>0.161</c:v>
                </c:pt>
                <c:pt idx="5">
                  <c:v>0.51800000000000002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'[Chart in Microsoft PowerPoint]Sheet1'!$B$10</c:f>
              <c:strCache>
                <c:ptCount val="1"/>
                <c:pt idx="0">
                  <c:v>After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'[Chart in Microsoft PowerPoint]Sheet1'!$A$11:$A$16</c:f>
              <c:strCache>
                <c:ptCount val="6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  <c:pt idx="3">
                  <c:v>Group 4</c:v>
                </c:pt>
                <c:pt idx="4">
                  <c:v>Group 5</c:v>
                </c:pt>
                <c:pt idx="5">
                  <c:v>Group 6</c:v>
                </c:pt>
              </c:strCache>
            </c:strRef>
          </c:cat>
          <c:val>
            <c:numRef>
              <c:f>'[Chart in Microsoft PowerPoint]Sheet1'!$B$11:$B$16</c:f>
              <c:numCache>
                <c:formatCode>0%</c:formatCode>
                <c:ptCount val="6"/>
                <c:pt idx="0" formatCode="0.00%">
                  <c:v>8.0000000000000002E-3</c:v>
                </c:pt>
                <c:pt idx="1">
                  <c:v>0</c:v>
                </c:pt>
                <c:pt idx="2">
                  <c:v>0.23</c:v>
                </c:pt>
                <c:pt idx="3" formatCode="0.00%">
                  <c:v>4.1000000000000002E-2</c:v>
                </c:pt>
                <c:pt idx="4" formatCode="0.00%">
                  <c:v>0.23799999999999999</c:v>
                </c:pt>
                <c:pt idx="5" formatCode="0.00%">
                  <c:v>0.48399999999999999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'[Chart in Microsoft PowerPoint]Sheet1'!$B$24</c:f>
              <c:strCache>
                <c:ptCount val="1"/>
                <c:pt idx="0">
                  <c:v>Before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'[Chart in Microsoft PowerPoint]Sheet1'!$A$25:$A$30</c:f>
              <c:strCache>
                <c:ptCount val="6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  <c:pt idx="3">
                  <c:v>Group 4</c:v>
                </c:pt>
                <c:pt idx="4">
                  <c:v>Group 5</c:v>
                </c:pt>
                <c:pt idx="5">
                  <c:v>Group 6</c:v>
                </c:pt>
              </c:strCache>
            </c:strRef>
          </c:cat>
          <c:val>
            <c:numRef>
              <c:f>'[Chart in Microsoft PowerPoint]Sheet1'!$B$25:$B$30</c:f>
              <c:numCache>
                <c:formatCode>0.00%</c:formatCode>
                <c:ptCount val="6"/>
                <c:pt idx="0">
                  <c:v>1.7000000000000001E-2</c:v>
                </c:pt>
                <c:pt idx="1">
                  <c:v>1E-3</c:v>
                </c:pt>
                <c:pt idx="2">
                  <c:v>0.40300000000000002</c:v>
                </c:pt>
                <c:pt idx="3">
                  <c:v>0.40100000000000002</c:v>
                </c:pt>
                <c:pt idx="4">
                  <c:v>2.7E-2</c:v>
                </c:pt>
                <c:pt idx="5">
                  <c:v>0.151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'[Chart in Microsoft PowerPoint]Sheet1'!$B$33</c:f>
              <c:strCache>
                <c:ptCount val="1"/>
                <c:pt idx="0">
                  <c:v>After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'[Chart in Microsoft PowerPoint]Sheet1'!$A$34:$A$39</c:f>
              <c:strCache>
                <c:ptCount val="6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  <c:pt idx="3">
                  <c:v>Group 4</c:v>
                </c:pt>
                <c:pt idx="4">
                  <c:v>Group 5</c:v>
                </c:pt>
                <c:pt idx="5">
                  <c:v>Group 6</c:v>
                </c:pt>
              </c:strCache>
            </c:strRef>
          </c:cat>
          <c:val>
            <c:numRef>
              <c:f>'[Chart in Microsoft PowerPoint]Sheet1'!$B$34:$B$39</c:f>
              <c:numCache>
                <c:formatCode>0%</c:formatCode>
                <c:ptCount val="6"/>
                <c:pt idx="0" formatCode="0.00%">
                  <c:v>4.0000000000000001E-3</c:v>
                </c:pt>
                <c:pt idx="1">
                  <c:v>0</c:v>
                </c:pt>
                <c:pt idx="2" formatCode="0.00%">
                  <c:v>0.61099999999999999</c:v>
                </c:pt>
                <c:pt idx="3" formatCode="0.00%">
                  <c:v>0.17699999999999999</c:v>
                </c:pt>
                <c:pt idx="4" formatCode="0.00%">
                  <c:v>4.4999999999999998E-2</c:v>
                </c:pt>
                <c:pt idx="5" formatCode="0.00%">
                  <c:v>0.16400000000000001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4801D-285A-4AEC-983F-62315233B189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53A88-406D-4F0D-A445-84D5220A3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8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DB1FB-2277-4B5C-B7D9-83559314A5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DB1FB-2277-4B5C-B7D9-83559314A5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DB1FB-2277-4B5C-B7D9-83559314A5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DB1FB-2277-4B5C-B7D9-83559314A5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DB1FB-2277-4B5C-B7D9-83559314A5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DB1FB-2277-4B5C-B7D9-83559314A5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DB1FB-2277-4B5C-B7D9-83559314A5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6B75-0F38-4AAD-8939-CB8DB5D88E8E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FAE4-5401-4C5D-9A41-486B9A4A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8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6B75-0F38-4AAD-8939-CB8DB5D88E8E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FAE4-5401-4C5D-9A41-486B9A4A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8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6B75-0F38-4AAD-8939-CB8DB5D88E8E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FAE4-5401-4C5D-9A41-486B9A4A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79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B0FD5-3F9C-4ABA-9EAD-C41B8472369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87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1883E-122C-4852-9536-E5AE709C01D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09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8C59D-9FF3-420E-AA67-B9F3203812B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8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3C2AF-F580-4328-8711-9538C4B1BC9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83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2A790-1986-4504-9886-FD8A08030AB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8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027B6-AC2A-43B1-8FB0-3B832322F6C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72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A0111-B1A2-4D95-9734-1CEA56C69B1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46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FAB24-D0D8-4159-AFC4-AEE0D335613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1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6B75-0F38-4AAD-8939-CB8DB5D88E8E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FAE4-5401-4C5D-9A41-486B9A4A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494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EF322-E693-47AD-A4B9-8C51258D49A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79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A7A4E-B33C-4B57-ADEB-B44801A9B8F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90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29764-AD46-43D0-B9D4-5CB2C8C5FD7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9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6B75-0F38-4AAD-8939-CB8DB5D88E8E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FAE4-5401-4C5D-9A41-486B9A4A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9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6B75-0F38-4AAD-8939-CB8DB5D88E8E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FAE4-5401-4C5D-9A41-486B9A4A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26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6B75-0F38-4AAD-8939-CB8DB5D88E8E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FAE4-5401-4C5D-9A41-486B9A4A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37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6B75-0F38-4AAD-8939-CB8DB5D88E8E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FAE4-5401-4C5D-9A41-486B9A4A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76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6B75-0F38-4AAD-8939-CB8DB5D88E8E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FAE4-5401-4C5D-9A41-486B9A4A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87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6B75-0F38-4AAD-8939-CB8DB5D88E8E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FAE4-5401-4C5D-9A41-486B9A4A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9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6B75-0F38-4AAD-8939-CB8DB5D88E8E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AFAE4-5401-4C5D-9A41-486B9A4A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72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86B75-0F38-4AAD-8939-CB8DB5D88E8E}" type="datetimeFigureOut">
              <a:rPr lang="en-GB" smtClean="0"/>
              <a:t>25/03/2015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AFAE4-5401-4C5D-9A41-486B9A4AF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69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706A4B-334C-41A1-BBD6-AF214334C02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6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65151" y="6600827"/>
            <a:ext cx="5221288" cy="288925"/>
          </a:xfrm>
        </p:spPr>
        <p:txBody>
          <a:bodyPr>
            <a:normAutofit/>
          </a:bodyPr>
          <a:lstStyle/>
          <a:p>
            <a:pPr marL="0" indent="0" defTabSz="457200">
              <a:buFontTx/>
              <a:buNone/>
            </a:pPr>
            <a:r>
              <a:rPr lang="en-GB" sz="1200" b="1" baseline="30000">
                <a:solidFill>
                  <a:schemeClr val="bg1"/>
                </a:solidFill>
              </a:rPr>
              <a:t>SIGN UP FOR OUR NEWSLETTER AT WWW.INCLUDEM.ORG</a:t>
            </a:r>
          </a:p>
          <a:p>
            <a:pPr marL="0" indent="0" algn="ctr" defTabSz="457200">
              <a:buFontTx/>
              <a:buNone/>
            </a:pPr>
            <a:endParaRPr lang="en-US">
              <a:solidFill>
                <a:srgbClr val="898989"/>
              </a:solidFill>
            </a:endParaRPr>
          </a:p>
        </p:txBody>
      </p:sp>
      <p:pic>
        <p:nvPicPr>
          <p:cNvPr id="3076" name="Picture 8" descr="iNCLUDEM logo redra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0"/>
          <a:stretch>
            <a:fillRect/>
          </a:stretch>
        </p:blipFill>
        <p:spPr bwMode="auto">
          <a:xfrm>
            <a:off x="6697666" y="6178552"/>
            <a:ext cx="19192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6578602" y="6611940"/>
            <a:ext cx="2058988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GB" sz="1400" b="1" i="1" baseline="30000">
                <a:solidFill>
                  <a:srgbClr val="0A1B40"/>
                </a:solidFill>
                <a:latin typeface="Calibri" pitchFamily="34" charset="0"/>
              </a:rPr>
              <a:t>There for young people 24/7</a:t>
            </a:r>
          </a:p>
        </p:txBody>
      </p:sp>
      <p:pic>
        <p:nvPicPr>
          <p:cNvPr id="3078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294438"/>
            <a:ext cx="863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6"/>
          <p:cNvSpPr txBox="1"/>
          <p:nvPr/>
        </p:nvSpPr>
        <p:spPr>
          <a:xfrm>
            <a:off x="4287522" y="3393440"/>
            <a:ext cx="3345180" cy="57912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PREVENTING FAMILY BREAKDOWN </a:t>
            </a:r>
            <a:endParaRPr lang="en-GB" sz="1200" dirty="0">
              <a:effectLst/>
              <a:latin typeface="Times New Roman"/>
              <a:ea typeface="MS Mincho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OR COMMUNITY PLACEMENT BREAKDOWN</a:t>
            </a:r>
            <a:endParaRPr lang="en-GB" sz="1200" dirty="0">
              <a:effectLst/>
              <a:latin typeface="Times New Roman"/>
              <a:ea typeface="MS Mincho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800" dirty="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 </a:t>
            </a:r>
            <a:endParaRPr lang="en-GB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4" name="Text Box 17"/>
          <p:cNvSpPr txBox="1"/>
          <p:nvPr/>
        </p:nvSpPr>
        <p:spPr>
          <a:xfrm>
            <a:off x="3921760" y="4124960"/>
            <a:ext cx="413512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TRANSITIONAL SUPPORT</a:t>
            </a:r>
            <a:endParaRPr lang="en-GB" sz="1200">
              <a:effectLst/>
              <a:latin typeface="Times New Roman"/>
              <a:ea typeface="MS Mincho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80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 </a:t>
            </a:r>
            <a:endParaRPr lang="en-GB" sz="1200">
              <a:effectLst/>
              <a:latin typeface="Times New Roman"/>
              <a:ea typeface="MS Mincho"/>
            </a:endParaRPr>
          </a:p>
        </p:txBody>
      </p:sp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1352"/>
            <a:ext cx="91440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8600" y="919618"/>
            <a:ext cx="914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solidFill>
                  <a:schemeClr val="tx2"/>
                </a:solidFill>
              </a:rPr>
              <a:t>Angela Morgan </a:t>
            </a:r>
          </a:p>
          <a:p>
            <a:pPr algn="ctr"/>
            <a:r>
              <a:rPr lang="en-GB" sz="7200" dirty="0" smtClean="0">
                <a:solidFill>
                  <a:schemeClr val="tx2"/>
                </a:solidFill>
              </a:rPr>
              <a:t>Chief Executive</a:t>
            </a:r>
            <a:endParaRPr lang="en-GB" sz="7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3863022"/>
            <a:ext cx="93646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5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229600" cy="792088"/>
          </a:xfrm>
        </p:spPr>
        <p:txBody>
          <a:bodyPr/>
          <a:lstStyle/>
          <a:p>
            <a:r>
              <a:rPr lang="en-GB" sz="3200" b="1" dirty="0" smtClean="0"/>
              <a:t>Background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30182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cs typeface="Arial" pitchFamily="34" charset="0"/>
              </a:rPr>
              <a:t>Developed between the Justice Analytical Service and the evaluation team at </a:t>
            </a:r>
            <a:r>
              <a:rPr lang="en-GB" sz="2400" dirty="0" err="1" smtClean="0">
                <a:solidFill>
                  <a:schemeClr val="tx1"/>
                </a:solidFill>
                <a:cs typeface="Arial" pitchFamily="34" charset="0"/>
              </a:rPr>
              <a:t>Dartington</a:t>
            </a:r>
            <a:r>
              <a:rPr lang="en-GB" sz="2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cs typeface="Arial" pitchFamily="34" charset="0"/>
              </a:rPr>
              <a:t>SRU</a:t>
            </a:r>
            <a:r>
              <a:rPr lang="en-GB" sz="2400" dirty="0" smtClean="0">
                <a:solidFill>
                  <a:schemeClr val="tx1"/>
                </a:solidFill>
                <a:cs typeface="Arial" pitchFamily="34" charset="0"/>
              </a:rPr>
              <a:t> for the Governance Board to establish the effectiveness of the </a:t>
            </a:r>
            <a:r>
              <a:rPr lang="en-GB" sz="2400" dirty="0" err="1" smtClean="0">
                <a:solidFill>
                  <a:schemeClr val="tx1"/>
                </a:solidFill>
                <a:cs typeface="Arial" pitchFamily="34" charset="0"/>
              </a:rPr>
              <a:t>Includem</a:t>
            </a:r>
            <a:r>
              <a:rPr lang="en-GB" sz="2400" dirty="0" smtClean="0">
                <a:solidFill>
                  <a:schemeClr val="tx1"/>
                </a:solidFill>
                <a:cs typeface="Arial" pitchFamily="34" charset="0"/>
              </a:rPr>
              <a:t> Service as part of the </a:t>
            </a:r>
            <a:r>
              <a:rPr lang="en-GB" sz="2400" dirty="0" err="1" smtClean="0">
                <a:solidFill>
                  <a:schemeClr val="tx1"/>
                </a:solidFill>
                <a:cs typeface="Arial" pitchFamily="34" charset="0"/>
              </a:rPr>
              <a:t>RRCF</a:t>
            </a:r>
            <a:r>
              <a:rPr lang="en-GB" sz="2400" dirty="0" smtClean="0">
                <a:solidFill>
                  <a:schemeClr val="tx1"/>
                </a:solidFill>
                <a:cs typeface="Arial" pitchFamily="34" charset="0"/>
              </a:rPr>
              <a:t> initiatives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cs typeface="Arial" pitchFamily="34" charset="0"/>
              </a:rPr>
              <a:t>Estimating costs of crime can assist in evaluating the cost effectiveness of providing services focused on reducing reoffending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cs typeface="Arial" pitchFamily="34" charset="0"/>
              </a:rPr>
              <a:t>Establishing objective mechanisms that can be tracked over time was necessary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cs typeface="Arial" pitchFamily="34" charset="0"/>
              </a:rPr>
              <a:t>Using those data to perform an economic valuation of the changes witnessed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964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301608" cy="1215008"/>
          </a:xfrm>
        </p:spPr>
        <p:txBody>
          <a:bodyPr/>
          <a:lstStyle/>
          <a:p>
            <a:r>
              <a:rPr lang="en-GB" sz="3200" dirty="0" smtClean="0"/>
              <a:t>Specific Focus on Crime?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36407"/>
            <a:ext cx="8229600" cy="4525963"/>
          </a:xfrm>
        </p:spPr>
        <p:txBody>
          <a:bodyPr/>
          <a:lstStyle/>
          <a:p>
            <a:r>
              <a:rPr lang="en-GB" sz="2400" dirty="0" smtClean="0"/>
              <a:t>What are the costs of crime?</a:t>
            </a:r>
          </a:p>
          <a:p>
            <a:pPr lvl="1"/>
            <a:r>
              <a:rPr lang="en-GB" sz="2400" dirty="0" smtClean="0"/>
              <a:t>Actions associated with the anticipation of crime</a:t>
            </a:r>
          </a:p>
          <a:p>
            <a:pPr lvl="1"/>
            <a:r>
              <a:rPr lang="en-GB" sz="2400" dirty="0" smtClean="0"/>
              <a:t>Actions arising from consequences of crime</a:t>
            </a:r>
          </a:p>
          <a:p>
            <a:pPr lvl="1"/>
            <a:r>
              <a:rPr lang="en-GB" sz="2400" dirty="0" smtClean="0"/>
              <a:t>Actions in response to crime</a:t>
            </a:r>
          </a:p>
          <a:p>
            <a:r>
              <a:rPr lang="en-GB" sz="2400" dirty="0" smtClean="0"/>
              <a:t>How do we value these costs?</a:t>
            </a:r>
          </a:p>
          <a:p>
            <a:pPr lvl="1"/>
            <a:r>
              <a:rPr lang="en-GB" sz="2400" dirty="0" smtClean="0"/>
              <a:t>UK Home Office estimates of economic and social costs of crime</a:t>
            </a:r>
          </a:p>
          <a:p>
            <a:pPr lvl="1"/>
            <a:r>
              <a:rPr lang="en-GB" sz="2400" dirty="0" smtClean="0"/>
              <a:t>Volume of crime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1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/>
          <a:lstStyle/>
          <a:p>
            <a:r>
              <a:rPr lang="en-GB" sz="3200" dirty="0" smtClean="0"/>
              <a:t>What are the required data?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4525963"/>
          </a:xfrm>
        </p:spPr>
        <p:txBody>
          <a:bodyPr/>
          <a:lstStyle/>
          <a:p>
            <a:r>
              <a:rPr lang="en-GB" sz="2800" dirty="0" smtClean="0"/>
              <a:t>In this case the following Police Data was used</a:t>
            </a:r>
          </a:p>
          <a:p>
            <a:pPr lvl="1"/>
            <a:r>
              <a:rPr lang="en-GB" dirty="0" smtClean="0"/>
              <a:t>Crime/offence type</a:t>
            </a:r>
          </a:p>
          <a:p>
            <a:pPr lvl="1"/>
            <a:r>
              <a:rPr lang="en-GB" dirty="0" smtClean="0"/>
              <a:t>Frequency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6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792088"/>
          </a:xfrm>
        </p:spPr>
        <p:txBody>
          <a:bodyPr/>
          <a:lstStyle/>
          <a:p>
            <a:r>
              <a:rPr lang="en-GB" sz="3200" dirty="0" smtClean="0"/>
              <a:t>Methodological Issues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9"/>
            <a:ext cx="8229600" cy="4104456"/>
          </a:xfrm>
        </p:spPr>
        <p:txBody>
          <a:bodyPr/>
          <a:lstStyle/>
          <a:p>
            <a:r>
              <a:rPr lang="en-GB" sz="2800" dirty="0" smtClean="0"/>
              <a:t>Actual levels of incidence</a:t>
            </a:r>
          </a:p>
          <a:p>
            <a:pPr lvl="1"/>
            <a:r>
              <a:rPr lang="en-GB" dirty="0" smtClean="0"/>
              <a:t>Actual crime </a:t>
            </a:r>
          </a:p>
          <a:p>
            <a:pPr lvl="1"/>
            <a:r>
              <a:rPr lang="en-GB" dirty="0" smtClean="0"/>
              <a:t>Reported crime</a:t>
            </a:r>
          </a:p>
          <a:p>
            <a:r>
              <a:rPr lang="en-GB" sz="2800" dirty="0" smtClean="0"/>
              <a:t>Need for crime type multipliers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712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92088"/>
          </a:xfrm>
        </p:spPr>
        <p:txBody>
          <a:bodyPr/>
          <a:lstStyle/>
          <a:p>
            <a:r>
              <a:rPr lang="en-GB" sz="3200" dirty="0" smtClean="0"/>
              <a:t>Scope of Data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3561259"/>
          </a:xfrm>
        </p:spPr>
        <p:txBody>
          <a:bodyPr/>
          <a:lstStyle/>
          <a:p>
            <a:r>
              <a:rPr lang="en-GB" sz="2000" dirty="0" smtClean="0"/>
              <a:t>Current Project Scope</a:t>
            </a:r>
          </a:p>
          <a:p>
            <a:pPr lvl="1"/>
            <a:r>
              <a:rPr lang="en-GB" sz="2000" dirty="0" smtClean="0"/>
              <a:t>Anonymous, individual, cleared-up offending data provided by Police Scotland on 46 individuals from the </a:t>
            </a:r>
            <a:r>
              <a:rPr lang="en-GB" sz="2000" dirty="0" err="1" smtClean="0"/>
              <a:t>Includem</a:t>
            </a:r>
            <a:r>
              <a:rPr lang="en-GB" sz="2000" dirty="0" smtClean="0"/>
              <a:t> programme</a:t>
            </a:r>
          </a:p>
          <a:p>
            <a:pPr lvl="1"/>
            <a:r>
              <a:rPr lang="en-GB" sz="2000" dirty="0" smtClean="0"/>
              <a:t>Information on type of offences committed in period 6 months prior to joining the </a:t>
            </a:r>
            <a:r>
              <a:rPr lang="en-GB" sz="2000" dirty="0" err="1" smtClean="0"/>
              <a:t>Includem</a:t>
            </a:r>
            <a:r>
              <a:rPr lang="en-GB" sz="2000" dirty="0" smtClean="0"/>
              <a:t> programme and 6 months after leaving </a:t>
            </a:r>
          </a:p>
          <a:p>
            <a:pPr lvl="1"/>
            <a:r>
              <a:rPr lang="en-GB" sz="2000" dirty="0" smtClean="0"/>
              <a:t>Allowed a comparison of crimes committed per person before and after being on the programme</a:t>
            </a:r>
          </a:p>
          <a:p>
            <a:r>
              <a:rPr lang="en-GB" sz="2000" dirty="0" smtClean="0"/>
              <a:t>How do we expand or replicate this type of objective data in both volume of individuals and scope across public services e.g.:</a:t>
            </a:r>
          </a:p>
          <a:p>
            <a:pPr lvl="1"/>
            <a:r>
              <a:rPr lang="en-GB" sz="2000" dirty="0" smtClean="0"/>
              <a:t>Education Data</a:t>
            </a:r>
          </a:p>
          <a:p>
            <a:pPr lvl="1"/>
            <a:r>
              <a:rPr lang="en-GB" sz="2000" dirty="0" smtClean="0"/>
              <a:t>Social Services Data</a:t>
            </a:r>
          </a:p>
          <a:p>
            <a:pPr lvl="1"/>
            <a:r>
              <a:rPr lang="en-GB" sz="2000" dirty="0" smtClean="0"/>
              <a:t>Health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7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576064"/>
          </a:xfrm>
        </p:spPr>
        <p:txBody>
          <a:bodyPr/>
          <a:lstStyle/>
          <a:p>
            <a:r>
              <a:rPr lang="en-GB" sz="2800" dirty="0" smtClean="0"/>
              <a:t>Estimates of the  social and economic costs of crime before and after</a:t>
            </a:r>
            <a:endParaRPr lang="en-GB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144962" cy="389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4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576064"/>
          </a:xfrm>
        </p:spPr>
        <p:txBody>
          <a:bodyPr/>
          <a:lstStyle/>
          <a:p>
            <a:r>
              <a:rPr lang="en-GB" sz="3200" dirty="0" smtClean="0"/>
              <a:t>What the data showed – recorded crime</a:t>
            </a:r>
            <a:br>
              <a:rPr lang="en-GB" sz="3200" dirty="0" smtClean="0"/>
            </a:b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899644"/>
              </p:ext>
            </p:extLst>
          </p:nvPr>
        </p:nvGraphicFramePr>
        <p:xfrm>
          <a:off x="426368" y="1700808"/>
          <a:ext cx="3538736" cy="355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584517"/>
              </p:ext>
            </p:extLst>
          </p:nvPr>
        </p:nvGraphicFramePr>
        <p:xfrm>
          <a:off x="5220072" y="2204864"/>
          <a:ext cx="302433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195736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Average recorded crime per individual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Before 4.3 after 2.3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95288" y="1341438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What the data showed – incidence of crime</a:t>
            </a:r>
            <a:endParaRPr lang="en-GB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115237"/>
              </p:ext>
            </p:extLst>
          </p:nvPr>
        </p:nvGraphicFramePr>
        <p:xfrm>
          <a:off x="611560" y="2348880"/>
          <a:ext cx="359975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113565"/>
              </p:ext>
            </p:extLst>
          </p:nvPr>
        </p:nvGraphicFramePr>
        <p:xfrm>
          <a:off x="5364088" y="2348880"/>
          <a:ext cx="24482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544522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smtClean="0">
                <a:solidFill>
                  <a:srgbClr val="000000"/>
                </a:solidFill>
              </a:rPr>
              <a:t>Total estimated average incidence of crime per individual</a:t>
            </a:r>
            <a:br>
              <a:rPr lang="en-GB" sz="2400" smtClean="0">
                <a:solidFill>
                  <a:srgbClr val="000000"/>
                </a:solidFill>
              </a:rPr>
            </a:br>
            <a:r>
              <a:rPr lang="en-GB" sz="2400" smtClean="0">
                <a:solidFill>
                  <a:srgbClr val="000000"/>
                </a:solidFill>
              </a:rPr>
              <a:t> Before 26.7 After 14.4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/>
          <a:lstStyle/>
          <a:p>
            <a:r>
              <a:rPr lang="en-GB" sz="2800" dirty="0" smtClean="0"/>
              <a:t>Summary of Findings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958011"/>
          </a:xfrm>
        </p:spPr>
        <p:txBody>
          <a:bodyPr/>
          <a:lstStyle/>
          <a:p>
            <a:r>
              <a:rPr lang="en-GB" sz="2000" dirty="0" smtClean="0"/>
              <a:t>Data showed within limitations mentioned</a:t>
            </a:r>
          </a:p>
          <a:p>
            <a:pPr lvl="1"/>
            <a:r>
              <a:rPr lang="en-GB" sz="2000" dirty="0" smtClean="0"/>
              <a:t>Reduction in crime in before and after comparison is statistically significant, in the 6 months after</a:t>
            </a:r>
          </a:p>
          <a:p>
            <a:pPr lvl="2"/>
            <a:r>
              <a:rPr lang="en-GB" sz="2000" dirty="0" smtClean="0"/>
              <a:t>33% reduction in </a:t>
            </a:r>
            <a:r>
              <a:rPr lang="en-GB" sz="2000" b="1" dirty="0" smtClean="0"/>
              <a:t>recorded</a:t>
            </a:r>
            <a:r>
              <a:rPr lang="en-GB" sz="2000" dirty="0" smtClean="0"/>
              <a:t> offences per offender</a:t>
            </a:r>
          </a:p>
          <a:p>
            <a:pPr lvl="2"/>
            <a:r>
              <a:rPr lang="en-GB" sz="2000" dirty="0" smtClean="0"/>
              <a:t>50% reduction in </a:t>
            </a:r>
            <a:r>
              <a:rPr lang="en-GB" sz="2000" b="1" dirty="0" smtClean="0"/>
              <a:t>estimated total incidence of</a:t>
            </a:r>
            <a:r>
              <a:rPr lang="en-GB" sz="2000" dirty="0" smtClean="0"/>
              <a:t> offences  </a:t>
            </a:r>
          </a:p>
          <a:p>
            <a:pPr lvl="2"/>
            <a:r>
              <a:rPr lang="en-GB" sz="2000" dirty="0" smtClean="0"/>
              <a:t>10% reduction in </a:t>
            </a:r>
            <a:r>
              <a:rPr lang="en-GB" sz="2000" b="1" dirty="0" smtClean="0"/>
              <a:t>severity of crime </a:t>
            </a:r>
            <a:r>
              <a:rPr lang="en-GB" sz="2000" dirty="0" smtClean="0"/>
              <a:t>per offender</a:t>
            </a:r>
          </a:p>
          <a:p>
            <a:pPr lvl="2"/>
            <a:r>
              <a:rPr lang="en-GB" sz="2000" dirty="0" smtClean="0"/>
              <a:t>50% reduction in </a:t>
            </a:r>
            <a:r>
              <a:rPr lang="en-GB" sz="2000" b="1" dirty="0" smtClean="0"/>
              <a:t>estimated cost of crime</a:t>
            </a:r>
            <a:r>
              <a:rPr lang="en-GB" sz="2000" dirty="0" smtClean="0"/>
              <a:t> per offender</a:t>
            </a:r>
          </a:p>
          <a:p>
            <a:r>
              <a:rPr lang="en-GB" sz="2000" dirty="0" smtClean="0"/>
              <a:t>This is the impact on crime, but what of other areas relating to the Young Person and can similar objective data be supplied? i.e.</a:t>
            </a:r>
          </a:p>
          <a:p>
            <a:pPr lvl="1"/>
            <a:r>
              <a:rPr lang="en-GB" sz="2000" dirty="0" smtClean="0"/>
              <a:t>Education </a:t>
            </a:r>
          </a:p>
          <a:p>
            <a:pPr lvl="1"/>
            <a:r>
              <a:rPr lang="en-GB" sz="2000" dirty="0" smtClean="0"/>
              <a:t>Social Welfare</a:t>
            </a:r>
          </a:p>
          <a:p>
            <a:pPr lvl="1"/>
            <a:r>
              <a:rPr lang="en-GB" sz="2000" dirty="0" smtClean="0"/>
              <a:t>Health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6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67544" y="1417638"/>
            <a:ext cx="8219256" cy="715218"/>
          </a:xfrm>
        </p:spPr>
        <p:txBody>
          <a:bodyPr/>
          <a:lstStyle/>
          <a:p>
            <a:r>
              <a:rPr lang="en-GB" sz="2800" dirty="0" smtClean="0"/>
              <a:t>Caveats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4525963"/>
          </a:xfrm>
        </p:spPr>
        <p:txBody>
          <a:bodyPr/>
          <a:lstStyle/>
          <a:p>
            <a:r>
              <a:rPr lang="en-GB" sz="2400" dirty="0" smtClean="0"/>
              <a:t>Whilst the results are statistically significant, attribution cannot be made with certainty to any one approach</a:t>
            </a:r>
          </a:p>
          <a:p>
            <a:r>
              <a:rPr lang="en-GB" sz="2400" dirty="0" smtClean="0"/>
              <a:t>Other services happening simultaneously</a:t>
            </a:r>
          </a:p>
          <a:p>
            <a:r>
              <a:rPr lang="en-GB" sz="2400" dirty="0" smtClean="0"/>
              <a:t>Selection bias</a:t>
            </a:r>
          </a:p>
          <a:p>
            <a:r>
              <a:rPr lang="en-GB" sz="2400" dirty="0" smtClean="0"/>
              <a:t>Changes in Police behaviour</a:t>
            </a:r>
          </a:p>
          <a:p>
            <a:r>
              <a:rPr lang="en-GB" sz="2400" dirty="0" smtClean="0"/>
              <a:t>Changes in Individual’s behaviour</a:t>
            </a:r>
          </a:p>
          <a:p>
            <a:r>
              <a:rPr lang="en-GB" sz="2400" dirty="0" smtClean="0"/>
              <a:t>Custodial sentences or other external impacts</a:t>
            </a:r>
          </a:p>
          <a:p>
            <a:r>
              <a:rPr lang="en-GB" sz="2400" dirty="0" smtClean="0"/>
              <a:t>Methodological factors</a:t>
            </a:r>
          </a:p>
          <a:p>
            <a:r>
              <a:rPr lang="en-GB" sz="2400" dirty="0" smtClean="0"/>
              <a:t>Behaviour whilst on the programme</a:t>
            </a:r>
          </a:p>
          <a:p>
            <a:r>
              <a:rPr lang="en-GB" sz="2400" dirty="0" smtClean="0"/>
              <a:t>Scope of numbers analysed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8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65151" y="6600827"/>
            <a:ext cx="5221288" cy="288925"/>
          </a:xfrm>
        </p:spPr>
        <p:txBody>
          <a:bodyPr>
            <a:normAutofit/>
          </a:bodyPr>
          <a:lstStyle/>
          <a:p>
            <a:pPr marL="0" indent="0" defTabSz="457200">
              <a:buFontTx/>
              <a:buNone/>
            </a:pPr>
            <a:r>
              <a:rPr lang="en-GB" sz="1200" b="1" baseline="30000">
                <a:solidFill>
                  <a:schemeClr val="bg1"/>
                </a:solidFill>
              </a:rPr>
              <a:t>SIGN UP FOR OUR NEWSLETTER AT WWW.INCLUDEM.ORG</a:t>
            </a:r>
          </a:p>
          <a:p>
            <a:pPr marL="0" indent="0" algn="ctr" defTabSz="457200">
              <a:buFontTx/>
              <a:buNone/>
            </a:pPr>
            <a:endParaRPr lang="en-US">
              <a:solidFill>
                <a:srgbClr val="898989"/>
              </a:solidFill>
            </a:endParaRPr>
          </a:p>
        </p:txBody>
      </p:sp>
      <p:pic>
        <p:nvPicPr>
          <p:cNvPr id="3076" name="Picture 8" descr="iNCLUDEM logo redra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0"/>
          <a:stretch>
            <a:fillRect/>
          </a:stretch>
        </p:blipFill>
        <p:spPr bwMode="auto">
          <a:xfrm>
            <a:off x="6697666" y="6178552"/>
            <a:ext cx="19192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6578602" y="6611940"/>
            <a:ext cx="2058988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GB" sz="1400" b="1" i="1" baseline="30000">
                <a:solidFill>
                  <a:srgbClr val="0A1B40"/>
                </a:solidFill>
                <a:latin typeface="Calibri" pitchFamily="34" charset="0"/>
              </a:rPr>
              <a:t>There for young people 24/7</a:t>
            </a:r>
          </a:p>
        </p:txBody>
      </p:sp>
      <p:pic>
        <p:nvPicPr>
          <p:cNvPr id="3078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294438"/>
            <a:ext cx="863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685800" y="134076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5400" dirty="0" smtClean="0">
                <a:solidFill>
                  <a:srgbClr val="898989"/>
                </a:solidFill>
                <a:latin typeface="Calibri" pitchFamily="34" charset="0"/>
              </a:rPr>
              <a:t> </a:t>
            </a:r>
            <a:r>
              <a:rPr lang="en-GB" sz="3600" dirty="0">
                <a:solidFill>
                  <a:srgbClr val="898989"/>
                </a:solidFill>
                <a:latin typeface="Calibri" pitchFamily="34" charset="0"/>
              </a:rPr>
              <a:t/>
            </a:r>
            <a:br>
              <a:rPr lang="en-GB" sz="3600" dirty="0">
                <a:solidFill>
                  <a:srgbClr val="898989"/>
                </a:solidFill>
                <a:latin typeface="Calibri" pitchFamily="34" charset="0"/>
              </a:rPr>
            </a:br>
            <a:r>
              <a:rPr lang="en-GB" sz="3600" dirty="0">
                <a:solidFill>
                  <a:schemeClr val="tx2"/>
                </a:solidFill>
                <a:latin typeface="Calibri" pitchFamily="34" charset="0"/>
              </a:rPr>
              <a:t>is a specialist charity, founded</a:t>
            </a:r>
            <a:br>
              <a:rPr lang="en-GB" sz="3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en-GB" sz="3600" dirty="0">
                <a:solidFill>
                  <a:schemeClr val="tx2"/>
                </a:solidFill>
                <a:latin typeface="Calibri" pitchFamily="34" charset="0"/>
              </a:rPr>
              <a:t>in </a:t>
            </a:r>
            <a:r>
              <a:rPr lang="en-GB" sz="3600" dirty="0" smtClean="0">
                <a:solidFill>
                  <a:schemeClr val="tx2"/>
                </a:solidFill>
                <a:latin typeface="Calibri" pitchFamily="34" charset="0"/>
              </a:rPr>
              <a:t>2000 to </a:t>
            </a:r>
            <a:r>
              <a:rPr lang="en-GB" sz="3600" dirty="0">
                <a:solidFill>
                  <a:schemeClr val="tx2"/>
                </a:solidFill>
                <a:latin typeface="Calibri" pitchFamily="34" charset="0"/>
              </a:rPr>
              <a:t>address a gap in </a:t>
            </a:r>
            <a:br>
              <a:rPr lang="en-GB" sz="3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en-GB" sz="3600" dirty="0">
                <a:solidFill>
                  <a:schemeClr val="tx2"/>
                </a:solidFill>
                <a:latin typeface="Calibri" pitchFamily="34" charset="0"/>
              </a:rPr>
              <a:t>services </a:t>
            </a:r>
            <a:r>
              <a:rPr lang="en-GB" sz="3600" dirty="0" smtClean="0">
                <a:solidFill>
                  <a:schemeClr val="tx2"/>
                </a:solidFill>
                <a:latin typeface="Calibri" pitchFamily="34" charset="0"/>
              </a:rPr>
              <a:t>for Scotland’s </a:t>
            </a:r>
            <a:r>
              <a:rPr lang="en-GB" sz="3600" dirty="0">
                <a:solidFill>
                  <a:schemeClr val="tx2"/>
                </a:solidFill>
                <a:latin typeface="Calibri" pitchFamily="34" charset="0"/>
              </a:rPr>
              <a:t>most vulnerable and chaotic young people and their families</a:t>
            </a:r>
            <a:r>
              <a:rPr lang="en-GB" sz="32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n-GB" sz="3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1352"/>
            <a:ext cx="91440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08520" y="476672"/>
            <a:ext cx="9361040" cy="1440160"/>
          </a:xfrm>
          <a:prstGeom prst="rect">
            <a:avLst/>
          </a:prstGeom>
          <a:solidFill>
            <a:srgbClr val="93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65" y="580109"/>
            <a:ext cx="6720070" cy="1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/>
          <a:lstStyle/>
          <a:p>
            <a:r>
              <a:rPr lang="en-GB" sz="2800" dirty="0" smtClean="0"/>
              <a:t>Issues to overcome over expanding scope of data to obtain bigger picture of Young Person over time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36912"/>
            <a:ext cx="8229600" cy="4525963"/>
          </a:xfrm>
        </p:spPr>
        <p:txBody>
          <a:bodyPr/>
          <a:lstStyle/>
          <a:p>
            <a:r>
              <a:rPr lang="en-GB" sz="2400" dirty="0" smtClean="0"/>
              <a:t>In order to develop this type of analysis further</a:t>
            </a:r>
          </a:p>
          <a:p>
            <a:pPr lvl="1"/>
            <a:r>
              <a:rPr lang="en-GB" sz="2400" dirty="0" smtClean="0"/>
              <a:t>Objective data from other public services</a:t>
            </a:r>
          </a:p>
          <a:p>
            <a:pPr lvl="1"/>
            <a:r>
              <a:rPr lang="en-GB" sz="2400" dirty="0" smtClean="0"/>
              <a:t>Sharing data anonymously</a:t>
            </a:r>
          </a:p>
          <a:p>
            <a:pPr lvl="1"/>
            <a:r>
              <a:rPr lang="en-GB" sz="2400" dirty="0" smtClean="0"/>
              <a:t>Greater volumes for analysis</a:t>
            </a:r>
          </a:p>
          <a:p>
            <a:pPr lvl="1"/>
            <a:r>
              <a:rPr lang="en-GB" sz="2400" dirty="0" smtClean="0"/>
              <a:t>Extended time frames to measure long term impact</a:t>
            </a:r>
          </a:p>
          <a:p>
            <a:pPr lvl="1"/>
            <a:r>
              <a:rPr lang="en-GB" sz="2400" dirty="0" smtClean="0"/>
              <a:t>Comparator Groups </a:t>
            </a:r>
          </a:p>
          <a:p>
            <a:pPr lvl="1"/>
            <a:r>
              <a:rPr lang="en-GB" sz="2400" dirty="0" smtClean="0"/>
              <a:t>Manage external factors</a:t>
            </a:r>
          </a:p>
        </p:txBody>
      </p:sp>
    </p:spTree>
    <p:extLst>
      <p:ext uri="{BB962C8B-B14F-4D97-AF65-F5344CB8AC3E}">
        <p14:creationId xmlns:p14="http://schemas.microsoft.com/office/powerpoint/2010/main" val="27199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/>
          <a:lstStyle/>
          <a:p>
            <a:r>
              <a:rPr lang="en-GB" sz="4000" dirty="0" smtClean="0"/>
              <a:t>Thank you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dirty="0" smtClean="0"/>
              <a:t>Contact:</a:t>
            </a:r>
          </a:p>
          <a:p>
            <a:pPr marL="0" indent="0">
              <a:buNone/>
            </a:pPr>
            <a:r>
              <a:rPr lang="en-GB" sz="2000" dirty="0" smtClean="0"/>
              <a:t>Michael O’Neill, Scottish Government Justice Analytical Services.</a:t>
            </a:r>
          </a:p>
          <a:p>
            <a:pPr marL="0" indent="0">
              <a:buNone/>
            </a:pPr>
            <a:r>
              <a:rPr lang="en-GB" sz="2000" dirty="0" smtClean="0"/>
              <a:t>Telephone: 0131 244 5913</a:t>
            </a:r>
          </a:p>
          <a:p>
            <a:pPr marL="0" indent="0">
              <a:buNone/>
            </a:pPr>
            <a:r>
              <a:rPr lang="en-GB" sz="2000" dirty="0" smtClean="0"/>
              <a:t>E-mail: michael.o’neill@scotland.gsi.gov.uk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2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65151" y="6600827"/>
            <a:ext cx="5221288" cy="288925"/>
          </a:xfrm>
        </p:spPr>
        <p:txBody>
          <a:bodyPr>
            <a:normAutofit/>
          </a:bodyPr>
          <a:lstStyle/>
          <a:p>
            <a:pPr marL="0" indent="0" defTabSz="457200">
              <a:buFontTx/>
              <a:buNone/>
            </a:pPr>
            <a:r>
              <a:rPr lang="en-GB" sz="1200" b="1" baseline="30000">
                <a:solidFill>
                  <a:schemeClr val="bg1"/>
                </a:solidFill>
              </a:rPr>
              <a:t>SIGN UP FOR OUR NEWSLETTER AT WWW.INCLUDEM.ORG</a:t>
            </a:r>
          </a:p>
          <a:p>
            <a:pPr marL="0" indent="0" algn="ctr" defTabSz="457200">
              <a:buFontTx/>
              <a:buNone/>
            </a:pPr>
            <a:endParaRPr lang="en-US">
              <a:solidFill>
                <a:srgbClr val="898989"/>
              </a:solidFill>
            </a:endParaRPr>
          </a:p>
        </p:txBody>
      </p:sp>
      <p:pic>
        <p:nvPicPr>
          <p:cNvPr id="3076" name="Picture 8" descr="iNCLUDEM logo redra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0"/>
          <a:stretch>
            <a:fillRect/>
          </a:stretch>
        </p:blipFill>
        <p:spPr bwMode="auto">
          <a:xfrm>
            <a:off x="6697666" y="6178552"/>
            <a:ext cx="19192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6578602" y="6611940"/>
            <a:ext cx="2058988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GB" sz="1400" b="1" i="1" baseline="30000">
                <a:solidFill>
                  <a:srgbClr val="0A1B40"/>
                </a:solidFill>
                <a:latin typeface="Calibri" pitchFamily="34" charset="0"/>
              </a:rPr>
              <a:t>There for young people 24/7</a:t>
            </a:r>
          </a:p>
        </p:txBody>
      </p:sp>
      <p:pic>
        <p:nvPicPr>
          <p:cNvPr id="3078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294438"/>
            <a:ext cx="863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6"/>
          <p:cNvSpPr txBox="1"/>
          <p:nvPr/>
        </p:nvSpPr>
        <p:spPr>
          <a:xfrm>
            <a:off x="4287522" y="3393440"/>
            <a:ext cx="3345180" cy="57912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PREVENTING FAMILY BREAKDOWN </a:t>
            </a:r>
            <a:endParaRPr lang="en-GB" sz="1200" dirty="0">
              <a:effectLst/>
              <a:latin typeface="Times New Roman"/>
              <a:ea typeface="MS Mincho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OR COMMUNITY PLACEMENT BREAKDOWN</a:t>
            </a:r>
            <a:endParaRPr lang="en-GB" sz="1200" dirty="0">
              <a:effectLst/>
              <a:latin typeface="Times New Roman"/>
              <a:ea typeface="MS Mincho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800" dirty="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 </a:t>
            </a:r>
            <a:endParaRPr lang="en-GB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4" name="Text Box 17"/>
          <p:cNvSpPr txBox="1"/>
          <p:nvPr/>
        </p:nvSpPr>
        <p:spPr>
          <a:xfrm>
            <a:off x="3921760" y="4124960"/>
            <a:ext cx="413512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TRANSITIONAL SUPPORT</a:t>
            </a:r>
            <a:endParaRPr lang="en-GB" sz="1200">
              <a:effectLst/>
              <a:latin typeface="Times New Roman"/>
              <a:ea typeface="MS Mincho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80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 </a:t>
            </a:r>
            <a:endParaRPr lang="en-GB" sz="1200">
              <a:effectLst/>
              <a:latin typeface="Times New Roman"/>
              <a:ea typeface="MS Mincho"/>
            </a:endParaRPr>
          </a:p>
        </p:txBody>
      </p:sp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011" y="-1104526"/>
            <a:ext cx="12034021" cy="682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1352"/>
            <a:ext cx="91440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9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65151" y="6600827"/>
            <a:ext cx="5221288" cy="288925"/>
          </a:xfrm>
        </p:spPr>
        <p:txBody>
          <a:bodyPr>
            <a:normAutofit/>
          </a:bodyPr>
          <a:lstStyle/>
          <a:p>
            <a:pPr marL="0" indent="0" defTabSz="457200">
              <a:buFontTx/>
              <a:buNone/>
            </a:pPr>
            <a:r>
              <a:rPr lang="en-GB" sz="1200" b="1" baseline="30000">
                <a:solidFill>
                  <a:schemeClr val="bg1"/>
                </a:solidFill>
              </a:rPr>
              <a:t>SIGN UP FOR OUR NEWSLETTER AT WWW.INCLUDEM.ORG</a:t>
            </a:r>
          </a:p>
          <a:p>
            <a:pPr marL="0" indent="0" algn="ctr" defTabSz="457200">
              <a:buFontTx/>
              <a:buNone/>
            </a:pPr>
            <a:endParaRPr lang="en-US">
              <a:solidFill>
                <a:srgbClr val="898989"/>
              </a:solidFill>
            </a:endParaRPr>
          </a:p>
        </p:txBody>
      </p:sp>
      <p:pic>
        <p:nvPicPr>
          <p:cNvPr id="3076" name="Picture 8" descr="iNCLUDEM logo redra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0"/>
          <a:stretch>
            <a:fillRect/>
          </a:stretch>
        </p:blipFill>
        <p:spPr bwMode="auto">
          <a:xfrm>
            <a:off x="6697666" y="6178552"/>
            <a:ext cx="19192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6578602" y="6611940"/>
            <a:ext cx="2058988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GB" sz="1400" b="1" i="1" baseline="30000">
                <a:solidFill>
                  <a:srgbClr val="0A1B40"/>
                </a:solidFill>
                <a:latin typeface="Calibri" pitchFamily="34" charset="0"/>
              </a:rPr>
              <a:t>There for young people 24/7</a:t>
            </a:r>
          </a:p>
        </p:txBody>
      </p:sp>
      <p:pic>
        <p:nvPicPr>
          <p:cNvPr id="3078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294438"/>
            <a:ext cx="863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6"/>
          <p:cNvSpPr txBox="1"/>
          <p:nvPr/>
        </p:nvSpPr>
        <p:spPr>
          <a:xfrm>
            <a:off x="4287522" y="3393440"/>
            <a:ext cx="3345180" cy="57912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PREVENTING FAMILY BREAKDOWN </a:t>
            </a:r>
            <a:endParaRPr lang="en-GB" sz="1200" dirty="0">
              <a:effectLst/>
              <a:latin typeface="Times New Roman"/>
              <a:ea typeface="MS Mincho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OR COMMUNITY PLACEMENT BREAKDOWN</a:t>
            </a:r>
            <a:endParaRPr lang="en-GB" sz="1200" dirty="0">
              <a:effectLst/>
              <a:latin typeface="Times New Roman"/>
              <a:ea typeface="MS Mincho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800" dirty="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 </a:t>
            </a:r>
            <a:endParaRPr lang="en-GB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4" name="Text Box 17"/>
          <p:cNvSpPr txBox="1"/>
          <p:nvPr/>
        </p:nvSpPr>
        <p:spPr>
          <a:xfrm>
            <a:off x="3921760" y="4124960"/>
            <a:ext cx="413512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TRANSITIONAL SUPPORT</a:t>
            </a:r>
            <a:endParaRPr lang="en-GB" sz="1200">
              <a:effectLst/>
              <a:latin typeface="Times New Roman"/>
              <a:ea typeface="MS Mincho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80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 </a:t>
            </a:r>
            <a:endParaRPr lang="en-GB" sz="1200">
              <a:effectLst/>
              <a:latin typeface="Times New Roman"/>
              <a:ea typeface="MS Mincho"/>
            </a:endParaRPr>
          </a:p>
        </p:txBody>
      </p:sp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1352"/>
            <a:ext cx="91440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7895" y="428173"/>
            <a:ext cx="91439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tx2"/>
                </a:solidFill>
              </a:rPr>
              <a:t>Well-defined target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tx2"/>
                </a:solidFill>
              </a:rPr>
              <a:t>Clear logic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tx2"/>
                </a:solidFill>
              </a:rPr>
              <a:t>Rigorous evaluation 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tx2"/>
                </a:solidFill>
              </a:rPr>
              <a:t>Intensive, enduring and community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chemeClr val="tx2"/>
                </a:solidFill>
              </a:rPr>
              <a:t>Cognitive and behavioural interventions</a:t>
            </a:r>
            <a:endParaRPr lang="en-GB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65151" y="6600827"/>
            <a:ext cx="5221288" cy="288925"/>
          </a:xfrm>
        </p:spPr>
        <p:txBody>
          <a:bodyPr>
            <a:normAutofit/>
          </a:bodyPr>
          <a:lstStyle/>
          <a:p>
            <a:pPr marL="0" indent="0" defTabSz="457200">
              <a:buFontTx/>
              <a:buNone/>
            </a:pPr>
            <a:r>
              <a:rPr lang="en-GB" sz="1200" b="1" baseline="30000">
                <a:solidFill>
                  <a:schemeClr val="bg1"/>
                </a:solidFill>
              </a:rPr>
              <a:t>SIGN UP FOR OUR NEWSLETTER AT WWW.INCLUDEM.ORG</a:t>
            </a:r>
          </a:p>
          <a:p>
            <a:pPr marL="0" indent="0" algn="ctr" defTabSz="457200">
              <a:buFontTx/>
              <a:buNone/>
            </a:pPr>
            <a:endParaRPr lang="en-US">
              <a:solidFill>
                <a:srgbClr val="898989"/>
              </a:solidFill>
            </a:endParaRPr>
          </a:p>
        </p:txBody>
      </p:sp>
      <p:pic>
        <p:nvPicPr>
          <p:cNvPr id="3076" name="Picture 8" descr="iNCLUDEM logo redra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0"/>
          <a:stretch>
            <a:fillRect/>
          </a:stretch>
        </p:blipFill>
        <p:spPr bwMode="auto">
          <a:xfrm>
            <a:off x="6697666" y="6178552"/>
            <a:ext cx="19192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6578602" y="6611940"/>
            <a:ext cx="2058988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GB" sz="1400" b="1" i="1" baseline="30000">
                <a:solidFill>
                  <a:srgbClr val="0A1B40"/>
                </a:solidFill>
                <a:latin typeface="Calibri" pitchFamily="34" charset="0"/>
              </a:rPr>
              <a:t>There for young people 24/7</a:t>
            </a:r>
          </a:p>
        </p:txBody>
      </p:sp>
      <p:pic>
        <p:nvPicPr>
          <p:cNvPr id="3078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294438"/>
            <a:ext cx="863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6"/>
          <p:cNvSpPr txBox="1"/>
          <p:nvPr/>
        </p:nvSpPr>
        <p:spPr>
          <a:xfrm>
            <a:off x="4287522" y="3393440"/>
            <a:ext cx="3345180" cy="57912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PREVENTING FAMILY BREAKDOWN </a:t>
            </a:r>
            <a:endParaRPr lang="en-GB" sz="1200" dirty="0">
              <a:effectLst/>
              <a:latin typeface="Times New Roman"/>
              <a:ea typeface="MS Mincho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OR COMMUNITY PLACEMENT BREAKDOWN</a:t>
            </a:r>
            <a:endParaRPr lang="en-GB" sz="1200" dirty="0">
              <a:effectLst/>
              <a:latin typeface="Times New Roman"/>
              <a:ea typeface="MS Mincho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800" dirty="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 </a:t>
            </a:r>
            <a:endParaRPr lang="en-GB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4" name="Text Box 17"/>
          <p:cNvSpPr txBox="1"/>
          <p:nvPr/>
        </p:nvSpPr>
        <p:spPr>
          <a:xfrm>
            <a:off x="3921760" y="4124960"/>
            <a:ext cx="413512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TRANSITIONAL SUPPORT</a:t>
            </a:r>
            <a:endParaRPr lang="en-GB" sz="1200">
              <a:effectLst/>
              <a:latin typeface="Times New Roman"/>
              <a:ea typeface="MS Mincho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80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 </a:t>
            </a:r>
            <a:endParaRPr lang="en-GB" sz="1200">
              <a:effectLst/>
              <a:latin typeface="Times New Roman"/>
              <a:ea typeface="MS Mincho"/>
            </a:endParaRPr>
          </a:p>
        </p:txBody>
      </p:sp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1352"/>
            <a:ext cx="91440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6423" y="5161188"/>
            <a:ext cx="1921652" cy="424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29889"/>
            <a:ext cx="7039855" cy="536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05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65151" y="6600827"/>
            <a:ext cx="5221288" cy="288925"/>
          </a:xfrm>
        </p:spPr>
        <p:txBody>
          <a:bodyPr>
            <a:normAutofit/>
          </a:bodyPr>
          <a:lstStyle/>
          <a:p>
            <a:pPr marL="0" indent="0" defTabSz="457200">
              <a:buFontTx/>
              <a:buNone/>
            </a:pPr>
            <a:r>
              <a:rPr lang="en-GB" sz="1200" b="1" baseline="30000">
                <a:solidFill>
                  <a:schemeClr val="bg1"/>
                </a:solidFill>
              </a:rPr>
              <a:t>SIGN UP FOR OUR NEWSLETTER AT WWW.INCLUDEM.ORG</a:t>
            </a:r>
          </a:p>
          <a:p>
            <a:pPr marL="0" indent="0" algn="ctr" defTabSz="457200">
              <a:buFontTx/>
              <a:buNone/>
            </a:pPr>
            <a:endParaRPr lang="en-US">
              <a:solidFill>
                <a:srgbClr val="898989"/>
              </a:solidFill>
            </a:endParaRPr>
          </a:p>
        </p:txBody>
      </p:sp>
      <p:pic>
        <p:nvPicPr>
          <p:cNvPr id="3076" name="Picture 8" descr="iNCLUDEM logo redra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0"/>
          <a:stretch>
            <a:fillRect/>
          </a:stretch>
        </p:blipFill>
        <p:spPr bwMode="auto">
          <a:xfrm>
            <a:off x="6697666" y="6178552"/>
            <a:ext cx="19192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6578602" y="6611940"/>
            <a:ext cx="2058988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GB" sz="1400" b="1" i="1" baseline="30000">
                <a:solidFill>
                  <a:srgbClr val="0A1B40"/>
                </a:solidFill>
                <a:latin typeface="Calibri" pitchFamily="34" charset="0"/>
              </a:rPr>
              <a:t>There for young people 24/7</a:t>
            </a:r>
          </a:p>
        </p:txBody>
      </p:sp>
      <p:pic>
        <p:nvPicPr>
          <p:cNvPr id="3078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294438"/>
            <a:ext cx="863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6"/>
          <p:cNvSpPr txBox="1"/>
          <p:nvPr/>
        </p:nvSpPr>
        <p:spPr>
          <a:xfrm>
            <a:off x="4287522" y="3393440"/>
            <a:ext cx="3345180" cy="57912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PREVENTING FAMILY BREAKDOWN </a:t>
            </a:r>
            <a:endParaRPr lang="en-GB" sz="1200" dirty="0">
              <a:effectLst/>
              <a:latin typeface="Times New Roman"/>
              <a:ea typeface="MS Mincho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OR COMMUNITY PLACEMENT BREAKDOWN</a:t>
            </a:r>
            <a:endParaRPr lang="en-GB" sz="1200" dirty="0">
              <a:effectLst/>
              <a:latin typeface="Times New Roman"/>
              <a:ea typeface="MS Mincho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800" dirty="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 </a:t>
            </a:r>
            <a:endParaRPr lang="en-GB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4" name="Text Box 17"/>
          <p:cNvSpPr txBox="1"/>
          <p:nvPr/>
        </p:nvSpPr>
        <p:spPr>
          <a:xfrm>
            <a:off x="3921760" y="4124960"/>
            <a:ext cx="413512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TRANSITIONAL SUPPORT</a:t>
            </a:r>
            <a:endParaRPr lang="en-GB" sz="1200">
              <a:effectLst/>
              <a:latin typeface="Times New Roman"/>
              <a:ea typeface="MS Mincho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80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 </a:t>
            </a:r>
            <a:endParaRPr lang="en-GB" sz="1200">
              <a:effectLst/>
              <a:latin typeface="Times New Roman"/>
              <a:ea typeface="MS Mincho"/>
            </a:endParaRPr>
          </a:p>
        </p:txBody>
      </p:sp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1352"/>
            <a:ext cx="91440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92696"/>
            <a:ext cx="81700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Interim analysis of offending data suggests a significant reduction in </a:t>
            </a:r>
            <a:r>
              <a:rPr lang="en-GB" sz="2400" b="1" dirty="0" smtClean="0">
                <a:solidFill>
                  <a:schemeClr val="tx2"/>
                </a:solidFill>
              </a:rPr>
              <a:t>frequency</a:t>
            </a:r>
            <a:r>
              <a:rPr lang="en-GB" sz="2400" dirty="0" smtClean="0">
                <a:solidFill>
                  <a:schemeClr val="tx2"/>
                </a:solidFill>
              </a:rPr>
              <a:t>  of offending for those involved with the IMPACT project for the six month period after the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Interim analysis of offending data suggest a significant reduction in </a:t>
            </a:r>
            <a:r>
              <a:rPr lang="en-GB" sz="2400" b="1" dirty="0" smtClean="0">
                <a:solidFill>
                  <a:schemeClr val="tx2"/>
                </a:solidFill>
              </a:rPr>
              <a:t>severity</a:t>
            </a:r>
            <a:r>
              <a:rPr lang="en-GB" sz="2400" dirty="0" smtClean="0">
                <a:solidFill>
                  <a:schemeClr val="tx2"/>
                </a:solidFill>
              </a:rPr>
              <a:t> of offending for those involved with the IMPACT project for the six month period after the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</a:rPr>
              <a:t>Severity of offending at baseline appears to have increased, suggesting a refinement of referral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65151" y="6600827"/>
            <a:ext cx="5221288" cy="288925"/>
          </a:xfrm>
        </p:spPr>
        <p:txBody>
          <a:bodyPr>
            <a:normAutofit/>
          </a:bodyPr>
          <a:lstStyle/>
          <a:p>
            <a:pPr marL="0" indent="0" defTabSz="457200">
              <a:buFontTx/>
              <a:buNone/>
            </a:pPr>
            <a:r>
              <a:rPr lang="en-GB" sz="1200" b="1" baseline="30000">
                <a:solidFill>
                  <a:schemeClr val="bg1"/>
                </a:solidFill>
              </a:rPr>
              <a:t>SIGN UP FOR OUR NEWSLETTER AT WWW.INCLUDEM.ORG</a:t>
            </a:r>
          </a:p>
          <a:p>
            <a:pPr marL="0" indent="0" algn="ctr" defTabSz="457200">
              <a:buFontTx/>
              <a:buNone/>
            </a:pPr>
            <a:endParaRPr lang="en-US">
              <a:solidFill>
                <a:srgbClr val="898989"/>
              </a:solidFill>
            </a:endParaRPr>
          </a:p>
        </p:txBody>
      </p:sp>
      <p:pic>
        <p:nvPicPr>
          <p:cNvPr id="3076" name="Picture 8" descr="iNCLUDEM logo redraw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0"/>
          <a:stretch>
            <a:fillRect/>
          </a:stretch>
        </p:blipFill>
        <p:spPr bwMode="auto">
          <a:xfrm>
            <a:off x="6697666" y="6178552"/>
            <a:ext cx="19192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6578602" y="6611940"/>
            <a:ext cx="2058988" cy="23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GB" sz="1400" b="1" i="1" baseline="30000">
                <a:solidFill>
                  <a:srgbClr val="0A1B40"/>
                </a:solidFill>
                <a:latin typeface="Calibri" pitchFamily="34" charset="0"/>
              </a:rPr>
              <a:t>There for young people 24/7</a:t>
            </a:r>
          </a:p>
        </p:txBody>
      </p:sp>
      <p:pic>
        <p:nvPicPr>
          <p:cNvPr id="3078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294438"/>
            <a:ext cx="863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6"/>
          <p:cNvSpPr txBox="1"/>
          <p:nvPr/>
        </p:nvSpPr>
        <p:spPr>
          <a:xfrm>
            <a:off x="4287522" y="3393440"/>
            <a:ext cx="3345180" cy="57912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PREVENTING FAMILY BREAKDOWN </a:t>
            </a:r>
            <a:endParaRPr lang="en-GB" sz="1200" dirty="0">
              <a:effectLst/>
              <a:latin typeface="Times New Roman"/>
              <a:ea typeface="MS Mincho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OR COMMUNITY PLACEMENT BREAKDOWN</a:t>
            </a:r>
            <a:endParaRPr lang="en-GB" sz="1200" dirty="0">
              <a:effectLst/>
              <a:latin typeface="Times New Roman"/>
              <a:ea typeface="MS Mincho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800" dirty="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 </a:t>
            </a:r>
            <a:endParaRPr lang="en-GB" sz="1200" dirty="0">
              <a:effectLst/>
              <a:latin typeface="Times New Roman"/>
              <a:ea typeface="MS Mincho"/>
            </a:endParaRPr>
          </a:p>
        </p:txBody>
      </p:sp>
      <p:sp>
        <p:nvSpPr>
          <p:cNvPr id="24" name="Text Box 17"/>
          <p:cNvSpPr txBox="1"/>
          <p:nvPr/>
        </p:nvSpPr>
        <p:spPr>
          <a:xfrm>
            <a:off x="3921760" y="4124960"/>
            <a:ext cx="413512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10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TRANSITIONAL SUPPORT</a:t>
            </a:r>
            <a:endParaRPr lang="en-GB" sz="1200">
              <a:effectLst/>
              <a:latin typeface="Times New Roman"/>
              <a:ea typeface="MS Mincho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800">
                <a:solidFill>
                  <a:srgbClr val="FFFFFF"/>
                </a:solidFill>
                <a:effectLst/>
                <a:latin typeface="Arial"/>
                <a:ea typeface="MS Mincho"/>
                <a:cs typeface="Times New Roman"/>
              </a:rPr>
              <a:t> </a:t>
            </a:r>
            <a:endParaRPr lang="en-GB" sz="1200">
              <a:effectLst/>
              <a:latin typeface="Times New Roman"/>
              <a:ea typeface="MS Mincho"/>
            </a:endParaRPr>
          </a:p>
        </p:txBody>
      </p:sp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1352"/>
            <a:ext cx="91440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28601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tx2"/>
                </a:solidFill>
              </a:rPr>
              <a:t>But it’s not just offending……..</a:t>
            </a:r>
          </a:p>
          <a:p>
            <a:endParaRPr lang="en-GB" sz="4000" dirty="0">
              <a:solidFill>
                <a:schemeClr val="tx2"/>
              </a:solidFill>
            </a:endParaRPr>
          </a:p>
          <a:p>
            <a:r>
              <a:rPr lang="en-GB" sz="4000" b="1" dirty="0" smtClean="0">
                <a:solidFill>
                  <a:schemeClr val="tx2"/>
                </a:solidFill>
              </a:rPr>
              <a:t>G</a:t>
            </a:r>
            <a:r>
              <a:rPr lang="en-GB" sz="4000" dirty="0" smtClean="0">
                <a:solidFill>
                  <a:schemeClr val="tx2"/>
                </a:solidFill>
              </a:rPr>
              <a:t>etting </a:t>
            </a:r>
            <a:r>
              <a:rPr lang="en-GB" sz="4000" b="1" dirty="0" smtClean="0">
                <a:solidFill>
                  <a:schemeClr val="tx2"/>
                </a:solidFill>
              </a:rPr>
              <a:t>I</a:t>
            </a:r>
            <a:r>
              <a:rPr lang="en-GB" sz="4000" dirty="0" smtClean="0">
                <a:solidFill>
                  <a:schemeClr val="tx2"/>
                </a:solidFill>
              </a:rPr>
              <a:t>t </a:t>
            </a:r>
            <a:r>
              <a:rPr lang="en-GB" sz="4000" b="1" dirty="0" smtClean="0">
                <a:solidFill>
                  <a:schemeClr val="tx2"/>
                </a:solidFill>
              </a:rPr>
              <a:t>R</a:t>
            </a:r>
            <a:r>
              <a:rPr lang="en-GB" sz="4000" dirty="0" smtClean="0">
                <a:solidFill>
                  <a:schemeClr val="tx2"/>
                </a:solidFill>
              </a:rPr>
              <a:t>ight </a:t>
            </a:r>
            <a:r>
              <a:rPr lang="en-GB" sz="4000" b="1" dirty="0" smtClean="0">
                <a:solidFill>
                  <a:schemeClr val="tx2"/>
                </a:solidFill>
              </a:rPr>
              <a:t>F</a:t>
            </a:r>
            <a:r>
              <a:rPr lang="en-GB" sz="4000" dirty="0" smtClean="0">
                <a:solidFill>
                  <a:schemeClr val="tx2"/>
                </a:solidFill>
              </a:rPr>
              <a:t>or </a:t>
            </a:r>
            <a:r>
              <a:rPr lang="en-GB" sz="4000" b="1" dirty="0" smtClean="0">
                <a:solidFill>
                  <a:schemeClr val="tx2"/>
                </a:solidFill>
              </a:rPr>
              <a:t>E</a:t>
            </a:r>
            <a:r>
              <a:rPr lang="en-GB" sz="4000" dirty="0" smtClean="0">
                <a:solidFill>
                  <a:schemeClr val="tx2"/>
                </a:solidFill>
              </a:rPr>
              <a:t>very </a:t>
            </a:r>
            <a:r>
              <a:rPr lang="en-GB" sz="4000" b="1" dirty="0" smtClean="0">
                <a:solidFill>
                  <a:schemeClr val="tx2"/>
                </a:solidFill>
              </a:rPr>
              <a:t>C</a:t>
            </a:r>
            <a:r>
              <a:rPr lang="en-GB" sz="4000" dirty="0" smtClean="0">
                <a:solidFill>
                  <a:schemeClr val="tx2"/>
                </a:solidFill>
              </a:rPr>
              <a:t>hild includes their education, health and general wellbeing.</a:t>
            </a:r>
          </a:p>
          <a:p>
            <a:endParaRPr lang="en-GB" sz="4000" dirty="0">
              <a:solidFill>
                <a:schemeClr val="tx2"/>
              </a:solidFill>
            </a:endParaRPr>
          </a:p>
          <a:p>
            <a:r>
              <a:rPr lang="en-GB" sz="4000" dirty="0" smtClean="0">
                <a:solidFill>
                  <a:schemeClr val="tx2"/>
                </a:solidFill>
              </a:rPr>
              <a:t>How do we focus services </a:t>
            </a:r>
            <a:r>
              <a:rPr lang="en-GB" sz="4000" dirty="0">
                <a:solidFill>
                  <a:schemeClr val="tx2"/>
                </a:solidFill>
              </a:rPr>
              <a:t>t</a:t>
            </a:r>
            <a:r>
              <a:rPr lang="en-GB" sz="4000" dirty="0" smtClean="0">
                <a:solidFill>
                  <a:schemeClr val="tx2"/>
                </a:solidFill>
              </a:rPr>
              <a:t>o deliver and measure this at the individual level?</a:t>
            </a:r>
          </a:p>
          <a:p>
            <a:endParaRPr lang="en-GB" sz="4400" dirty="0" smtClean="0">
              <a:solidFill>
                <a:schemeClr val="tx2"/>
              </a:solidFill>
            </a:endParaRPr>
          </a:p>
          <a:p>
            <a:endParaRPr lang="en-GB" sz="4400" dirty="0">
              <a:solidFill>
                <a:schemeClr val="tx2"/>
              </a:solidFill>
            </a:endParaRPr>
          </a:p>
          <a:p>
            <a:endParaRPr lang="en-GB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916832"/>
            <a:ext cx="77048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/>
              <a:t>Michael O’Neill</a:t>
            </a:r>
          </a:p>
          <a:p>
            <a:pPr algn="ctr"/>
            <a:endParaRPr lang="en-GB" sz="4000" dirty="0" smtClean="0"/>
          </a:p>
          <a:p>
            <a:pPr algn="ctr"/>
            <a:r>
              <a:rPr lang="en-GB" sz="4400" dirty="0"/>
              <a:t>Scottish Government Justice Analytical Services</a:t>
            </a:r>
          </a:p>
        </p:txBody>
      </p:sp>
    </p:spTree>
    <p:extLst>
      <p:ext uri="{BB962C8B-B14F-4D97-AF65-F5344CB8AC3E}">
        <p14:creationId xmlns:p14="http://schemas.microsoft.com/office/powerpoint/2010/main" val="1724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852936"/>
            <a:ext cx="7772400" cy="1470025"/>
          </a:xfrm>
        </p:spPr>
        <p:txBody>
          <a:bodyPr/>
          <a:lstStyle/>
          <a:p>
            <a:r>
              <a:rPr lang="en-GB" b="1" dirty="0" smtClean="0"/>
              <a:t>Estimating Economic Impact of Policy Interventions</a:t>
            </a:r>
            <a:br>
              <a:rPr lang="en-GB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ottish Government Light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807</Words>
  <Application>Microsoft Office PowerPoint</Application>
  <PresentationFormat>On-screen Show (4:3)</PresentationFormat>
  <Paragraphs>162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Scottish Government Light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Estimating Economic Impact of Policy Interventions </vt:lpstr>
      <vt:lpstr>Background</vt:lpstr>
      <vt:lpstr>Specific Focus on Crime?</vt:lpstr>
      <vt:lpstr>What are the required data?</vt:lpstr>
      <vt:lpstr>Methodological Issues</vt:lpstr>
      <vt:lpstr>Scope of Data</vt:lpstr>
      <vt:lpstr>Estimates of the  social and economic costs of crime before and after</vt:lpstr>
      <vt:lpstr>What the data showed – recorded crime </vt:lpstr>
      <vt:lpstr>What the data showed – incidence of crime</vt:lpstr>
      <vt:lpstr>Summary of Findings</vt:lpstr>
      <vt:lpstr>Caveats</vt:lpstr>
      <vt:lpstr>Issues to overcome over expanding scope of data to obtain bigger picture of Young Person over time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Ferrier</dc:creator>
  <cp:lastModifiedBy>David Ferrier</cp:lastModifiedBy>
  <cp:revision>40</cp:revision>
  <cp:lastPrinted>2015-03-23T16:49:43Z</cp:lastPrinted>
  <dcterms:created xsi:type="dcterms:W3CDTF">2015-03-03T14:21:45Z</dcterms:created>
  <dcterms:modified xsi:type="dcterms:W3CDTF">2015-03-25T12:59:24Z</dcterms:modified>
</cp:coreProperties>
</file>