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56" r:id="rId2"/>
  </p:sldMasterIdLst>
  <p:notesMasterIdLst>
    <p:notesMasterId r:id="rId22"/>
  </p:notesMasterIdLst>
  <p:handoutMasterIdLst>
    <p:handoutMasterId r:id="rId23"/>
  </p:handoutMasterIdLst>
  <p:sldIdLst>
    <p:sldId id="704" r:id="rId3"/>
    <p:sldId id="821" r:id="rId4"/>
    <p:sldId id="813" r:id="rId5"/>
    <p:sldId id="832" r:id="rId6"/>
    <p:sldId id="831" r:id="rId7"/>
    <p:sldId id="814" r:id="rId8"/>
    <p:sldId id="815" r:id="rId9"/>
    <p:sldId id="818" r:id="rId10"/>
    <p:sldId id="819" r:id="rId11"/>
    <p:sldId id="822" r:id="rId12"/>
    <p:sldId id="823" r:id="rId13"/>
    <p:sldId id="824" r:id="rId14"/>
    <p:sldId id="825" r:id="rId15"/>
    <p:sldId id="826" r:id="rId16"/>
    <p:sldId id="812" r:id="rId17"/>
    <p:sldId id="827" r:id="rId18"/>
    <p:sldId id="828" r:id="rId19"/>
    <p:sldId id="829" r:id="rId20"/>
    <p:sldId id="830" r:id="rId21"/>
  </p:sldIdLst>
  <p:sldSz cx="9144000" cy="7315200"/>
  <p:notesSz cx="6980238" cy="11950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64">
          <p15:clr>
            <a:srgbClr val="A4A3A4"/>
          </p15:clr>
        </p15:guide>
        <p15:guide id="2" pos="21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00FF"/>
    <a:srgbClr val="6600CC"/>
    <a:srgbClr val="FF9933"/>
    <a:srgbClr val="336699"/>
    <a:srgbClr val="008000"/>
    <a:srgbClr val="33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08"/>
  </p:normalViewPr>
  <p:slideViewPr>
    <p:cSldViewPr>
      <p:cViewPr varScale="1">
        <p:scale>
          <a:sx n="80" d="100"/>
          <a:sy n="80" d="100"/>
        </p:scale>
        <p:origin x="1704" y="8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0"/>
    </p:cViewPr>
  </p:sorterViewPr>
  <p:notesViewPr>
    <p:cSldViewPr>
      <p:cViewPr varScale="1">
        <p:scale>
          <a:sx n="44" d="100"/>
          <a:sy n="44" d="100"/>
        </p:scale>
        <p:origin x="-2070" y="-114"/>
      </p:cViewPr>
      <p:guideLst>
        <p:guide orient="horz" pos="3764"/>
        <p:guide pos="21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5E0B1FCB-E4ED-4D88-911B-0774C478A2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B7CA4342-C95F-4A5D-B9CF-0D6B40D312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2580" name="Rectangle 4">
            <a:extLst>
              <a:ext uri="{FF2B5EF4-FFF2-40B4-BE49-F238E27FC236}">
                <a16:creationId xmlns:a16="http://schemas.microsoft.com/office/drawing/2014/main" id="{A55B72EF-E9A4-452C-B38D-E8EF66FDB4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2581" name="Rectangle 5">
            <a:extLst>
              <a:ext uri="{FF2B5EF4-FFF2-40B4-BE49-F238E27FC236}">
                <a16:creationId xmlns:a16="http://schemas.microsoft.com/office/drawing/2014/main" id="{D01D66A4-435E-41C3-915D-7FBC79B3B4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64E304D8-2E15-4E1B-8100-C3F25F59B2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5819A972-EEEA-4647-96DC-6BE394FF5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515E7BF4-E8B3-4F84-84D2-DCF7BECD90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CFD85CB-51E6-4E53-8659-C8534882E6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914400"/>
            <a:ext cx="5619750" cy="449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DB543F3B-2C66-48D0-91DB-5501615365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5715000"/>
            <a:ext cx="5105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F555660B-EA12-4E56-9813-75FF5091B0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61997831-FCA4-4027-9749-364AC93EBF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8EE02B3-2E05-4465-9B51-1C75D3F764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713"/>
            <a:ext cx="7772400" cy="1568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4963"/>
            <a:ext cx="640080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0387B9-06B5-49C0-9E96-6F5A93DBF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DDE6F0-DC93-41C7-B15F-61E146846B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16AE6-1A5F-4DF9-9DB8-F37B25571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D41C-26E3-43FA-9168-049B1A5CB6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78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A58F9C-2722-40BB-B84E-FC1736BCB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01D735-3793-47A4-947C-13C3B18C5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5B0E76-0937-40F0-A049-3EE7C6C74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FD6A-28EE-4478-B755-12B832431D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2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1363663"/>
            <a:ext cx="1658937" cy="459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6988" y="1363663"/>
            <a:ext cx="4829175" cy="459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A71469-948D-45F9-9430-5786F5F01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B8AD54-AFDF-4DED-8BDB-F9C590692C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27460F-6D26-41EF-AC9E-A99A0506F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D467-6405-4D4B-8B5F-64E61DF977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38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475" y="1363663"/>
            <a:ext cx="6296025" cy="912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296988" y="2352675"/>
            <a:ext cx="6637337" cy="36099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6BEB02-D316-4015-89B4-5CD134D30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8808D-8657-4873-8F7E-793C9A443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18127-F98D-4BB3-8D76-264D81E6A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C01CC-F155-4ACA-92D0-12F9BBB737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347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475" y="1363663"/>
            <a:ext cx="6296025" cy="912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6988" y="2352675"/>
            <a:ext cx="3241675" cy="360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352675"/>
            <a:ext cx="3243262" cy="360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37343-D716-466A-8E29-1343C698E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30861-D1FA-4C24-BB06-24022038B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F04A9C-8DC4-4314-9120-0666EC222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1405-3EEA-41DD-9D80-4BFB510E1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12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713"/>
            <a:ext cx="7772400" cy="1568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4963"/>
            <a:ext cx="640080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DC47CD-B036-4CCE-B4DA-E0893FC30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C55A8D-C556-4F3C-80A2-893626026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2F8A00-A63B-4A68-B2D8-64063AC73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7561-4CA8-4D63-9FAD-48DC405EAB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35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1475C-6B54-4B27-B90C-B9893B3A0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6093-5C1E-49C8-95CF-70B1AEC4A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08888C-DC61-4193-A26D-8061AD4CE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5524-682C-4CFA-A08A-0BB5E6073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09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FF7445-C103-4703-8034-E214DA204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B525FF-A739-49FC-9FF1-08EA7BF68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9CF1C-2815-4EEA-B36A-7C453C8DF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DBD9-5D0B-4BE0-8365-9F1791E8B4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5194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2352675"/>
            <a:ext cx="3241675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352675"/>
            <a:ext cx="3243262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78C23-3769-4497-966B-567149DC8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308C22-87D7-4F2F-B60F-1816FE153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567115-0AD9-4D58-A0D0-95DF9A001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1F1A-B1AE-4908-84B5-2C490C37A3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6858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7DF7E4-66EF-4CF3-BC36-1943F1E8D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E20EA4-E4A7-4B61-B007-A82C7C2D0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6619B0-4221-45C0-9DCD-80EC00E44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EF8D5-0C7A-4988-920A-453AD49D7C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553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AE6930-37D6-43FD-9F8A-C5FCE0255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3811AA-A8EE-44D7-AAA1-DDDE6C32C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D09EFC-B131-4251-A02E-99FDAAEC3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B77-A7D6-4005-BCB5-15F7EC9C21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98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68825-4D3C-4C4A-BC56-777FA323D1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AEB7CA-7333-4121-A4D8-FE8626310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0A658-A493-40A5-AF59-F52043C83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3967-4166-4654-BEFB-DE3E3FFC4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269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7176D2-5816-49E7-A65F-8619BC4E4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96BD0F-3F2B-40D8-BB03-820C11A6E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0945-8503-43F4-A025-AFF5B3289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AA20-4811-4449-9269-0FE958170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893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9A3914-2340-48D8-911A-84591081A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35B48-C1E5-4A24-9A83-3959CCD6E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9F230E-F05D-4577-B5CD-CF9011682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6EAA3-5C82-4E43-AE48-95D7299F8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349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7A097F-DD81-42F2-8CD0-840A0D5E7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190EB4-B6F1-448A-8315-149DE89BF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C89C1-AE79-44A1-869C-3362B73A8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989A6-07FD-4015-8A96-62F81E1679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645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532214-57EB-4EC8-9D2E-B7707C2C1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7C1ACE-DC07-4D10-86D1-687873545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E0889-2C4D-4CBE-BB61-CD26847D9B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003BF-0C01-42B1-8F47-BE58A17F5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405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1363663"/>
            <a:ext cx="1658937" cy="459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6988" y="1363663"/>
            <a:ext cx="4829175" cy="459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F047-053B-4CE4-A2BB-0C98923B0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21049E-8690-4494-B5A2-E080A8C61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74004D-02E7-464D-BB93-79B9B0C2D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E95A-E829-4D95-9790-5B8B161237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575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53B83-1A01-4DF2-9405-C7132F54C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A164CB-44FC-478E-A337-1A267AC83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0CB2CA-A34F-4017-A2B0-256AA20E8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8AD0F-06F7-4CD1-A210-BDB9D64445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60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2352675"/>
            <a:ext cx="3241675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352675"/>
            <a:ext cx="3243262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876832-844D-4493-A2DD-4C045310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6AB2E1-C49C-4E2A-BE11-468EF3DDC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0FEAF0-C1B0-41FB-9B13-28603D01B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CE3E-5275-48DA-BC46-5526CD81DC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0D3AC8-5A72-46C8-A68D-42A017B3B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3AADD4-DC6B-4509-A66A-F60CBDA6C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E09D7E-3830-44FF-89E1-038606360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64A9-B025-4BE3-9967-EE278D5C52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401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831742-2BAE-4CE1-9A4B-15F40D5C9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E19CE9-F3D2-4344-A6A8-EFB32CC5F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A9278B-14D1-4471-8EAF-DF927F89C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6D34-54B6-449C-BC21-77C676EFC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0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55C39F-75EE-4311-956E-B3FEB120BE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52E3B9-2FD2-4317-98D7-13F583C91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08B1D5-2308-4DDE-8C19-8B220397B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D149B-3E66-462E-A591-B8374FBC42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62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D1B13B-9042-44AC-BF61-11A9578A3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5E763A-9A37-4577-A9F0-2033CE9F5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51C67C-536D-48E6-8ECA-1B981CB8C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B1F0-A1E7-4F7C-9E8E-266A30A9A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585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A1DB30-BB8B-49E1-BB4E-24FD491D9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DF9B7-CA53-4BC7-B7BD-BB8E4F5123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0A1CC-A7B4-4340-A71A-8C590C164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013D-DD36-4FF0-AA31-8362CAC71C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97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3F13C5-2D86-46DB-9C1C-EDE24F7D6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41475" y="1363663"/>
            <a:ext cx="6296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49CB82-39B8-4254-8478-C2A0BD743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2352675"/>
            <a:ext cx="663733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2D97BD0-B539-4592-ABEF-E56BEEB5F5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1150"/>
            <a:ext cx="213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B5005F-A634-4FE8-A56F-1770228929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1150"/>
            <a:ext cx="2895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2B227A-7676-4249-9E0D-E8CA953D51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1150"/>
            <a:ext cx="213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59FD7D3C-F614-4660-A270-4806741712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5" name="Text Box 9">
            <a:extLst>
              <a:ext uri="{FF2B5EF4-FFF2-40B4-BE49-F238E27FC236}">
                <a16:creationId xmlns:a16="http://schemas.microsoft.com/office/drawing/2014/main" id="{F2156BAF-B959-4561-9DA4-C63364B5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585788"/>
            <a:ext cx="2879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sz="1200">
                <a:solidFill>
                  <a:srgbClr val="CA3E96"/>
                </a:solidFill>
                <a:latin typeface="Verdana" pitchFamily="34" charset="0"/>
                <a:ea typeface="+mn-ea"/>
              </a:rPr>
              <a:t>cipfa.org.uk</a:t>
            </a:r>
          </a:p>
        </p:txBody>
      </p:sp>
      <p:pic>
        <p:nvPicPr>
          <p:cNvPr id="1032" name="Picture 8" descr="Corporate T Lock_Horiz transp">
            <a:extLst>
              <a:ext uri="{FF2B5EF4-FFF2-40B4-BE49-F238E27FC236}">
                <a16:creationId xmlns:a16="http://schemas.microsoft.com/office/drawing/2014/main" id="{C95C343F-612F-4740-A66F-35DD9453E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  <p:sldLayoutId id="2147484380" r:id="rId12"/>
    <p:sldLayoutId id="21474843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2600">
          <a:solidFill>
            <a:srgbClr val="33333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16FF2E3-546D-4D93-BF85-7B98ACC91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41475" y="1363663"/>
            <a:ext cx="6296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8C67EEA-4E67-427E-8155-1AC40B3F6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2352675"/>
            <a:ext cx="663733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BB5036F8-8C55-4613-91C9-DDDFF74D4B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1150"/>
            <a:ext cx="2133600" cy="508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216DD2A-1264-4DD1-8C43-A1BAC1C921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1150"/>
            <a:ext cx="2895600" cy="508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BE95EBC0-E525-4412-9355-DB596DD8DF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1150"/>
            <a:ext cx="2133600" cy="508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88F2FA-B5DB-4FD9-9BE1-0216D2906A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5367" name="Picture 7" descr="Corporate T Lock_Horiz_WO">
            <a:extLst>
              <a:ext uri="{FF2B5EF4-FFF2-40B4-BE49-F238E27FC236}">
                <a16:creationId xmlns:a16="http://schemas.microsoft.com/office/drawing/2014/main" id="{3AD00961-4559-4FC8-94BF-A953D4C79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rgbClr val="33333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hyperlink" Target="http://www.pngall.com/congratulation-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healembicatedgenie.com/2014/05/22/the-winners-are/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chievement-award-games-medal-star-129400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>
            <a:extLst>
              <a:ext uri="{FF2B5EF4-FFF2-40B4-BE49-F238E27FC236}">
                <a16:creationId xmlns:a16="http://schemas.microsoft.com/office/drawing/2014/main" id="{C450DC26-F2D9-482C-A085-242849810F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9698" name="Rectangle 1027">
            <a:extLst>
              <a:ext uri="{FF2B5EF4-FFF2-40B4-BE49-F238E27FC236}">
                <a16:creationId xmlns:a16="http://schemas.microsoft.com/office/drawing/2014/main" id="{FA17E68B-D568-4126-B58E-3AAC0C5BE8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36875"/>
            <a:ext cx="6400800" cy="1327150"/>
          </a:xfrm>
        </p:spPr>
        <p:txBody>
          <a:bodyPr/>
          <a:lstStyle/>
          <a:p>
            <a:r>
              <a:rPr lang="en-GB" altLang="en-US" sz="40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CIPFA SCOTLAND BRANCH</a:t>
            </a:r>
          </a:p>
          <a:p>
            <a:r>
              <a:rPr lang="en-GB" altLang="en-US" sz="40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STUDENT PRIZE WINNERS 2020</a:t>
            </a:r>
          </a:p>
        </p:txBody>
      </p:sp>
    </p:spTree>
  </p:cSld>
  <p:clrMapOvr>
    <a:masterClrMapping/>
  </p:clrMapOvr>
  <p:transition advTm="16202">
    <p:random/>
  </p:transition>
  <p:extLst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Diploma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901055" y="3935313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Emilia </a:t>
            </a:r>
            <a:r>
              <a:rPr lang="en-GB" sz="4400" dirty="0" err="1">
                <a:latin typeface="Arial Black" panose="020B0A04020102020204" pitchFamily="34" charset="0"/>
              </a:rPr>
              <a:t>Kopanicka</a:t>
            </a:r>
            <a:r>
              <a:rPr lang="en-GB" sz="4400" dirty="0">
                <a:latin typeface="Arial Black" panose="020B0A04020102020204" pitchFamily="34" charset="0"/>
              </a:rPr>
              <a:t>, </a:t>
            </a:r>
            <a:r>
              <a:rPr lang="en-GB" sz="4400" dirty="0" err="1">
                <a:latin typeface="Arial Black" panose="020B0A04020102020204" pitchFamily="34" charset="0"/>
              </a:rPr>
              <a:t>Loreburn</a:t>
            </a:r>
            <a:r>
              <a:rPr lang="en-GB" sz="4400" dirty="0">
                <a:latin typeface="Arial Black" panose="020B0A04020102020204" pitchFamily="34" charset="0"/>
              </a:rPr>
              <a:t> Housing Association Ltd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C34AD-9A16-4070-8E14-D5566DAD092C}"/>
              </a:ext>
            </a:extLst>
          </p:cNvPr>
          <p:cNvSpPr txBox="1"/>
          <p:nvPr/>
        </p:nvSpPr>
        <p:spPr>
          <a:xfrm>
            <a:off x="1259632" y="2659807"/>
            <a:ext cx="7560840" cy="144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333333"/>
                </a:solidFill>
                <a:latin typeface="Arial Black" panose="020B0A04020102020204" pitchFamily="34" charset="0"/>
              </a:rPr>
              <a:t>Public Sector Financial Reporting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22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/>
    </mc:Choice>
    <mc:Fallback xmlns="">
      <p:transition spd="slow" advTm="115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Diploma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755576" y="4889708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Anthony Fullerton, Student Loans Company Ltd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4C1343-DD46-4E57-8D33-3B7D924F0406}"/>
              </a:ext>
            </a:extLst>
          </p:cNvPr>
          <p:cNvSpPr txBox="1"/>
          <p:nvPr/>
        </p:nvSpPr>
        <p:spPr>
          <a:xfrm>
            <a:off x="777836" y="2721496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333333"/>
                </a:solidFill>
                <a:latin typeface="Arial Black" panose="020B0A04020102020204" pitchFamily="34" charset="0"/>
              </a:rPr>
              <a:t>Strategy and Policy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07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39"/>
    </mc:Choice>
    <mc:Fallback xmlns="">
      <p:transition spd="slow" advTm="130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Diploma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901055" y="3513584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Tracey Hutchison, Scottish Borders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6E5078-13F6-4CFD-9883-658561D3A7A9}"/>
              </a:ext>
            </a:extLst>
          </p:cNvPr>
          <p:cNvSpPr txBox="1"/>
          <p:nvPr/>
        </p:nvSpPr>
        <p:spPr>
          <a:xfrm>
            <a:off x="1403648" y="2505472"/>
            <a:ext cx="6839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>
                <a:solidFill>
                  <a:srgbClr val="333333"/>
                </a:solidFill>
                <a:latin typeface="Arial Black" panose="020B0A04020102020204" pitchFamily="34" charset="0"/>
              </a:rPr>
              <a:t>Taxation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44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43"/>
    </mc:Choice>
    <mc:Fallback xmlns="">
      <p:transition spd="slow" advTm="125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Strategic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827584" y="3657600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Lewis Cumming, </a:t>
            </a: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City of Edinburgh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E40625-D494-4B86-A0BC-F3E71C6CCDB8}"/>
              </a:ext>
            </a:extLst>
          </p:cNvPr>
          <p:cNvSpPr txBox="1"/>
          <p:nvPr/>
        </p:nvSpPr>
        <p:spPr>
          <a:xfrm>
            <a:off x="1403648" y="2721496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>
                <a:solidFill>
                  <a:srgbClr val="333333"/>
                </a:solidFill>
                <a:latin typeface="Arial Black" panose="020B0A04020102020204" pitchFamily="34" charset="0"/>
              </a:rPr>
              <a:t>Strategic 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29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5"/>
    </mc:Choice>
    <mc:Fallback xmlns="">
      <p:transition spd="slow" advTm="108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Strategic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901055" y="3657600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Eleonora Clemente, </a:t>
            </a: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NHS Lothian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5ED42A-EA46-4EBC-B485-83AC65DE0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20" y="2439410"/>
            <a:ext cx="8193734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4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86"/>
    </mc:Choice>
    <mc:Fallback xmlns="">
      <p:transition spd="slow" advTm="114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D5055C-710D-4F0F-B984-418365980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403648" y="2431424"/>
            <a:ext cx="6768752" cy="24523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4B845E6-5068-4651-88E9-66E0C6E2BB9E}"/>
              </a:ext>
            </a:extLst>
          </p:cNvPr>
          <p:cNvSpPr txBox="1"/>
          <p:nvPr/>
        </p:nvSpPr>
        <p:spPr>
          <a:xfrm>
            <a:off x="1259632" y="560181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 all our students and graduates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21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9"/>
    </mc:Choice>
    <mc:Fallback xmlns="">
      <p:transition spd="slow" advTm="91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FC04-A900-49B3-91C6-2F488C16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713384"/>
            <a:ext cx="6296025" cy="912812"/>
          </a:xfrm>
        </p:spPr>
        <p:txBody>
          <a:bodyPr/>
          <a:lstStyle/>
          <a:p>
            <a:r>
              <a:rPr lang="en-GB" dirty="0"/>
              <a:t>Major Prize Winners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EB534A-6B6B-42F9-8E90-D6E7E76EA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87624" y="2937520"/>
            <a:ext cx="6572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5"/>
    </mc:Choice>
    <mc:Fallback xmlns="">
      <p:transition spd="slow" advTm="7505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6DCF-4DB9-4CEC-86CD-FC4CFFAF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Audit Scotland Prize</a:t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CBEE85-F152-47BB-9798-413258BCF684}"/>
              </a:ext>
            </a:extLst>
          </p:cNvPr>
          <p:cNvSpPr/>
          <p:nvPr/>
        </p:nvSpPr>
        <p:spPr>
          <a:xfrm>
            <a:off x="323528" y="2001416"/>
            <a:ext cx="82584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algn="just">
              <a:spcAft>
                <a:spcPts val="0"/>
              </a:spcAft>
            </a:pPr>
            <a:r>
              <a:rPr lang="en-GB" sz="2400" dirty="0">
                <a:solidFill>
                  <a:srgbClr val="8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Presented to the top student in Scotland in the Audit and Assurance examination. </a:t>
            </a:r>
          </a:p>
          <a:p>
            <a:pPr marL="914400" algn="just">
              <a:spcAft>
                <a:spcPts val="0"/>
              </a:spcAft>
            </a:pP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algn="just">
              <a:spcAft>
                <a:spcPts val="0"/>
              </a:spcAft>
            </a:pPr>
            <a:r>
              <a:rPr lang="en-GB" sz="2800" dirty="0">
                <a:solidFill>
                  <a:srgbClr val="8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Presented by: Stephen Boyle, Auditor General, Audit Scotland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ECE9DA-61E3-439D-B51E-FD6929E64137}"/>
              </a:ext>
            </a:extLst>
          </p:cNvPr>
          <p:cNvSpPr/>
          <p:nvPr/>
        </p:nvSpPr>
        <p:spPr>
          <a:xfrm>
            <a:off x="1763688" y="4521696"/>
            <a:ext cx="57606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Joan Smart, Scottish Borders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6DCF-4DB9-4CEC-86CD-FC4CFFAF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63663"/>
            <a:ext cx="8114479" cy="912812"/>
          </a:xfrm>
        </p:spPr>
        <p:txBody>
          <a:bodyPr/>
          <a:lstStyle/>
          <a:p>
            <a:pPr algn="ctr"/>
            <a:r>
              <a:rPr lang="en-GB" b="1" dirty="0"/>
              <a:t>Archie Gillespie Memorial Prize</a:t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CBEE85-F152-47BB-9798-413258BCF684}"/>
              </a:ext>
            </a:extLst>
          </p:cNvPr>
          <p:cNvSpPr/>
          <p:nvPr/>
        </p:nvSpPr>
        <p:spPr>
          <a:xfrm>
            <a:off x="179512" y="2505472"/>
            <a:ext cx="82584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algn="just">
              <a:spcAft>
                <a:spcPts val="0"/>
              </a:spcAft>
            </a:pPr>
            <a:r>
              <a:rPr lang="en-GB" sz="2400" dirty="0">
                <a:solidFill>
                  <a:srgbClr val="8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Presented to the top student in local government in Scotland in the final examination.</a:t>
            </a:r>
          </a:p>
          <a:p>
            <a:pPr marL="914400" algn="just">
              <a:spcAft>
                <a:spcPts val="0"/>
              </a:spcAft>
            </a:pP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ECE9DA-61E3-439D-B51E-FD6929E64137}"/>
              </a:ext>
            </a:extLst>
          </p:cNvPr>
          <p:cNvSpPr/>
          <p:nvPr/>
        </p:nvSpPr>
        <p:spPr>
          <a:xfrm>
            <a:off x="1763688" y="4521696"/>
            <a:ext cx="57606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Fraser Dick, Scottish Government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0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6DCF-4DB9-4CEC-86CD-FC4CFFAF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63663"/>
            <a:ext cx="8114479" cy="912812"/>
          </a:xfrm>
        </p:spPr>
        <p:txBody>
          <a:bodyPr/>
          <a:lstStyle/>
          <a:p>
            <a:pPr algn="ctr"/>
            <a:r>
              <a:rPr lang="en-GB" b="1" dirty="0"/>
              <a:t>DR Bishop Prize</a:t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CBEE85-F152-47BB-9798-413258BCF684}"/>
              </a:ext>
            </a:extLst>
          </p:cNvPr>
          <p:cNvSpPr/>
          <p:nvPr/>
        </p:nvSpPr>
        <p:spPr>
          <a:xfrm>
            <a:off x="179512" y="2505472"/>
            <a:ext cx="8258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algn="just">
              <a:spcAft>
                <a:spcPts val="0"/>
              </a:spcAft>
            </a:pPr>
            <a:r>
              <a:rPr lang="en-GB" sz="2400" dirty="0">
                <a:solidFill>
                  <a:srgbClr val="8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Presented to the top Scottish student overall in the final examination, across all sectors.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ECE9DA-61E3-439D-B51E-FD6929E64137}"/>
              </a:ext>
            </a:extLst>
          </p:cNvPr>
          <p:cNvSpPr/>
          <p:nvPr/>
        </p:nvSpPr>
        <p:spPr>
          <a:xfrm>
            <a:off x="1763688" y="4521696"/>
            <a:ext cx="61926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Eleonora Clemente, NHS Lothian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2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FC04-A900-49B3-91C6-2F488C16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785392"/>
            <a:ext cx="6296025" cy="912812"/>
          </a:xfrm>
        </p:spPr>
        <p:txBody>
          <a:bodyPr/>
          <a:lstStyle/>
          <a:p>
            <a:r>
              <a:rPr lang="en-GB" dirty="0"/>
              <a:t>Subject Prize Winners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F5BFBA-E20B-4239-9466-91FA73A1A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55776" y="2865512"/>
            <a:ext cx="3656215" cy="37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5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3"/>
    </mc:Choice>
    <mc:Fallback xmlns="">
      <p:transition spd="slow" advTm="611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Certificate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1729147" y="3773643"/>
            <a:ext cx="59046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Joan Smart, Scottish Borders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4010EF-B361-4180-BCAC-E8D744F9D4BD}"/>
              </a:ext>
            </a:extLst>
          </p:cNvPr>
          <p:cNvSpPr txBox="1"/>
          <p:nvPr/>
        </p:nvSpPr>
        <p:spPr>
          <a:xfrm>
            <a:off x="1621135" y="3065757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Black" panose="020B0A04020102020204" pitchFamily="34" charset="0"/>
              </a:rPr>
              <a:t>Audit and Assurance  </a:t>
            </a:r>
          </a:p>
        </p:txBody>
      </p:sp>
    </p:spTree>
    <p:extLst>
      <p:ext uri="{BB962C8B-B14F-4D97-AF65-F5344CB8AC3E}">
        <p14:creationId xmlns:p14="http://schemas.microsoft.com/office/powerpoint/2010/main" val="19930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66"/>
    </mc:Choice>
    <mc:Fallback xmlns="">
      <p:transition spd="slow" advTm="115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Certificate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1744042" y="3258617"/>
            <a:ext cx="5904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Financial Accounting  </a:t>
            </a:r>
          </a:p>
          <a:p>
            <a:pPr algn="ctr"/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C7A3BE-EBC0-42BB-8F01-8A080107018E}"/>
              </a:ext>
            </a:extLst>
          </p:cNvPr>
          <p:cNvSpPr/>
          <p:nvPr/>
        </p:nvSpPr>
        <p:spPr>
          <a:xfrm>
            <a:off x="2276128" y="2873896"/>
            <a:ext cx="5904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 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A7674-F8FD-4D21-8879-7E00D22CC1AA}"/>
              </a:ext>
            </a:extLst>
          </p:cNvPr>
          <p:cNvSpPr/>
          <p:nvPr/>
        </p:nvSpPr>
        <p:spPr>
          <a:xfrm>
            <a:off x="1043608" y="4521696"/>
            <a:ext cx="75608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Martin Smith, </a:t>
            </a: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East Ayrshire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6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94"/>
    </mc:Choice>
    <mc:Fallback xmlns="">
      <p:transition spd="slow" advTm="114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Certificate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1744042" y="3258617"/>
            <a:ext cx="5904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Financial Reporting  </a:t>
            </a:r>
          </a:p>
          <a:p>
            <a:pPr algn="ctr"/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C7A3BE-EBC0-42BB-8F01-8A080107018E}"/>
              </a:ext>
            </a:extLst>
          </p:cNvPr>
          <p:cNvSpPr/>
          <p:nvPr/>
        </p:nvSpPr>
        <p:spPr>
          <a:xfrm>
            <a:off x="2276128" y="2873896"/>
            <a:ext cx="5904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 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A7674-F8FD-4D21-8879-7E00D22CC1AA}"/>
              </a:ext>
            </a:extLst>
          </p:cNvPr>
          <p:cNvSpPr/>
          <p:nvPr/>
        </p:nvSpPr>
        <p:spPr>
          <a:xfrm>
            <a:off x="1043608" y="4521696"/>
            <a:ext cx="75608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Martin Smith, </a:t>
            </a: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East Ayrshire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2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94"/>
    </mc:Choice>
    <mc:Fallback xmlns="">
      <p:transition spd="slow" advTm="114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Certificate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1744042" y="3258617"/>
            <a:ext cx="5904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Management Accounting  </a:t>
            </a:r>
          </a:p>
          <a:p>
            <a:pPr algn="ctr"/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C7A3BE-EBC0-42BB-8F01-8A080107018E}"/>
              </a:ext>
            </a:extLst>
          </p:cNvPr>
          <p:cNvSpPr/>
          <p:nvPr/>
        </p:nvSpPr>
        <p:spPr>
          <a:xfrm>
            <a:off x="2276128" y="2873896"/>
            <a:ext cx="5904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 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A7674-F8FD-4D21-8879-7E00D22CC1AA}"/>
              </a:ext>
            </a:extLst>
          </p:cNvPr>
          <p:cNvSpPr/>
          <p:nvPr/>
        </p:nvSpPr>
        <p:spPr>
          <a:xfrm>
            <a:off x="1043608" y="4521696"/>
            <a:ext cx="75608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Martin Smith, </a:t>
            </a: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East Ayrshire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0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94"/>
    </mc:Choice>
    <mc:Fallback xmlns="">
      <p:transition spd="slow" advTm="114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209328"/>
            <a:ext cx="6296025" cy="912812"/>
          </a:xfrm>
        </p:spPr>
        <p:txBody>
          <a:bodyPr/>
          <a:lstStyle/>
          <a:p>
            <a:pPr algn="ctr"/>
            <a:r>
              <a:rPr lang="en-GB" b="1" dirty="0"/>
              <a:t>Diploma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879252" y="4404748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Lewis Ramos-Shearman, Dumfries &amp; Galloway Housing Partnership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3A3FA-0713-4F1B-B568-CAF02FBB89FA}"/>
              </a:ext>
            </a:extLst>
          </p:cNvPr>
          <p:cNvSpPr txBox="1"/>
          <p:nvPr/>
        </p:nvSpPr>
        <p:spPr>
          <a:xfrm>
            <a:off x="1475656" y="2540169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333333"/>
                </a:solidFill>
                <a:latin typeface="Arial Black" panose="020B0A04020102020204" pitchFamily="34" charset="0"/>
              </a:rPr>
              <a:t>Business Change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50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91"/>
    </mc:Choice>
    <mc:Fallback xmlns="">
      <p:transition spd="slow" advTm="113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Diploma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1184560" y="5012266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Sharon MacKinnon, Glasgow City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EE9831-6015-4FDF-93B2-7B79C107CAE9}"/>
              </a:ext>
            </a:extLst>
          </p:cNvPr>
          <p:cNvSpPr/>
          <p:nvPr/>
        </p:nvSpPr>
        <p:spPr>
          <a:xfrm>
            <a:off x="2032844" y="2595771"/>
            <a:ext cx="5904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Financial Management</a:t>
            </a:r>
          </a:p>
          <a:p>
            <a:pPr algn="ctr"/>
            <a:endParaRPr lang="en-GB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1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0"/>
    </mc:Choice>
    <mc:Fallback xmlns="">
      <p:transition spd="slow" advTm="111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Diploma Level Prize Winners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901055" y="3742829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>
              <a:latin typeface="Arial Black" panose="020B0A04020102020204" pitchFamily="34" charset="0"/>
            </a:endParaRP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Emilia </a:t>
            </a:r>
            <a:r>
              <a:rPr lang="en-GB" sz="4400" dirty="0" err="1">
                <a:latin typeface="Arial Black" panose="020B0A04020102020204" pitchFamily="34" charset="0"/>
              </a:rPr>
              <a:t>Kopanicka</a:t>
            </a:r>
            <a:r>
              <a:rPr lang="en-GB" sz="4400" dirty="0">
                <a:latin typeface="Arial Black" panose="020B0A04020102020204" pitchFamily="34" charset="0"/>
              </a:rPr>
              <a:t>, </a:t>
            </a:r>
            <a:r>
              <a:rPr lang="en-GB" sz="4400" dirty="0" err="1">
                <a:latin typeface="Arial Black" panose="020B0A04020102020204" pitchFamily="34" charset="0"/>
              </a:rPr>
              <a:t>Loreburn</a:t>
            </a:r>
            <a:r>
              <a:rPr lang="en-GB" sz="4400" dirty="0">
                <a:latin typeface="Arial Black" panose="020B0A04020102020204" pitchFamily="34" charset="0"/>
              </a:rPr>
              <a:t> Housing Association Ltd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C7374-4AAE-4934-8A7D-2B0D8366B874}"/>
              </a:ext>
            </a:extLst>
          </p:cNvPr>
          <p:cNvSpPr txBox="1"/>
          <p:nvPr/>
        </p:nvSpPr>
        <p:spPr>
          <a:xfrm>
            <a:off x="1331641" y="2793504"/>
            <a:ext cx="7346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>
                <a:solidFill>
                  <a:srgbClr val="333333"/>
                </a:solidFill>
                <a:latin typeface="Arial Black" panose="020B0A04020102020204" pitchFamily="34" charset="0"/>
              </a:rPr>
              <a:t>Governance and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1"/>
    </mc:Choice>
    <mc:Fallback xmlns="">
      <p:transition spd="slow" advTm="105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theme1.xml><?xml version="1.0" encoding="utf-8"?>
<a:theme xmlns:a="http://schemas.openxmlformats.org/drawingml/2006/main" name="MASTER REBRAND FILE">
  <a:themeElements>
    <a:clrScheme name="MASTER REBRAND FILE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MASTER REBRAND 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REBRAND FI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REBRAND FILE</Template>
  <TotalTime>12768</TotalTime>
  <Words>261</Words>
  <Application>Microsoft Office PowerPoint</Application>
  <PresentationFormat>Custom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Times New Roman</vt:lpstr>
      <vt:lpstr>Verdana</vt:lpstr>
      <vt:lpstr>Wingdings</vt:lpstr>
      <vt:lpstr>MASTER REBRAND FILE</vt:lpstr>
      <vt:lpstr>1_Default Design</vt:lpstr>
      <vt:lpstr>PowerPoint Presentation</vt:lpstr>
      <vt:lpstr>Subject Prize Winners</vt:lpstr>
      <vt:lpstr>Certificate Level Prize Winners</vt:lpstr>
      <vt:lpstr>Certificate Level Prize Winners</vt:lpstr>
      <vt:lpstr>Certificate Level Prize Winners</vt:lpstr>
      <vt:lpstr>Certificate Level Prize Winners</vt:lpstr>
      <vt:lpstr>Diploma Level Prize Winners</vt:lpstr>
      <vt:lpstr>Diploma Level Prize Winners</vt:lpstr>
      <vt:lpstr>Diploma Level Prize Winners</vt:lpstr>
      <vt:lpstr>Diploma Level Prize Winners</vt:lpstr>
      <vt:lpstr>Diploma Level Prize Winners</vt:lpstr>
      <vt:lpstr>Diploma Level Prize Winners</vt:lpstr>
      <vt:lpstr>Strategic Level Prize Winners</vt:lpstr>
      <vt:lpstr>Strategic Level Prize Winners</vt:lpstr>
      <vt:lpstr>PowerPoint Presentation</vt:lpstr>
      <vt:lpstr>Major Prize Winners</vt:lpstr>
      <vt:lpstr>Audit Scotland Prize </vt:lpstr>
      <vt:lpstr>Archie Gillespie Memorial Prize </vt:lpstr>
      <vt:lpstr>DR Bishop Prize </vt:lpstr>
    </vt:vector>
  </TitlesOfParts>
  <Company>EBSC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Awareness</dc:title>
  <dc:creator>John G Hughes</dc:creator>
  <cp:lastModifiedBy>Mclean, Mark</cp:lastModifiedBy>
  <cp:revision>235</cp:revision>
  <cp:lastPrinted>2000-03-22T11:43:40Z</cp:lastPrinted>
  <dcterms:created xsi:type="dcterms:W3CDTF">1999-04-09T10:03:28Z</dcterms:created>
  <dcterms:modified xsi:type="dcterms:W3CDTF">2020-12-14T11:09:20Z</dcterms:modified>
</cp:coreProperties>
</file>