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296" r:id="rId3"/>
    <p:sldId id="309" r:id="rId4"/>
    <p:sldId id="308" r:id="rId5"/>
    <p:sldId id="294" r:id="rId6"/>
    <p:sldId id="297" r:id="rId7"/>
    <p:sldId id="299" r:id="rId8"/>
    <p:sldId id="316" r:id="rId9"/>
    <p:sldId id="301" r:id="rId10"/>
    <p:sldId id="304" r:id="rId11"/>
    <p:sldId id="305" r:id="rId12"/>
    <p:sldId id="313" r:id="rId13"/>
    <p:sldId id="314" r:id="rId14"/>
    <p:sldId id="315" r:id="rId15"/>
    <p:sldId id="306" r:id="rId16"/>
    <p:sldId id="317" r:id="rId17"/>
    <p:sldId id="318" r:id="rId18"/>
    <p:sldId id="271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19" autoAdjust="0"/>
  </p:normalViewPr>
  <p:slideViewPr>
    <p:cSldViewPr>
      <p:cViewPr>
        <p:scale>
          <a:sx n="44" d="100"/>
          <a:sy n="44" d="100"/>
        </p:scale>
        <p:origin x="-143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FF5CDA-431F-4285-B2E7-2768AF93BE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5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499608-FDFB-42DB-A8EC-A827245FE0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333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Shaun Woodward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F55D-0145-41E7-9459-4F853844067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Social Enterprise NW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F55D-0145-41E7-9459-4F853844067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601B-87F1-42E1-B34D-3FBBADEC0B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02AC2-721D-44C4-B7C7-863D0F0409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8942C-A699-40C3-BB91-D950204583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13045D-298C-47B0-89A1-EF7EAD77F7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232A-EDF1-4191-B25E-00D11F3166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C71F0-F927-4DD9-91CB-E941581575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2010-D1C3-4047-BCB9-BE305D980B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E317F-6302-4B0A-891E-E176886A9E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320A2-4E4F-4162-9721-AF0DE470E3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08023-A4D6-4E7B-BAA0-E628EFE67D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9B027-57A6-4BE3-8CAE-DB83A82083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58EF-0176-4372-A2CD-4E8E4A998A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311A3B-6116-449B-A446-EFC87E5FAFE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itygrowthcommission.com/wp-content/uploads/2014/10/City-Growth-Commission-Final-Report.pd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>
              <a:buNone/>
            </a:pPr>
            <a:r>
              <a:rPr lang="en-GB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CIPFA North </a:t>
            </a:r>
            <a:r>
              <a:rPr lang="en-GB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 Society</a:t>
            </a:r>
            <a:endParaRPr lang="en-GB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Regional Conference and Annual Dinner</a:t>
            </a:r>
            <a:endParaRPr lang="en-GB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14th November 2014</a:t>
            </a:r>
          </a:p>
          <a:p>
            <a:pPr algn="ctr">
              <a:buNone/>
            </a:pPr>
            <a:r>
              <a:rPr lang="en-GB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endParaRPr lang="en-GB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 and Sustainability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Resilience</a:t>
            </a:r>
            <a:r>
              <a:rPr lang="en-GB" sz="2800" dirty="0" smtClean="0"/>
              <a:t>: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 </a:t>
            </a:r>
            <a:r>
              <a:rPr lang="en-GB" sz="2800" dirty="0" smtClean="0"/>
              <a:t>of</a:t>
            </a:r>
            <a:r>
              <a:rPr lang="en-GB" sz="2800" dirty="0"/>
              <a:t> </a:t>
            </a:r>
            <a:r>
              <a:rPr lang="en-GB" sz="2800" dirty="0" smtClean="0"/>
              <a:t>the North</a:t>
            </a:r>
          </a:p>
          <a:p>
            <a:pPr algn="ctr">
              <a:buNone/>
            </a:pPr>
            <a:endParaRPr lang="en-GB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Graham Burgess 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Wirral Council    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</a:t>
            </a:r>
            <a:endParaRPr lang="en-GB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FontTx/>
              <a:buNone/>
            </a:pPr>
            <a:endParaRPr lang="en-GB" sz="4000" b="1" dirty="0">
              <a:latin typeface="Calibri" pitchFamily="34" charset="0"/>
            </a:endParaRPr>
          </a:p>
          <a:p>
            <a:pPr>
              <a:buFontTx/>
              <a:buNone/>
            </a:pPr>
            <a:endParaRPr lang="en-GB" sz="4000" i="1" dirty="0">
              <a:latin typeface="Calibri" pitchFamily="34" charset="0"/>
            </a:endParaRPr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95241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5661025"/>
            <a:ext cx="37512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Emerging Policy </a:t>
            </a:r>
            <a:endParaRPr lang="en-GB" sz="3600" b="1" dirty="0">
              <a:latin typeface="+mn-lt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4294967295"/>
          </p:nvPr>
        </p:nvSpPr>
        <p:spPr>
          <a:xfrm>
            <a:off x="539750" y="1142985"/>
            <a:ext cx="8135938" cy="5094304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The Adonis Review; IPPR’s Devolution Decade; the Cities Manifesto; New Deal for England 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Chancellor’s announcement; Northern Futures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Publication of City Growth Commission</a:t>
            </a:r>
          </a:p>
          <a:p>
            <a:pPr>
              <a:buNone/>
            </a:pPr>
            <a:r>
              <a:rPr lang="en-GB" sz="2000" u="sng" dirty="0" smtClean="0">
                <a:solidFill>
                  <a:schemeClr val="tx1"/>
                </a:solidFill>
                <a:ea typeface="+mn-ea"/>
                <a:cs typeface="+mn-cs"/>
                <a:hlinkClick r:id="rId2"/>
              </a:rPr>
              <a:t>http</a:t>
            </a:r>
            <a:r>
              <a:rPr lang="en-GB" sz="2000" u="sng" dirty="0">
                <a:solidFill>
                  <a:schemeClr val="tx1"/>
                </a:solidFill>
                <a:ea typeface="+mn-ea"/>
                <a:cs typeface="+mn-cs"/>
                <a:hlinkClick r:id="rId2"/>
              </a:rPr>
              <a:t>://www.citygrowthcommission.com/wp-content/uploads/2014/10/City-Growth-Commission-Final-Report.pdf</a:t>
            </a:r>
            <a:endParaRPr lang="en-GB" sz="20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>
                <a:solidFill>
                  <a:schemeClr val="tx1"/>
                </a:solidFill>
                <a:ea typeface="+mn-ea"/>
                <a:cs typeface="+mn-cs"/>
              </a:rPr>
              <a:t>Autumn Statement to include devolution policy</a:t>
            </a:r>
            <a:endParaRPr lang="en-GB" sz="28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13315" name="Picture 5" descr="WIRRAL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Devolution Agenda </a:t>
            </a:r>
            <a:endParaRPr lang="en-GB" sz="3600" b="1" dirty="0">
              <a:latin typeface="+mn-lt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In this increasingly crowded arena, what is the distinctive role of the Combined Authorities?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eaLnBrk="1" hangingPunct="1">
              <a:buNone/>
            </a:pPr>
            <a:r>
              <a:rPr lang="en-GB" sz="2400" dirty="0" smtClean="0"/>
              <a:t>	The Combined Authorities are starting to deliver better strategic planning around economic development, regeneration and transport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eaLnBrk="1" hangingPunct="1">
              <a:buNone/>
            </a:pPr>
            <a:r>
              <a:rPr lang="en-GB" sz="2400" dirty="0" smtClean="0"/>
              <a:t>	Recent Lord Adonis’ review suggests that Combined Authorities and LEPs are better placed to tackle entrenched problems of poor skills, infrastructure and economic development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6147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+mn-lt"/>
              </a:rPr>
              <a:t>Northern devolution   </a:t>
            </a:r>
            <a:endParaRPr lang="en-GB" sz="3600" dirty="0" smtClean="0">
              <a:latin typeface="+mn-lt"/>
              <a:cs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We now have five Combined Authorities based around the largest cities of the North – in the Liverpool City Region, Sheffield, Greater Manchester, the North East and West Yorkshire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	</a:t>
            </a:r>
          </a:p>
          <a:p>
            <a:pPr>
              <a:buNone/>
            </a:pPr>
            <a:r>
              <a:rPr lang="en-US" sz="2400" dirty="0" smtClean="0"/>
              <a:t>	The Northern regions account for 28% of England population (just over 15million people)</a:t>
            </a:r>
            <a:endParaRPr lang="en-GB" sz="2400" dirty="0" smtClean="0"/>
          </a:p>
          <a:p>
            <a:pPr eaLnBrk="1" hangingPunct="1">
              <a:buNone/>
            </a:pPr>
            <a:endParaRPr lang="en-GB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latin typeface="Arial" charset="0"/>
                <a:cs typeface="Arial" charset="0"/>
              </a:rPr>
              <a:t>Northern Economy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2400" dirty="0" smtClean="0"/>
              <a:t>	Contributing around a fifth of economic output, the Northern economy is twice the size of Scotland (OECD, IPPR 2014)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eaLnBrk="1" hangingPunct="1">
              <a:buNone/>
            </a:pPr>
            <a:r>
              <a:rPr lang="en-GB" sz="2400" dirty="0" smtClean="0"/>
              <a:t>	If the North was country, it would rank as the eighth-largest in the EU, ahead of Sweden, Denmark and Belgium</a:t>
            </a:r>
          </a:p>
          <a:p>
            <a:pPr eaLnBrk="1" hangingPunct="1">
              <a:buNone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en-GB" sz="2400" dirty="0" smtClean="0"/>
              <a:t>	Halving the output gap between the North and the national average would increase national economic output by £41 billion (OECD, IPPR 2014)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GB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latin typeface="Arial" charset="0"/>
                <a:cs typeface="Arial" charset="0"/>
              </a:rPr>
              <a:t>Northern Devolution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	Combined Authorities therefore have a crucial role in working together to harness significant economic assets to create a powerhouse for growth that can be truly globally competitive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BUT this potential needs to be much more fully energised, &amp; arguably the Northern economy holds significant unrealised potential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1200" dirty="0" smtClean="0"/>
          </a:p>
          <a:p>
            <a:pPr eaLnBrk="1" hangingPunct="1"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Devolution Agenda </a:t>
            </a:r>
            <a:endParaRPr lang="en-GB" sz="3600" b="1" dirty="0">
              <a:latin typeface="+mn-lt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	A key question then, is how the new and emerging collaborations of the Combined Authorities &amp; LEPs can best drive economic growth across our functional economic areas, and what increased devolved powers we need to do so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GB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6147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Our Proposals  </a:t>
            </a:r>
            <a:endParaRPr lang="en-GB" sz="3600" b="1" dirty="0">
              <a:latin typeface="+mn-lt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We have a number of key proposals</a:t>
            </a:r>
          </a:p>
          <a:p>
            <a:pPr>
              <a:lnSpc>
                <a:spcPct val="90000"/>
              </a:lnSpc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Fiscal devolution; taxes; business rates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Transport and infrastructure; HS2 and HS3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Welfare and Skills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and Development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Transfer ownership of public land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Northern Investment institution	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Creation of an Office for the North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GB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6147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Deliverability  </a:t>
            </a:r>
            <a:endParaRPr lang="en-GB" sz="3600" b="1" dirty="0">
              <a:latin typeface="+mn-lt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Some of our proposals could be achieved quickly</a:t>
            </a:r>
          </a:p>
          <a:p>
            <a:pPr>
              <a:lnSpc>
                <a:spcPct val="90000"/>
              </a:lnSpc>
              <a:buNone/>
            </a:pPr>
            <a:endParaRPr lang="en-GB" sz="2800" dirty="0" smtClean="0"/>
          </a:p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Others within a 3-5 year transition period</a:t>
            </a:r>
          </a:p>
          <a:p>
            <a:pPr>
              <a:lnSpc>
                <a:spcPct val="90000"/>
              </a:lnSpc>
              <a:buNone/>
            </a:pPr>
            <a:endParaRPr lang="en-GB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Focus now is to gain partnership and political support to make devolution to the CA and across the North, a reality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GB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6147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 idx="4294967295"/>
          </p:nvPr>
        </p:nvSpPr>
        <p:spPr>
          <a:xfrm>
            <a:off x="611188" y="2060575"/>
            <a:ext cx="7772400" cy="1470025"/>
          </a:xfrm>
        </p:spPr>
        <p:txBody>
          <a:bodyPr/>
          <a:lstStyle/>
          <a:p>
            <a:r>
              <a:rPr lang="en-GB" sz="6600" b="1">
                <a:latin typeface="Calibri" pitchFamily="34" charset="0"/>
              </a:rPr>
              <a:t>Questions</a:t>
            </a:r>
          </a:p>
        </p:txBody>
      </p:sp>
      <p:pic>
        <p:nvPicPr>
          <p:cNvPr id="17411" name="Picture 3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Liverpool City Region</a:t>
            </a:r>
            <a:br>
              <a:rPr lang="en-US" sz="3600" b="1" dirty="0" smtClean="0"/>
            </a:br>
            <a:r>
              <a:rPr lang="en-US" sz="3600" b="1" dirty="0" smtClean="0"/>
              <a:t>Combined Authority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997152"/>
          </a:xfrm>
        </p:spPr>
        <p:txBody>
          <a:bodyPr>
            <a:noAutofit/>
          </a:bodyPr>
          <a:lstStyle/>
          <a:p>
            <a:r>
              <a:rPr lang="en-US" sz="2400" dirty="0" smtClean="0"/>
              <a:t>Established by statute on 1 April 2014 </a:t>
            </a:r>
          </a:p>
          <a:p>
            <a:r>
              <a:rPr lang="en-US" sz="2400" dirty="0" smtClean="0"/>
              <a:t>Brings together 6 Councils, LEP, Merseytravel, </a:t>
            </a:r>
          </a:p>
          <a:p>
            <a:r>
              <a:rPr lang="en-US" sz="2400" dirty="0" smtClean="0"/>
              <a:t>West </a:t>
            </a:r>
            <a:r>
              <a:rPr lang="en-US" sz="2400" dirty="0" err="1" smtClean="0"/>
              <a:t>Lancs</a:t>
            </a:r>
            <a:r>
              <a:rPr lang="en-US" sz="2400" smtClean="0"/>
              <a:t> Associate </a:t>
            </a:r>
            <a:r>
              <a:rPr lang="en-US" sz="2400" dirty="0" smtClean="0"/>
              <a:t>Member</a:t>
            </a:r>
          </a:p>
          <a:p>
            <a:r>
              <a:rPr lang="en-US" sz="2400" dirty="0" smtClean="0"/>
              <a:t>Constitution and operating agreements in place</a:t>
            </a:r>
          </a:p>
          <a:p>
            <a:r>
              <a:rPr lang="en-US" sz="2400" dirty="0" smtClean="0"/>
              <a:t>Includes transport duties of former Merseyside Integrated Transport Authority and from </a:t>
            </a:r>
            <a:r>
              <a:rPr lang="en-US" sz="2400" dirty="0" err="1" smtClean="0"/>
              <a:t>Halton</a:t>
            </a:r>
            <a:r>
              <a:rPr lang="en-US" sz="2400" dirty="0" smtClean="0"/>
              <a:t> Council</a:t>
            </a:r>
          </a:p>
          <a:p>
            <a:r>
              <a:rPr lang="en-GB" sz="2400" dirty="0" smtClean="0"/>
              <a:t>Statutory functions relating to Economic Development, Strategic Housing and Employment and Skills</a:t>
            </a:r>
            <a:endParaRPr lang="en-US" sz="2400" dirty="0" smtClean="0"/>
          </a:p>
          <a:p>
            <a:r>
              <a:rPr lang="en-GB" sz="2400" dirty="0" smtClean="0"/>
              <a:t>Lead Officers for Economic Development, Employment and Skills, Housing and Planning and Scrutiny</a:t>
            </a:r>
          </a:p>
        </p:txBody>
      </p:sp>
    </p:spTree>
    <p:extLst>
      <p:ext uri="{BB962C8B-B14F-4D97-AF65-F5344CB8AC3E}">
        <p14:creationId xmlns:p14="http://schemas.microsoft.com/office/powerpoint/2010/main" val="348965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Combined Authority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Mayor and Leaders of the constituent Councils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Chair of the LEP co-opted to capture views of business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Lean strategic decision making body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Focused on economic growth and jobs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 signal to businesses and Government of the area’s collective ambition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Builds upon a shared sense of place and in no way seeks to replace individual Councils</a:t>
            </a:r>
          </a:p>
          <a:p>
            <a:pPr>
              <a:buNone/>
            </a:pPr>
            <a:r>
              <a:rPr lang="en-GB" i="1" dirty="0" smtClean="0"/>
              <a:t>	</a:t>
            </a:r>
          </a:p>
          <a:p>
            <a:pPr>
              <a:buNone/>
            </a:pPr>
            <a:r>
              <a:rPr lang="en-GB" i="1" dirty="0" smtClean="0"/>
              <a:t>	“This is an opportunity which must be seized if the area is to secure jobs for residents and growth for businesses”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Benefits of a Combined Authority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9685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sz="3400" dirty="0" smtClean="0"/>
              <a:t>Transparent and open democratic accountability</a:t>
            </a:r>
          </a:p>
          <a:p>
            <a:pPr>
              <a:spcAft>
                <a:spcPts val="600"/>
              </a:spcAft>
            </a:pPr>
            <a:r>
              <a:rPr lang="en-GB" sz="3400" dirty="0" smtClean="0"/>
              <a:t>Acts in the best interests of the City Region as a whole</a:t>
            </a:r>
          </a:p>
          <a:p>
            <a:pPr>
              <a:spcAft>
                <a:spcPts val="600"/>
              </a:spcAft>
            </a:pPr>
            <a:r>
              <a:rPr lang="en-GB" sz="3400" dirty="0" smtClean="0"/>
              <a:t>Integration of strategic activities across economic development, transport, housing and skills</a:t>
            </a:r>
          </a:p>
          <a:p>
            <a:pPr>
              <a:spcAft>
                <a:spcPts val="600"/>
              </a:spcAft>
            </a:pPr>
            <a:r>
              <a:rPr lang="en-GB" sz="3400" dirty="0" smtClean="0"/>
              <a:t>Prioritisation, communication and delivery of </a:t>
            </a:r>
            <a:r>
              <a:rPr lang="en-GB" sz="3400" u="sng" dirty="0" smtClean="0"/>
              <a:t>the</a:t>
            </a:r>
            <a:r>
              <a:rPr lang="en-GB" sz="3400" dirty="0" smtClean="0"/>
              <a:t> strategic projects for investment aligned to growth</a:t>
            </a:r>
          </a:p>
          <a:p>
            <a:pPr>
              <a:spcAft>
                <a:spcPts val="600"/>
              </a:spcAft>
            </a:pPr>
            <a:r>
              <a:rPr lang="en-GB" sz="3400" dirty="0" smtClean="0"/>
              <a:t>Strategic City Region body to support Parliamentarians </a:t>
            </a:r>
          </a:p>
          <a:p>
            <a:r>
              <a:rPr lang="en-GB" dirty="0" smtClean="0"/>
              <a:t>A united front to Government from both the private and public sector; </a:t>
            </a:r>
            <a:r>
              <a:rPr lang="en-US" dirty="0" smtClean="0"/>
              <a:t>Wider lobbying role</a:t>
            </a:r>
            <a:endParaRPr lang="en-GB" sz="3400" dirty="0" smtClean="0"/>
          </a:p>
          <a:p>
            <a:pPr lvl="0">
              <a:buNone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A ‘functional </a:t>
            </a:r>
            <a:br>
              <a:rPr lang="en-GB" sz="3600" b="1" dirty="0" smtClean="0"/>
            </a:br>
            <a:r>
              <a:rPr lang="en-GB" sz="3600" b="1" dirty="0" smtClean="0"/>
              <a:t>economic area’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1.5m residents</a:t>
            </a:r>
          </a:p>
          <a:p>
            <a:r>
              <a:rPr lang="en-GB" dirty="0" smtClean="0"/>
              <a:t>£25.3bn economy</a:t>
            </a:r>
          </a:p>
          <a:p>
            <a:r>
              <a:rPr lang="en-GB" dirty="0" smtClean="0"/>
              <a:t>38,000 businesses</a:t>
            </a:r>
          </a:p>
          <a:p>
            <a:r>
              <a:rPr lang="en-GB" dirty="0" smtClean="0"/>
              <a:t>6 constituent councils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0786"/>
            <a:ext cx="4038600" cy="3904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Significant items of business </a:t>
            </a:r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Liverpool City Region Growth Plan</a:t>
            </a:r>
          </a:p>
          <a:p>
            <a:r>
              <a:rPr lang="en-GB" sz="2800" dirty="0" smtClean="0"/>
              <a:t>Long Term Rail Strategy</a:t>
            </a:r>
          </a:p>
          <a:p>
            <a:r>
              <a:rPr lang="en-GB" sz="2800" dirty="0" smtClean="0"/>
              <a:t>High Speed Rail</a:t>
            </a:r>
          </a:p>
          <a:p>
            <a:r>
              <a:rPr lang="en-GB" sz="2800" dirty="0" smtClean="0"/>
              <a:t>Freight and Logistics Action Plan</a:t>
            </a:r>
          </a:p>
          <a:p>
            <a:r>
              <a:rPr lang="en-GB" sz="2800" dirty="0" smtClean="0"/>
              <a:t>Inward Investment</a:t>
            </a:r>
          </a:p>
          <a:p>
            <a:r>
              <a:rPr lang="en-GB" sz="2800" dirty="0" smtClean="0"/>
              <a:t>Youth Unemployment</a:t>
            </a:r>
          </a:p>
          <a:p>
            <a:r>
              <a:rPr lang="en-GB" sz="2800" dirty="0" smtClean="0"/>
              <a:t>Housing Investment Plan</a:t>
            </a:r>
          </a:p>
          <a:p>
            <a:r>
              <a:rPr lang="en-GB" sz="2800" dirty="0" smtClean="0"/>
              <a:t>Management of European Programme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Key messages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sz="3600" dirty="0" smtClean="0"/>
              <a:t>The City Region collectively ‘punching its weight’ with Government</a:t>
            </a:r>
            <a:endParaRPr lang="en-GB" sz="3600" strike="sngStrike" dirty="0" smtClean="0"/>
          </a:p>
          <a:p>
            <a:pPr>
              <a:spcAft>
                <a:spcPts val="600"/>
              </a:spcAft>
            </a:pPr>
            <a:r>
              <a:rPr lang="en-GB" sz="3600" dirty="0" smtClean="0"/>
              <a:t>Enables a single conversation on Liverpool City Region economic matters</a:t>
            </a:r>
          </a:p>
          <a:p>
            <a:pPr>
              <a:spcAft>
                <a:spcPts val="600"/>
              </a:spcAft>
            </a:pPr>
            <a:r>
              <a:rPr lang="en-GB" sz="3600" dirty="0" smtClean="0"/>
              <a:t>Better lobbying opportunities</a:t>
            </a:r>
          </a:p>
          <a:p>
            <a:pPr>
              <a:spcAft>
                <a:spcPts val="600"/>
              </a:spcAft>
            </a:pPr>
            <a:r>
              <a:rPr lang="en-GB" sz="3600" dirty="0" smtClean="0"/>
              <a:t>Provides the democratic accountability necessary for delivering long-term growth priorities</a:t>
            </a:r>
          </a:p>
          <a:p>
            <a:pPr>
              <a:spcAft>
                <a:spcPts val="600"/>
              </a:spcAft>
            </a:pPr>
            <a:r>
              <a:rPr lang="en-GB" sz="3600" dirty="0" smtClean="0"/>
              <a:t>It’s about maximising growth potential</a:t>
            </a:r>
          </a:p>
          <a:p>
            <a:pPr>
              <a:spcAft>
                <a:spcPts val="600"/>
              </a:spcAft>
            </a:pPr>
            <a:r>
              <a:rPr lang="en-GB" sz="3600" dirty="0" smtClean="0"/>
              <a:t>It’s about connecting the City Region’s economic assets to our residents and communities</a:t>
            </a:r>
          </a:p>
          <a:p>
            <a:pPr>
              <a:spcAft>
                <a:spcPts val="600"/>
              </a:spcAft>
            </a:pPr>
            <a:r>
              <a:rPr lang="en-GB" sz="3600" dirty="0" smtClean="0"/>
              <a:t>Local identity will be retained for local issues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Place based devolution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Consensus that more funding and powers will be devolved by Government</a:t>
            </a:r>
          </a:p>
          <a:p>
            <a:r>
              <a:rPr lang="en-GB" sz="2800" dirty="0" smtClean="0"/>
              <a:t>Need to identify our priorities for decentralisation</a:t>
            </a:r>
          </a:p>
          <a:p>
            <a:r>
              <a:rPr lang="en-GB" sz="2800" dirty="0" smtClean="0"/>
              <a:t>Need also to demonstrate credibility by delivering on our current devolved funding and powers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+mn-lt"/>
              </a:rPr>
              <a:t>Northern Devolution Agenda </a:t>
            </a:r>
            <a:endParaRPr lang="en-GB" sz="3600" b="1" dirty="0">
              <a:latin typeface="+mn-lt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	An increasing level of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debate and discussion around the need for greater devolution of budgets, resources and political powers from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Whitehall</a:t>
            </a:r>
          </a:p>
          <a:p>
            <a:pPr>
              <a:lnSpc>
                <a:spcPct val="90000"/>
              </a:lnSpc>
              <a:buNone/>
            </a:pPr>
            <a:endParaRPr lang="en-GB" sz="2800" dirty="0"/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Within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context of the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Scottish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referendum, and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emerging </a:t>
            </a:r>
            <a:r>
              <a:rPr lang="en-GB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political policy from all mainstream Parties indicating an appetite for some extent of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devolution </a:t>
            </a:r>
            <a:endParaRPr lang="en-GB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GB" sz="2800" dirty="0">
              <a:latin typeface="Calibri" pitchFamily="34" charset="0"/>
            </a:endParaRPr>
          </a:p>
        </p:txBody>
      </p:sp>
      <p:pic>
        <p:nvPicPr>
          <p:cNvPr id="6147" name="Picture 5" descr="WIRRAL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381750"/>
            <a:ext cx="2095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480</Words>
  <Application>Microsoft Office PowerPoint</Application>
  <PresentationFormat>On-screen Show (4:3)</PresentationFormat>
  <Paragraphs>132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Liverpool City Region Combined Authority</vt:lpstr>
      <vt:lpstr>The Combined Authority</vt:lpstr>
      <vt:lpstr>Benefits of a Combined Authority</vt:lpstr>
      <vt:lpstr>A ‘functional  economic area’</vt:lpstr>
      <vt:lpstr>Significant items of business ...</vt:lpstr>
      <vt:lpstr>Key messages </vt:lpstr>
      <vt:lpstr>Place based devolution</vt:lpstr>
      <vt:lpstr>Northern Devolution Agenda </vt:lpstr>
      <vt:lpstr>Emerging Policy </vt:lpstr>
      <vt:lpstr>Devolution Agenda </vt:lpstr>
      <vt:lpstr>Northern devolution   </vt:lpstr>
      <vt:lpstr>Northern Economy </vt:lpstr>
      <vt:lpstr>Northern Devolution </vt:lpstr>
      <vt:lpstr>Devolution Agenda </vt:lpstr>
      <vt:lpstr>Our Proposals  </vt:lpstr>
      <vt:lpstr>Deliverability  </vt:lpstr>
      <vt:lpstr>Questions</vt:lpstr>
    </vt:vector>
  </TitlesOfParts>
  <Company>Wirral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Reed</dc:creator>
  <cp:lastModifiedBy>Halewood, Shaer</cp:lastModifiedBy>
  <cp:revision>94</cp:revision>
  <dcterms:created xsi:type="dcterms:W3CDTF">2014-01-13T12:46:19Z</dcterms:created>
  <dcterms:modified xsi:type="dcterms:W3CDTF">2014-10-30T12:42:51Z</dcterms:modified>
</cp:coreProperties>
</file>