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28"/>
  </p:notesMasterIdLst>
  <p:handoutMasterIdLst>
    <p:handoutMasterId r:id="rId29"/>
  </p:handoutMasterIdLst>
  <p:sldIdLst>
    <p:sldId id="275" r:id="rId3"/>
    <p:sldId id="276" r:id="rId4"/>
    <p:sldId id="311" r:id="rId5"/>
    <p:sldId id="312" r:id="rId6"/>
    <p:sldId id="313" r:id="rId7"/>
    <p:sldId id="314" r:id="rId8"/>
    <p:sldId id="286" r:id="rId9"/>
    <p:sldId id="315" r:id="rId10"/>
    <p:sldId id="316" r:id="rId11"/>
    <p:sldId id="317" r:id="rId12"/>
    <p:sldId id="292" r:id="rId13"/>
    <p:sldId id="293" r:id="rId14"/>
    <p:sldId id="294" r:id="rId15"/>
    <p:sldId id="308" r:id="rId16"/>
    <p:sldId id="320" r:id="rId17"/>
    <p:sldId id="321" r:id="rId18"/>
    <p:sldId id="322" r:id="rId19"/>
    <p:sldId id="323" r:id="rId20"/>
    <p:sldId id="324" r:id="rId21"/>
    <p:sldId id="318" r:id="rId22"/>
    <p:sldId id="319" r:id="rId23"/>
    <p:sldId id="325" r:id="rId24"/>
    <p:sldId id="326" r:id="rId25"/>
    <p:sldId id="327" r:id="rId26"/>
    <p:sldId id="328" r:id="rId27"/>
  </p:sldIdLst>
  <p:sldSz cx="9906000" cy="6858000" type="A4"/>
  <p:notesSz cx="6669088" cy="987266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0B9BC851-BDA0-4407-8F49-50C18B17417F}">
          <p14:sldIdLst>
            <p14:sldId id="275"/>
            <p14:sldId id="276"/>
            <p14:sldId id="311"/>
            <p14:sldId id="312"/>
            <p14:sldId id="313"/>
            <p14:sldId id="314"/>
            <p14:sldId id="286"/>
            <p14:sldId id="315"/>
            <p14:sldId id="316"/>
            <p14:sldId id="317"/>
            <p14:sldId id="292"/>
            <p14:sldId id="293"/>
            <p14:sldId id="294"/>
            <p14:sldId id="308"/>
            <p14:sldId id="320"/>
            <p14:sldId id="321"/>
            <p14:sldId id="322"/>
            <p14:sldId id="323"/>
            <p14:sldId id="324"/>
            <p14:sldId id="318"/>
            <p14:sldId id="319"/>
            <p14:sldId id="325"/>
            <p14:sldId id="326"/>
            <p14:sldId id="327"/>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AEE8F4"/>
    <a:srgbClr val="F7C025"/>
    <a:srgbClr val="FFA01C"/>
    <a:srgbClr val="3D516F"/>
    <a:srgbClr val="1C1155"/>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1" autoAdjust="0"/>
    <p:restoredTop sz="76661" autoAdjust="0"/>
  </p:normalViewPr>
  <p:slideViewPr>
    <p:cSldViewPr>
      <p:cViewPr>
        <p:scale>
          <a:sx n="50" d="100"/>
          <a:sy n="50" d="100"/>
        </p:scale>
        <p:origin x="-1325" y="139"/>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2" d="100"/>
          <a:sy n="122" d="100"/>
        </p:scale>
        <p:origin x="-3920" y="-9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889938" cy="493633"/>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defRPr sz="1200">
                <a:latin typeface="Arial" charset="0"/>
                <a:cs typeface="+mn-cs"/>
              </a:defRPr>
            </a:lvl1pPr>
          </a:lstStyle>
          <a:p>
            <a:pPr>
              <a:defRPr/>
            </a:pPr>
            <a:endParaRPr lang="en-GB" dirty="0"/>
          </a:p>
        </p:txBody>
      </p:sp>
      <p:sp>
        <p:nvSpPr>
          <p:cNvPr id="44035" name="Rectangle 3"/>
          <p:cNvSpPr>
            <a:spLocks noGrp="1" noChangeArrowheads="1"/>
          </p:cNvSpPr>
          <p:nvPr>
            <p:ph type="dt" sz="quarter" idx="1"/>
          </p:nvPr>
        </p:nvSpPr>
        <p:spPr bwMode="auto">
          <a:xfrm>
            <a:off x="3777607" y="0"/>
            <a:ext cx="2889938" cy="493633"/>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lgn="r">
              <a:defRPr sz="1200"/>
            </a:lvl1pPr>
          </a:lstStyle>
          <a:p>
            <a:fld id="{6CF716AF-9CC5-41CB-9742-836C7BC151F2}" type="datetime1">
              <a:rPr lang="en-GB"/>
              <a:pPr/>
              <a:t>26/11/2014</a:t>
            </a:fld>
            <a:endParaRPr lang="en-GB" dirty="0"/>
          </a:p>
        </p:txBody>
      </p:sp>
      <p:sp>
        <p:nvSpPr>
          <p:cNvPr id="44036" name="Rectangle 4"/>
          <p:cNvSpPr>
            <a:spLocks noGrp="1" noChangeArrowheads="1"/>
          </p:cNvSpPr>
          <p:nvPr>
            <p:ph type="ftr" sz="quarter" idx="2"/>
          </p:nvPr>
        </p:nvSpPr>
        <p:spPr bwMode="auto">
          <a:xfrm>
            <a:off x="0" y="9377316"/>
            <a:ext cx="2889938" cy="493633"/>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defRPr sz="1200">
                <a:latin typeface="Arial" charset="0"/>
                <a:cs typeface="+mn-cs"/>
              </a:defRPr>
            </a:lvl1pPr>
          </a:lstStyle>
          <a:p>
            <a:pPr>
              <a:defRPr/>
            </a:pPr>
            <a:endParaRPr lang="en-GB" dirty="0"/>
          </a:p>
        </p:txBody>
      </p:sp>
      <p:sp>
        <p:nvSpPr>
          <p:cNvPr id="44037" name="Rectangle 5"/>
          <p:cNvSpPr>
            <a:spLocks noGrp="1" noChangeArrowheads="1"/>
          </p:cNvSpPr>
          <p:nvPr>
            <p:ph type="sldNum" sz="quarter" idx="3"/>
          </p:nvPr>
        </p:nvSpPr>
        <p:spPr bwMode="auto">
          <a:xfrm>
            <a:off x="3777607" y="9377316"/>
            <a:ext cx="2889938" cy="493633"/>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lgn="r">
              <a:defRPr sz="1200"/>
            </a:lvl1pPr>
          </a:lstStyle>
          <a:p>
            <a:fld id="{F486192D-04F8-4A71-ADBB-1E21A873B4E0}" type="slidenum">
              <a:rPr lang="en-GB"/>
              <a:pPr/>
              <a:t>‹#›</a:t>
            </a:fld>
            <a:endParaRPr lang="en-GB" dirty="0"/>
          </a:p>
        </p:txBody>
      </p:sp>
    </p:spTree>
    <p:extLst>
      <p:ext uri="{BB962C8B-B14F-4D97-AF65-F5344CB8AC3E}">
        <p14:creationId xmlns:p14="http://schemas.microsoft.com/office/powerpoint/2010/main" val="122451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wrap="square" lIns="90434" tIns="45217" rIns="90434" bIns="45217" numCol="1" anchor="t" anchorCtr="0" compatLnSpc="1">
            <a:prstTxWarp prst="textNoShape">
              <a:avLst/>
            </a:prstTxWarp>
          </a:bodyPr>
          <a:lstStyle>
            <a:lvl1pPr>
              <a:defRPr sz="1200">
                <a:latin typeface="Arial" charset="0"/>
                <a:cs typeface="+mn-cs"/>
              </a:defRPr>
            </a:lvl1pPr>
          </a:lstStyle>
          <a:p>
            <a:pPr>
              <a:defRPr/>
            </a:pPr>
            <a:endParaRPr lang="en-GB" dirty="0"/>
          </a:p>
        </p:txBody>
      </p:sp>
      <p:sp>
        <p:nvSpPr>
          <p:cNvPr id="3" name="Date Placeholder 2"/>
          <p:cNvSpPr>
            <a:spLocks noGrp="1"/>
          </p:cNvSpPr>
          <p:nvPr>
            <p:ph type="dt" idx="1"/>
          </p:nvPr>
        </p:nvSpPr>
        <p:spPr>
          <a:xfrm>
            <a:off x="3777607" y="0"/>
            <a:ext cx="2889938" cy="493633"/>
          </a:xfrm>
          <a:prstGeom prst="rect">
            <a:avLst/>
          </a:prstGeom>
        </p:spPr>
        <p:txBody>
          <a:bodyPr vert="horz" wrap="square" lIns="90434" tIns="45217" rIns="90434" bIns="45217" numCol="1" anchor="t" anchorCtr="0" compatLnSpc="1">
            <a:prstTxWarp prst="textNoShape">
              <a:avLst/>
            </a:prstTxWarp>
          </a:bodyPr>
          <a:lstStyle>
            <a:lvl1pPr algn="r">
              <a:defRPr sz="1200"/>
            </a:lvl1pPr>
          </a:lstStyle>
          <a:p>
            <a:fld id="{6D095E39-53B5-42C5-A5F0-01767504056A}" type="datetime1">
              <a:rPr lang="en-US"/>
              <a:pPr/>
              <a:t>11/26/2014</a:t>
            </a:fld>
            <a:endParaRPr lang="en-US" dirty="0"/>
          </a:p>
        </p:txBody>
      </p:sp>
      <p:sp>
        <p:nvSpPr>
          <p:cNvPr id="4" name="Slide Image Placeholder 3"/>
          <p:cNvSpPr>
            <a:spLocks noGrp="1" noRot="1" noChangeAspect="1"/>
          </p:cNvSpPr>
          <p:nvPr>
            <p:ph type="sldImg" idx="2"/>
          </p:nvPr>
        </p:nvSpPr>
        <p:spPr>
          <a:xfrm>
            <a:off x="660400" y="739775"/>
            <a:ext cx="5348288" cy="3703638"/>
          </a:xfrm>
          <a:prstGeom prst="rect">
            <a:avLst/>
          </a:prstGeom>
          <a:noFill/>
          <a:ln w="12700">
            <a:solidFill>
              <a:prstClr val="black"/>
            </a:solidFill>
          </a:ln>
        </p:spPr>
        <p:txBody>
          <a:bodyPr vert="horz" wrap="square" lIns="90434" tIns="45217" rIns="90434" bIns="45217" numCol="1" anchor="ctr" anchorCtr="0" compatLnSpc="1">
            <a:prstTxWarp prst="textNoShape">
              <a:avLst/>
            </a:prstTxWarp>
          </a:bodyPr>
          <a:lstStyle/>
          <a:p>
            <a:pPr lvl="0"/>
            <a:endParaRPr lang="en-GB" noProof="0" dirty="0" smtClean="0"/>
          </a:p>
        </p:txBody>
      </p:sp>
      <p:sp>
        <p:nvSpPr>
          <p:cNvPr id="5" name="Notes Placeholder 4"/>
          <p:cNvSpPr>
            <a:spLocks noGrp="1"/>
          </p:cNvSpPr>
          <p:nvPr>
            <p:ph type="body" sz="quarter" idx="3"/>
          </p:nvPr>
        </p:nvSpPr>
        <p:spPr>
          <a:xfrm>
            <a:off x="666909" y="4689515"/>
            <a:ext cx="5335270" cy="4442698"/>
          </a:xfrm>
          <a:prstGeom prst="rect">
            <a:avLst/>
          </a:prstGeom>
        </p:spPr>
        <p:txBody>
          <a:bodyPr vert="horz" wrap="square" lIns="90434" tIns="45217" rIns="90434" bIns="45217"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9377316"/>
            <a:ext cx="2889938" cy="493633"/>
          </a:xfrm>
          <a:prstGeom prst="rect">
            <a:avLst/>
          </a:prstGeom>
        </p:spPr>
        <p:txBody>
          <a:bodyPr vert="horz" wrap="square" lIns="90434" tIns="45217" rIns="90434" bIns="45217" numCol="1" anchor="b" anchorCtr="0" compatLnSpc="1">
            <a:prstTxWarp prst="textNoShape">
              <a:avLst/>
            </a:prstTxWarp>
          </a:bodyPr>
          <a:lstStyle>
            <a:lvl1pPr>
              <a:defRPr sz="1200">
                <a:latin typeface="Arial" charset="0"/>
                <a:cs typeface="+mn-cs"/>
              </a:defRPr>
            </a:lvl1pPr>
          </a:lstStyle>
          <a:p>
            <a:pPr>
              <a:defRPr/>
            </a:pPr>
            <a:endParaRPr lang="en-GB" dirty="0"/>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wrap="square" lIns="90434" tIns="45217" rIns="90434" bIns="45217" numCol="1" anchor="b" anchorCtr="0" compatLnSpc="1">
            <a:prstTxWarp prst="textNoShape">
              <a:avLst/>
            </a:prstTxWarp>
          </a:bodyPr>
          <a:lstStyle>
            <a:lvl1pPr algn="r">
              <a:defRPr sz="1200"/>
            </a:lvl1pPr>
          </a:lstStyle>
          <a:p>
            <a:fld id="{2C9C6465-D4A1-4D26-B10F-B2F85E284624}" type="slidenum">
              <a:rPr lang="en-US"/>
              <a:pPr/>
              <a:t>‹#›</a:t>
            </a:fld>
            <a:endParaRPr lang="en-US" dirty="0"/>
          </a:p>
        </p:txBody>
      </p:sp>
    </p:spTree>
    <p:extLst>
      <p:ext uri="{BB962C8B-B14F-4D97-AF65-F5344CB8AC3E}">
        <p14:creationId xmlns:p14="http://schemas.microsoft.com/office/powerpoint/2010/main" val="11541994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C9C6465-D4A1-4D26-B10F-B2F85E28462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normAutofit fontScale="92500" lnSpcReduction="20000"/>
          </a:bodyPr>
          <a:lstStyle/>
          <a:p>
            <a:pPr marL="168789" indent="-168789">
              <a:buFont typeface="Arial" panose="020B0604020202020204" pitchFamily="34" charset="0"/>
              <a:buChar char="•"/>
            </a:pPr>
            <a:r>
              <a:rPr lang="en-GB" dirty="0" smtClean="0"/>
              <a:t>So what have we achieved?</a:t>
            </a:r>
            <a:r>
              <a:rPr lang="en-GB" baseline="0" dirty="0" smtClean="0"/>
              <a:t> Well the new delivery model that has made the greatest progress on the ground is integrated early support</a:t>
            </a:r>
          </a:p>
          <a:p>
            <a:pPr marL="168789" indent="-168789">
              <a:buFont typeface="Arial" panose="020B0604020202020204" pitchFamily="34" charset="0"/>
              <a:buChar char="•"/>
            </a:pPr>
            <a:r>
              <a:rPr lang="en-GB" baseline="0" dirty="0" smtClean="0"/>
              <a:t>This  new approach that went fully live in October last year goes well beyond troubled families and support families at an earlier stage of need as well as domestic violence victims, domestic violence perpetrators and complex worklessness cases. </a:t>
            </a:r>
          </a:p>
          <a:p>
            <a:pPr marL="168789" indent="-168789">
              <a:buFont typeface="Arial" panose="020B0604020202020204" pitchFamily="34" charset="0"/>
              <a:buChar char="•"/>
            </a:pPr>
            <a:r>
              <a:rPr lang="en-GB" baseline="0" dirty="0" smtClean="0"/>
              <a:t>Supported by £8m of multi-agency investment and 150 staff it has three key components</a:t>
            </a:r>
          </a:p>
          <a:p>
            <a:pPr marL="618892" lvl="1" indent="-168789">
              <a:buFont typeface="Arial" panose="020B0604020202020204" pitchFamily="34" charset="0"/>
              <a:buChar char="•"/>
            </a:pPr>
            <a:r>
              <a:rPr lang="en-GB" baseline="0" dirty="0" smtClean="0"/>
              <a:t>A single front door to deal with complex demand – essentially this is a dedicated multiagency team that screens and triages  referrals, interrogates data about individuals across a range of partner systems, and builds up a 360 profile of </a:t>
            </a:r>
            <a:r>
              <a:rPr lang="en-GB" baseline="0" dirty="0" err="1" smtClean="0"/>
              <a:t>of</a:t>
            </a:r>
            <a:r>
              <a:rPr lang="en-GB" baseline="0" dirty="0" smtClean="0"/>
              <a:t> case </a:t>
            </a:r>
          </a:p>
          <a:p>
            <a:pPr marL="618892" lvl="1" indent="-168789">
              <a:buFont typeface="Arial" panose="020B0604020202020204" pitchFamily="34" charset="0"/>
              <a:buChar char="•"/>
            </a:pPr>
            <a:r>
              <a:rPr lang="en-GB" baseline="0" dirty="0" smtClean="0"/>
              <a:t>The second key component are the case management teams. These are again </a:t>
            </a:r>
            <a:r>
              <a:rPr lang="en-GB" baseline="0" dirty="0" err="1" smtClean="0"/>
              <a:t>mutiagency</a:t>
            </a:r>
            <a:r>
              <a:rPr lang="en-GB" baseline="0" dirty="0" smtClean="0"/>
              <a:t> teams under single line management that act as a real team around the family rather than a virtual team. Co-located in and around </a:t>
            </a:r>
            <a:r>
              <a:rPr lang="en-GB" baseline="0" dirty="0" err="1" smtClean="0"/>
              <a:t>childrens</a:t>
            </a:r>
            <a:r>
              <a:rPr lang="en-GB" baseline="0" dirty="0" smtClean="0"/>
              <a:t> centres they assign a lead professional to deal with the case who then builds up a single plan with the right mix of sequenced and coordinated interventions. All key agencies been </a:t>
            </a:r>
            <a:r>
              <a:rPr lang="en-GB" baseline="0" dirty="0" err="1" smtClean="0"/>
              <a:t>colo-cated</a:t>
            </a:r>
            <a:r>
              <a:rPr lang="en-GB" baseline="0" dirty="0" smtClean="0"/>
              <a:t> but also have links with other organisations in the public and voluntary sector not co-located  </a:t>
            </a:r>
          </a:p>
          <a:p>
            <a:pPr marL="618892" lvl="1" indent="-168789">
              <a:buFont typeface="Arial" panose="020B0604020202020204" pitchFamily="34" charset="0"/>
              <a:buChar char="•"/>
            </a:pPr>
            <a:r>
              <a:rPr lang="en-GB" baseline="0" dirty="0" smtClean="0"/>
              <a:t>The </a:t>
            </a:r>
            <a:r>
              <a:rPr lang="en-GB" baseline="0" dirty="0" err="1" smtClean="0"/>
              <a:t>thrid</a:t>
            </a:r>
            <a:r>
              <a:rPr lang="en-GB" baseline="0" dirty="0" smtClean="0"/>
              <a:t> key component is a menu of evidence based interventions that we believe will help turn around demand for complex cases – MST care and </a:t>
            </a:r>
            <a:r>
              <a:rPr lang="en-GB" baseline="0" dirty="0" err="1" smtClean="0"/>
              <a:t>cudstody</a:t>
            </a:r>
            <a:r>
              <a:rPr lang="en-GB" baseline="0" dirty="0" smtClean="0"/>
              <a:t>, parenting, domestic violence accommodation recovery programmes, tagging etc. These have been recently commissioned and funded from a multi-agency pooled budget  </a:t>
            </a:r>
          </a:p>
          <a:p>
            <a:pPr marL="168789" indent="-168789">
              <a:buFont typeface="Arial" panose="020B0604020202020204" pitchFamily="34" charset="0"/>
              <a:buChar char="•"/>
            </a:pPr>
            <a:r>
              <a:rPr lang="en-GB" baseline="0" dirty="0" smtClean="0"/>
              <a:t>In terms of impact – still early days but certainly supported strong performance on our troubled families, also data showing signs of impact </a:t>
            </a:r>
            <a:r>
              <a:rPr lang="en-GB" baseline="0" dirty="0" err="1" smtClean="0"/>
              <a:t>particulalry</a:t>
            </a:r>
            <a:r>
              <a:rPr lang="en-GB" baseline="0" dirty="0" smtClean="0"/>
              <a:t> around reducing demand on level 4 child </a:t>
            </a:r>
            <a:r>
              <a:rPr lang="en-GB" baseline="0" dirty="0" err="1" smtClean="0"/>
              <a:t>safeguarig</a:t>
            </a:r>
            <a:r>
              <a:rPr lang="en-GB" baseline="0" dirty="0" smtClean="0"/>
              <a:t> services, </a:t>
            </a:r>
            <a:r>
              <a:rPr lang="en-GB" baseline="0" dirty="0" err="1" smtClean="0"/>
              <a:t>ened</a:t>
            </a:r>
            <a:r>
              <a:rPr lang="en-GB" baseline="0" dirty="0" smtClean="0"/>
              <a:t> to process times have reduced, and staffing very positive - service felt facing death by a thousand cuts.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a:p>
        </p:txBody>
      </p:sp>
    </p:spTree>
    <p:extLst>
      <p:ext uri="{BB962C8B-B14F-4D97-AF65-F5344CB8AC3E}">
        <p14:creationId xmlns:p14="http://schemas.microsoft.com/office/powerpoint/2010/main" val="360259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normAutofit/>
          </a:bodyPr>
          <a:lstStyle/>
          <a:p>
            <a:pPr marL="168789" indent="-168789">
              <a:buFont typeface="Arial" panose="020B0604020202020204" pitchFamily="34" charset="0"/>
              <a:buChar char="•"/>
            </a:pPr>
            <a:r>
              <a:rPr lang="en-GB" dirty="0" smtClean="0"/>
              <a:t>On worklessness – our proposition</a:t>
            </a:r>
            <a:r>
              <a:rPr lang="en-GB" baseline="0" dirty="0" smtClean="0"/>
              <a:t> was to integrate all of the services that enable an individual or a family to be work ready.</a:t>
            </a:r>
          </a:p>
          <a:p>
            <a:pPr marL="168789" indent="-168789">
              <a:buFont typeface="Arial" panose="020B0604020202020204" pitchFamily="34" charset="0"/>
              <a:buChar char="•"/>
            </a:pPr>
            <a:r>
              <a:rPr lang="en-GB" baseline="0" dirty="0" smtClean="0"/>
              <a:t>Four key components</a:t>
            </a:r>
          </a:p>
          <a:p>
            <a:pPr marL="168789" indent="-168789">
              <a:buFont typeface="Arial" panose="020B0604020202020204" pitchFamily="34" charset="0"/>
              <a:buChar char="•"/>
            </a:pPr>
            <a:r>
              <a:rPr lang="en-GB" baseline="0" dirty="0" smtClean="0"/>
              <a:t>We have physically co-located a range of agencies that enable people to be work ready under one roof – known as work zones – launched 3 plan for a further 3 across the borough. Bring together JCP, CAB, council, NCS, work programme providers</a:t>
            </a:r>
          </a:p>
          <a:p>
            <a:pPr marL="168789" indent="-168789">
              <a:buFont typeface="Arial" panose="020B0604020202020204" pitchFamily="34" charset="0"/>
              <a:buChar char="•"/>
            </a:pPr>
            <a:r>
              <a:rPr lang="en-GB" baseline="0" dirty="0" smtClean="0"/>
              <a:t>We’ve also put in place new processes to smooth the process of assessment and referral between the range of worklessness and skills organisation across the borough</a:t>
            </a:r>
          </a:p>
          <a:p>
            <a:pPr marL="168789" indent="-168789">
              <a:buFont typeface="Arial" panose="020B0604020202020204" pitchFamily="34" charset="0"/>
              <a:buChar char="•"/>
            </a:pPr>
            <a:r>
              <a:rPr lang="en-GB" baseline="0" dirty="0" smtClean="0"/>
              <a:t>We are piloting a new approach to enable work readiness for the ESA cohort with health</a:t>
            </a:r>
          </a:p>
          <a:p>
            <a:pPr marL="168789" indent="-168789">
              <a:buFont typeface="Arial" panose="020B0604020202020204" pitchFamily="34" charset="0"/>
              <a:buChar char="•"/>
            </a:pPr>
            <a:r>
              <a:rPr lang="en-GB" baseline="0" dirty="0" smtClean="0"/>
              <a:t>Put in place a new governance model to enable joint planning and decision making across work and skills organisations</a:t>
            </a:r>
          </a:p>
          <a:p>
            <a:pPr marL="168789" indent="-168789">
              <a:buFont typeface="Arial" panose="020B0604020202020204" pitchFamily="34" charset="0"/>
              <a:buChar char="•"/>
            </a:pPr>
            <a:r>
              <a:rPr lang="en-GB" baseline="0" dirty="0" smtClean="0"/>
              <a:t> Impact – again early days 1000 people on the books, 250 into work, against improving results with worklessness. Real progress will be in the harder groups particulaly ESA</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normAutofit lnSpcReduction="10000"/>
          </a:bodyPr>
          <a:lstStyle/>
          <a:p>
            <a:pPr marL="168789" indent="-168789">
              <a:buFont typeface="Arial" panose="020B0604020202020204" pitchFamily="34" charset="0"/>
              <a:buChar char="•"/>
            </a:pPr>
            <a:r>
              <a:rPr lang="en-GB" dirty="0" smtClean="0"/>
              <a:t>Turing</a:t>
            </a:r>
            <a:r>
              <a:rPr lang="en-GB" baseline="0" dirty="0" smtClean="0"/>
              <a:t> to health and social care – our goal has been to establish seamless care closer to home, </a:t>
            </a:r>
            <a:r>
              <a:rPr lang="en-GB" baseline="0" dirty="0" err="1" smtClean="0"/>
              <a:t>particulalry</a:t>
            </a:r>
            <a:r>
              <a:rPr lang="en-GB" baseline="0" dirty="0" smtClean="0"/>
              <a:t> for frail elderly.</a:t>
            </a:r>
          </a:p>
          <a:p>
            <a:pPr marL="168789" indent="-168789">
              <a:buFont typeface="Arial" panose="020B0604020202020204" pitchFamily="34" charset="0"/>
              <a:buChar char="•"/>
            </a:pPr>
            <a:r>
              <a:rPr lang="en-GB" baseline="0" dirty="0" smtClean="0"/>
              <a:t>Due to scale of the challenge - Not going to be delivered in 12 months but made real progress</a:t>
            </a:r>
          </a:p>
          <a:p>
            <a:pPr marL="168789" indent="-168789">
              <a:buFont typeface="Arial" panose="020B0604020202020204" pitchFamily="34" charset="0"/>
              <a:buChar char="•"/>
            </a:pPr>
            <a:r>
              <a:rPr lang="en-GB" baseline="0" dirty="0" smtClean="0"/>
              <a:t>Four key components</a:t>
            </a:r>
          </a:p>
          <a:p>
            <a:pPr marL="168789" indent="-168789">
              <a:buFont typeface="Arial" panose="020B0604020202020204" pitchFamily="34" charset="0"/>
              <a:buChar char="•"/>
            </a:pPr>
            <a:r>
              <a:rPr lang="en-GB" baseline="0" dirty="0" smtClean="0"/>
              <a:t>A new offer of support to enable older people to live in </a:t>
            </a:r>
            <a:r>
              <a:rPr lang="en-GB" baseline="0" dirty="0" err="1" smtClean="0"/>
              <a:t>supportiuve</a:t>
            </a:r>
            <a:r>
              <a:rPr lang="en-GB" baseline="0" dirty="0" smtClean="0"/>
              <a:t> communities- investment in </a:t>
            </a:r>
            <a:r>
              <a:rPr lang="en-GB" baseline="0" dirty="0" err="1" smtClean="0"/>
              <a:t>timebanks</a:t>
            </a:r>
            <a:r>
              <a:rPr lang="en-GB" baseline="0" dirty="0" smtClean="0"/>
              <a:t>, a joint approach to investment in the VCS, 8 fold expansion of </a:t>
            </a:r>
            <a:r>
              <a:rPr lang="en-GB" baseline="0" dirty="0" err="1" smtClean="0"/>
              <a:t>telecare</a:t>
            </a:r>
            <a:r>
              <a:rPr lang="en-GB" baseline="0" dirty="0" smtClean="0"/>
              <a:t>, 480 units of extra care</a:t>
            </a:r>
          </a:p>
          <a:p>
            <a:pPr marL="168789" indent="-168789">
              <a:buFont typeface="Arial" panose="020B0604020202020204" pitchFamily="34" charset="0"/>
              <a:buChar char="•"/>
            </a:pPr>
            <a:r>
              <a:rPr lang="en-GB" baseline="0" dirty="0" err="1" smtClean="0"/>
              <a:t>Scondly</a:t>
            </a:r>
            <a:r>
              <a:rPr lang="en-GB" baseline="0" dirty="0" smtClean="0"/>
              <a:t> established integrated care teams that bring together health and social care professionals to intensively manage cases where individuals are at the greatest risk of admission to hospital or residential care. Three have gone live. Supported by a single point of access.</a:t>
            </a:r>
          </a:p>
          <a:p>
            <a:pPr marL="168789" indent="-168789">
              <a:buFont typeface="Arial" panose="020B0604020202020204" pitchFamily="34" charset="0"/>
              <a:buChar char="•"/>
            </a:pPr>
            <a:r>
              <a:rPr lang="en-GB" baseline="0" dirty="0" smtClean="0"/>
              <a:t>Thirdly we are joining up all our step up and step down care – all commission this in silos and not the appropriate offer – first step that operational teams and management have </a:t>
            </a:r>
            <a:r>
              <a:rPr lang="en-GB" baseline="0" dirty="0" err="1" smtClean="0"/>
              <a:t>ome</a:t>
            </a:r>
            <a:r>
              <a:rPr lang="en-GB" baseline="0" dirty="0" smtClean="0"/>
              <a:t> together</a:t>
            </a:r>
          </a:p>
          <a:p>
            <a:pPr marL="168789" indent="-168789">
              <a:buFont typeface="Arial" panose="020B0604020202020204" pitchFamily="34" charset="0"/>
              <a:buChar char="•"/>
            </a:pPr>
            <a:r>
              <a:rPr lang="en-GB" baseline="0" dirty="0" smtClean="0"/>
              <a:t>Finally we have identified a range of enabler that will help make this </a:t>
            </a:r>
            <a:r>
              <a:rPr lang="en-GB" baseline="0" dirty="0" err="1" smtClean="0"/>
              <a:t>particualy</a:t>
            </a:r>
            <a:r>
              <a:rPr lang="en-GB" baseline="0" dirty="0" smtClean="0"/>
              <a:t> funding and contracting to help us move money around the system, data sharing, workforce development</a:t>
            </a:r>
          </a:p>
          <a:p>
            <a:pPr marL="168789" indent="-168789">
              <a:buFont typeface="Arial" panose="020B0604020202020204" pitchFamily="34" charset="0"/>
              <a:buChar char="•"/>
            </a:pPr>
            <a:r>
              <a:rPr lang="en-GB" baseline="0" dirty="0" smtClean="0"/>
              <a:t>In terms of impact very strong patient stories but too early to show a huge reduction in demand. </a:t>
            </a:r>
            <a:r>
              <a:rPr lang="en-GB" baseline="0" dirty="0" err="1" smtClean="0"/>
              <a:t>Steafy</a:t>
            </a:r>
            <a:r>
              <a:rPr lang="en-GB" baseline="0" dirty="0" smtClean="0"/>
              <a:t> increase in referrals to integrated teams, we’ve pulled together an innovation fund from existing budgets across the health and social care economy to meet transition costs and manage risk of double running costs, started negotiations with health providers around a new funding and contracting model.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a:p>
        </p:txBody>
      </p:sp>
    </p:spTree>
    <p:extLst>
      <p:ext uri="{BB962C8B-B14F-4D97-AF65-F5344CB8AC3E}">
        <p14:creationId xmlns:p14="http://schemas.microsoft.com/office/powerpoint/2010/main" val="1466512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normAutofit fontScale="77500" lnSpcReduction="20000"/>
          </a:bodyPr>
          <a:lstStyle/>
          <a:p>
            <a:r>
              <a:rPr lang="en-GB" b="1" dirty="0" smtClean="0"/>
              <a:t>Different Cultures</a:t>
            </a:r>
          </a:p>
          <a:p>
            <a:pPr marL="169564" indent="-169564">
              <a:buFont typeface="Arial" panose="020B0604020202020204" pitchFamily="34" charset="0"/>
              <a:buChar char="•"/>
            </a:pPr>
            <a:r>
              <a:rPr lang="en-GB" dirty="0" smtClean="0"/>
              <a:t>I’ve always done it this way</a:t>
            </a:r>
          </a:p>
          <a:p>
            <a:pPr marL="169564" indent="-169564">
              <a:buFont typeface="Arial" panose="020B0604020202020204" pitchFamily="34" charset="0"/>
              <a:buChar char="•"/>
            </a:pPr>
            <a:r>
              <a:rPr lang="en-GB" dirty="0" smtClean="0"/>
              <a:t>What’s in it for me?</a:t>
            </a:r>
          </a:p>
          <a:p>
            <a:pPr marL="169564" indent="-169564">
              <a:buFont typeface="Arial" panose="020B0604020202020204" pitchFamily="34" charset="0"/>
              <a:buChar char="•"/>
            </a:pPr>
            <a:r>
              <a:rPr lang="en-GB" dirty="0" smtClean="0"/>
              <a:t>Partnership</a:t>
            </a:r>
            <a:r>
              <a:rPr lang="en-GB" baseline="0" dirty="0" smtClean="0"/>
              <a:t> working is as much about developing delivery models about tackling root causes of demand rather than just managing the symptoms – Partners need to think differently.</a:t>
            </a:r>
          </a:p>
          <a:p>
            <a:pPr marL="169564" indent="-169564">
              <a:buFont typeface="Arial" panose="020B0604020202020204" pitchFamily="34" charset="0"/>
              <a:buChar char="•"/>
            </a:pPr>
            <a:r>
              <a:rPr lang="en-GB" baseline="0" dirty="0" smtClean="0"/>
              <a:t>You may be interested to know that of the NHS budget of 98bn – 4% is spent on prevention.</a:t>
            </a:r>
          </a:p>
          <a:p>
            <a:endParaRPr lang="en-GB" baseline="0" dirty="0" smtClean="0"/>
          </a:p>
          <a:p>
            <a:r>
              <a:rPr lang="en-GB" b="1" baseline="0" dirty="0" smtClean="0"/>
              <a:t>Split Incentives</a:t>
            </a:r>
          </a:p>
          <a:p>
            <a:pPr marL="169564" indent="-169564">
              <a:buFont typeface="Arial" panose="020B0604020202020204" pitchFamily="34" charset="0"/>
              <a:buChar char="•"/>
            </a:pPr>
            <a:r>
              <a:rPr lang="en-GB" dirty="0" smtClean="0"/>
              <a:t>Use</a:t>
            </a:r>
            <a:r>
              <a:rPr lang="en-GB" baseline="0" dirty="0" smtClean="0"/>
              <a:t> quote – why should I invest in an intervention when the bulk of the savings fall elsewhere?</a:t>
            </a:r>
            <a:endParaRPr lang="en-GB" dirty="0" smtClean="0"/>
          </a:p>
          <a:p>
            <a:endParaRPr lang="en-GB" dirty="0" smtClean="0"/>
          </a:p>
          <a:p>
            <a:r>
              <a:rPr lang="en-GB" b="1" dirty="0" smtClean="0"/>
              <a:t>We need to start thinking of the Whole System – Removing fragmented Public Services through better planning, better</a:t>
            </a:r>
            <a:r>
              <a:rPr lang="en-GB" b="1" baseline="0" dirty="0" smtClean="0"/>
              <a:t> commissioning, evidencing joint outcomes and collaborative case management.  Or to put it another way – Working in Partnership.</a:t>
            </a:r>
            <a:endParaRPr lang="en-GB" b="1" dirty="0" smtClean="0"/>
          </a:p>
          <a:p>
            <a:endParaRPr lang="en-GB" dirty="0" smtClean="0"/>
          </a:p>
          <a:p>
            <a:r>
              <a:rPr lang="en-GB" b="1" dirty="0" smtClean="0"/>
              <a:t>So What have we done to breakdown these barriers?</a:t>
            </a:r>
          </a:p>
          <a:p>
            <a:endParaRPr lang="en-GB" dirty="0" smtClean="0"/>
          </a:p>
          <a:p>
            <a:pPr marL="169564" indent="-169564">
              <a:buFont typeface="Arial" panose="020B0604020202020204" pitchFamily="34" charset="0"/>
              <a:buChar char="•"/>
            </a:pPr>
            <a:r>
              <a:rPr lang="en-GB" dirty="0" smtClean="0"/>
              <a:t>We brought</a:t>
            </a:r>
            <a:r>
              <a:rPr lang="en-GB" baseline="0" dirty="0" smtClean="0"/>
              <a:t> together the West Cheshire partnership (co-located) to develop the Altogether better business case, reinforcing the collective shared vision.</a:t>
            </a:r>
          </a:p>
          <a:p>
            <a:pPr marL="169564" indent="-169564">
              <a:buFont typeface="Arial" panose="020B0604020202020204" pitchFamily="34" charset="0"/>
              <a:buChar char="•"/>
            </a:pPr>
            <a:r>
              <a:rPr lang="en-GB" baseline="0" dirty="0" smtClean="0"/>
              <a:t>We used a nationally prescribed financial modelling tools – namely the CBA model (Developed by New Economy in Manchester) that builds on HM Treasury Green Book principles (reference TCA Bids) – Deadweight, Optimism bias, drop off and lag.</a:t>
            </a:r>
          </a:p>
          <a:p>
            <a:pPr marL="169564" indent="-169564" defTabSz="452171">
              <a:buFont typeface="Arial" panose="020B0604020202020204" pitchFamily="34" charset="0"/>
              <a:buChar char="•"/>
              <a:defRPr/>
            </a:pPr>
            <a:r>
              <a:rPr lang="en-GB" dirty="0" smtClean="0"/>
              <a:t>We brought together senior finance leaders from across the partnership</a:t>
            </a:r>
            <a:r>
              <a:rPr lang="en-GB" baseline="0" dirty="0" smtClean="0"/>
              <a:t> regularly to help in the development, review and sign-off of our financial cases.  Partners needed to have sight and understand where the ‘apples fall’. </a:t>
            </a:r>
          </a:p>
          <a:p>
            <a:pPr marL="169564" indent="-169564">
              <a:buFont typeface="Arial" panose="020B0604020202020204" pitchFamily="34" charset="0"/>
              <a:buChar char="•"/>
            </a:pPr>
            <a:endParaRPr lang="en-GB" dirty="0" smtClean="0"/>
          </a:p>
          <a:p>
            <a:r>
              <a:rPr lang="en-GB" b="1" dirty="0" smtClean="0"/>
              <a:t>So that’s how we developed the business cases.  In setting up our integrated teams</a:t>
            </a:r>
            <a:r>
              <a:rPr lang="en-GB" b="1" baseline="0" dirty="0" smtClean="0"/>
              <a:t> we:-</a:t>
            </a:r>
            <a:endParaRPr lang="en-GB" b="1" dirty="0" smtClean="0"/>
          </a:p>
          <a:p>
            <a:pPr marL="169564" indent="-169564">
              <a:buFont typeface="Arial" panose="020B0604020202020204" pitchFamily="34" charset="0"/>
              <a:buChar char="•"/>
            </a:pPr>
            <a:endParaRPr lang="en-GB" dirty="0" smtClean="0"/>
          </a:p>
          <a:p>
            <a:pPr marL="169564" indent="-169564">
              <a:buFont typeface="Arial" panose="020B0604020202020204" pitchFamily="34" charset="0"/>
              <a:buChar char="•"/>
            </a:pPr>
            <a:r>
              <a:rPr lang="en-GB" dirty="0" smtClean="0"/>
              <a:t>We secured</a:t>
            </a:r>
            <a:r>
              <a:rPr lang="en-GB" baseline="0" dirty="0" smtClean="0"/>
              <a:t> new partnership investment towards the non-recurrent costs of establishing the joint teams…but we also</a:t>
            </a:r>
          </a:p>
          <a:p>
            <a:pPr marL="169564" indent="-169564">
              <a:buFont typeface="Arial" panose="020B0604020202020204" pitchFamily="34" charset="0"/>
              <a:buChar char="•"/>
            </a:pPr>
            <a:r>
              <a:rPr lang="en-GB" dirty="0" smtClean="0"/>
              <a:t>Secured a shared investment to a suite of new evidence based interventions, with contributions informed by the anticipated</a:t>
            </a:r>
            <a:r>
              <a:rPr lang="en-GB" baseline="0" dirty="0" smtClean="0"/>
              <a:t> size of the ‘apple pile’</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normAutofit lnSpcReduction="10000"/>
          </a:bodyPr>
          <a:lstStyle/>
          <a:p>
            <a:r>
              <a:rPr lang="en-GB" b="1" dirty="0" smtClean="0"/>
              <a:t>We can’t get the headroom to redesign our services</a:t>
            </a:r>
          </a:p>
          <a:p>
            <a:pPr marL="169564" indent="-169564">
              <a:buFont typeface="Arial" panose="020B0604020202020204" pitchFamily="34" charset="0"/>
              <a:buChar char="•"/>
            </a:pPr>
            <a:r>
              <a:rPr lang="en-GB" b="0" dirty="0" smtClean="0"/>
              <a:t>Or can we afford not to redesign / join up / collaborate?</a:t>
            </a:r>
          </a:p>
          <a:p>
            <a:pPr marL="169564" indent="-169564">
              <a:buFont typeface="Arial" panose="020B0604020202020204" pitchFamily="34" charset="0"/>
              <a:buChar char="•"/>
            </a:pPr>
            <a:endParaRPr lang="en-GB" b="0" dirty="0" smtClean="0"/>
          </a:p>
          <a:p>
            <a:r>
              <a:rPr lang="en-GB" b="1" dirty="0" smtClean="0"/>
              <a:t>Cashable Savings</a:t>
            </a:r>
          </a:p>
          <a:p>
            <a:pPr marL="169564" indent="-169564">
              <a:buFont typeface="Arial" panose="020B0604020202020204" pitchFamily="34" charset="0"/>
              <a:buChar char="•"/>
            </a:pPr>
            <a:r>
              <a:rPr lang="en-GB" b="0" dirty="0" smtClean="0"/>
              <a:t>There’s almost certainly some immediate cashable savings from partnership working through identifying process efficiencies (through less duplication) but when does reduced demand for services</a:t>
            </a:r>
            <a:r>
              <a:rPr lang="en-GB" b="0" baseline="0" dirty="0" smtClean="0"/>
              <a:t> result in cashable savings</a:t>
            </a:r>
            <a:r>
              <a:rPr lang="en-GB" b="0" dirty="0" smtClean="0"/>
              <a:t> available for reinvestment.  </a:t>
            </a:r>
          </a:p>
          <a:p>
            <a:pPr marL="169564" indent="-169564">
              <a:buFont typeface="Arial" panose="020B0604020202020204" pitchFamily="34" charset="0"/>
              <a:buChar char="•"/>
            </a:pPr>
            <a:r>
              <a:rPr lang="en-GB" b="0" dirty="0" smtClean="0"/>
              <a:t>Whilst one of the outcomes linking to taking a partnership approach to tackling DA</a:t>
            </a:r>
            <a:r>
              <a:rPr lang="en-GB" b="0" baseline="0" dirty="0" smtClean="0"/>
              <a:t> could be to have fewer A&amp;E attendances, but will this save NHS money?  Answer – yes marginally only when reached at scale.  </a:t>
            </a:r>
          </a:p>
          <a:p>
            <a:pPr marL="169564" indent="-169564">
              <a:buFont typeface="Arial" panose="020B0604020202020204" pitchFamily="34" charset="0"/>
              <a:buChar char="•"/>
            </a:pPr>
            <a:r>
              <a:rPr lang="en-GB" b="0" baseline="0" dirty="0" smtClean="0"/>
              <a:t>Partners need to transparent as to when and why a benefit a financial benefit articulated as part of the CBA may or may not translate into cashable savings.</a:t>
            </a:r>
          </a:p>
          <a:p>
            <a:endParaRPr lang="en-GB" b="0" baseline="0" dirty="0" smtClean="0"/>
          </a:p>
          <a:p>
            <a:r>
              <a:rPr lang="en-GB" b="0" baseline="0" dirty="0" smtClean="0"/>
              <a:t>We also need to acknowledged that the benefits of partnership working is longer term – Taking a collaborative approach to managing Troubled Families, will have short term and cashable benefits, but the bigger prize is longer term….can we break down the cycle of intergenerational behaviours?</a:t>
            </a:r>
          </a:p>
          <a:p>
            <a:endParaRPr lang="en-GB" b="0" baseline="0" dirty="0" smtClean="0"/>
          </a:p>
          <a:p>
            <a:r>
              <a:rPr lang="en-GB" b="0" baseline="0" dirty="0" smtClean="0"/>
              <a:t>I’m not saying we approached partners to contribute and invest in partnership working based upon a modelled benefit that fall in five/ten years time but….   </a:t>
            </a:r>
            <a:r>
              <a:rPr lang="en-GB" b="0" dirty="0" smtClean="0"/>
              <a:t> </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normAutofit fontScale="77500" lnSpcReduction="20000"/>
          </a:bodyPr>
          <a:lstStyle/>
          <a:p>
            <a:pPr marL="169564" indent="-169564">
              <a:buFont typeface="Arial" panose="020B0604020202020204" pitchFamily="34" charset="0"/>
              <a:buChar char="•"/>
            </a:pPr>
            <a:r>
              <a:rPr lang="en-GB" dirty="0" smtClean="0"/>
              <a:t>So we’ve established</a:t>
            </a:r>
            <a:r>
              <a:rPr lang="en-GB" baseline="0" dirty="0" smtClean="0"/>
              <a:t> the business case (part of which is through robust CBA development);</a:t>
            </a:r>
          </a:p>
          <a:p>
            <a:pPr marL="169564" indent="-169564">
              <a:buFont typeface="Arial" panose="020B0604020202020204" pitchFamily="34" charset="0"/>
              <a:buChar char="•"/>
            </a:pPr>
            <a:r>
              <a:rPr lang="en-GB" dirty="0" smtClean="0"/>
              <a:t>We’ve secured some non-recurrent partnership investment to establish integrated</a:t>
            </a:r>
            <a:r>
              <a:rPr lang="en-GB" baseline="0" dirty="0" smtClean="0"/>
              <a:t> teams;</a:t>
            </a:r>
          </a:p>
          <a:p>
            <a:pPr marL="169564" indent="-169564">
              <a:buFont typeface="Arial" panose="020B0604020202020204" pitchFamily="34" charset="0"/>
              <a:buChar char="•"/>
            </a:pPr>
            <a:r>
              <a:rPr lang="en-GB" baseline="0" dirty="0" smtClean="0"/>
              <a:t>We’ve trained the team, changed business process, established integrated IT systems and established new Governance arrangements</a:t>
            </a:r>
          </a:p>
          <a:p>
            <a:pPr marL="169564" indent="-169564">
              <a:buFont typeface="Arial" panose="020B0604020202020204" pitchFamily="34" charset="0"/>
              <a:buChar char="•"/>
            </a:pPr>
            <a:endParaRPr lang="en-GB" baseline="0" dirty="0" smtClean="0"/>
          </a:p>
          <a:p>
            <a:r>
              <a:rPr lang="en-GB" b="1" baseline="0" dirty="0" smtClean="0"/>
              <a:t>How do we know its working?</a:t>
            </a:r>
          </a:p>
          <a:p>
            <a:endParaRPr lang="en-GB" baseline="0" dirty="0" smtClean="0"/>
          </a:p>
          <a:p>
            <a:pPr marL="169564" indent="-169564">
              <a:buFont typeface="Arial" panose="020B0604020202020204" pitchFamily="34" charset="0"/>
              <a:buChar char="•"/>
            </a:pPr>
            <a:r>
              <a:rPr lang="en-GB" dirty="0" smtClean="0"/>
              <a:t>At West Cheshire we’ve established a Benefits Realisation framework made up of finance, performance and operational staff from across the partnership</a:t>
            </a:r>
          </a:p>
          <a:p>
            <a:endParaRPr lang="en-GB" dirty="0" smtClean="0"/>
          </a:p>
          <a:p>
            <a:pPr marL="169564" indent="-169564">
              <a:buFont typeface="Arial" panose="020B0604020202020204" pitchFamily="34" charset="0"/>
              <a:buChar char="•"/>
            </a:pPr>
            <a:r>
              <a:rPr lang="en-GB" dirty="0" smtClean="0"/>
              <a:t>We’ve established data sharing protocols and established data sharing agreements</a:t>
            </a:r>
          </a:p>
          <a:p>
            <a:endParaRPr lang="en-GB" dirty="0" smtClean="0"/>
          </a:p>
          <a:p>
            <a:pPr marL="169564" indent="-169564">
              <a:buFont typeface="Arial" panose="020B0604020202020204" pitchFamily="34" charset="0"/>
              <a:buChar char="•"/>
            </a:pPr>
            <a:r>
              <a:rPr lang="en-GB" dirty="0" smtClean="0"/>
              <a:t>Each</a:t>
            </a:r>
            <a:r>
              <a:rPr lang="en-GB" baseline="0" dirty="0" smtClean="0"/>
              <a:t> partners has established a suite of outcome measures and where possible monetised to establish savings</a:t>
            </a:r>
          </a:p>
          <a:p>
            <a:endParaRPr lang="en-GB" baseline="0" dirty="0" smtClean="0"/>
          </a:p>
          <a:p>
            <a:pPr marL="169564" indent="-169564">
              <a:buFont typeface="Arial" panose="020B0604020202020204" pitchFamily="34" charset="0"/>
              <a:buChar char="•"/>
            </a:pPr>
            <a:r>
              <a:rPr lang="en-GB" baseline="0" dirty="0" smtClean="0"/>
              <a:t>We’ve established a quarterly cycle of formal Benefits Realisation reporting to our Public Services Board that captures</a:t>
            </a:r>
          </a:p>
          <a:p>
            <a:endParaRPr lang="en-GB" baseline="0" dirty="0" smtClean="0"/>
          </a:p>
          <a:p>
            <a:pPr marL="621735" lvl="1" indent="-169564">
              <a:buFont typeface="Arial" panose="020B0604020202020204" pitchFamily="34" charset="0"/>
              <a:buChar char="•"/>
            </a:pPr>
            <a:r>
              <a:rPr lang="en-GB" baseline="0" dirty="0" smtClean="0"/>
              <a:t>Input measures (numbers of referrals, source of referral, reason for </a:t>
            </a:r>
            <a:r>
              <a:rPr lang="en-GB" baseline="0" dirty="0" err="1" smtClean="0"/>
              <a:t>referal</a:t>
            </a:r>
            <a:r>
              <a:rPr lang="en-GB" baseline="0" dirty="0" smtClean="0"/>
              <a:t>…..,</a:t>
            </a:r>
          </a:p>
          <a:p>
            <a:pPr marL="621735" lvl="1" indent="-169564">
              <a:buFont typeface="Arial" panose="020B0604020202020204" pitchFamily="34" charset="0"/>
              <a:buChar char="•"/>
            </a:pPr>
            <a:r>
              <a:rPr lang="en-GB" baseline="0" dirty="0" smtClean="0"/>
              <a:t>Key qualitative analysis through questionnaires to front line workers and  more recently to users of the integrated teams</a:t>
            </a:r>
          </a:p>
          <a:p>
            <a:pPr marL="621735" lvl="1" indent="-169564">
              <a:buFont typeface="Arial" panose="020B0604020202020204" pitchFamily="34" charset="0"/>
              <a:buChar char="•"/>
            </a:pPr>
            <a:r>
              <a:rPr lang="en-GB" baseline="0" dirty="0" smtClean="0"/>
              <a:t>Part of a quantitative analysis, tracking the cohort across the partnership to understand a before and after analysis of demand on services </a:t>
            </a:r>
          </a:p>
          <a:p>
            <a:endParaRPr lang="en-GB" dirty="0" smtClean="0"/>
          </a:p>
          <a:p>
            <a:r>
              <a:rPr lang="en-GB" dirty="0" smtClean="0"/>
              <a:t>Importantly – again our benefits realisation solution is a partnership developed.   </a:t>
            </a:r>
          </a:p>
          <a:p>
            <a:endParaRPr lang="en-GB" dirty="0" smtClean="0"/>
          </a:p>
          <a:p>
            <a:r>
              <a:rPr lang="en-GB" b="1" dirty="0" smtClean="0"/>
              <a:t>So</a:t>
            </a:r>
            <a:r>
              <a:rPr lang="en-GB" b="1" baseline="0" dirty="0" smtClean="0"/>
              <a:t> from our experience – what are the lessons learnt?</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9C6465-D4A1-4D26-B10F-B2F85E284624}" type="slidenum">
              <a:rPr lang="en-US" smtClean="0"/>
              <a:pPr/>
              <a:t>2</a:t>
            </a:fld>
            <a:endParaRPr lang="en-US" dirty="0"/>
          </a:p>
        </p:txBody>
      </p:sp>
    </p:spTree>
    <p:extLst>
      <p:ext uri="{BB962C8B-B14F-4D97-AF65-F5344CB8AC3E}">
        <p14:creationId xmlns:p14="http://schemas.microsoft.com/office/powerpoint/2010/main" val="953692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normAutofit fontScale="85000" lnSpcReduction="20000"/>
          </a:bodyPr>
          <a:lstStyle/>
          <a:p>
            <a:r>
              <a:rPr lang="en-GB" b="1" dirty="0" smtClean="0"/>
              <a:t>Pick a date and stick</a:t>
            </a:r>
            <a:r>
              <a:rPr lang="en-GB" b="1" baseline="0" dirty="0" smtClean="0"/>
              <a:t> to it</a:t>
            </a:r>
          </a:p>
          <a:p>
            <a:endParaRPr lang="en-GB" b="1" baseline="0" dirty="0" smtClean="0"/>
          </a:p>
          <a:p>
            <a:pPr marL="169564" indent="-169564">
              <a:buFont typeface="Arial" panose="020B0604020202020204" pitchFamily="34" charset="0"/>
              <a:buChar char="•"/>
            </a:pPr>
            <a:r>
              <a:rPr lang="en-GB" baseline="0" dirty="0" smtClean="0"/>
              <a:t>We were forced to complete the Altogether better business case proposals by 31 Oct 2012 – Whitehall was our ‘stick’</a:t>
            </a:r>
          </a:p>
          <a:p>
            <a:pPr marL="169564" indent="-169564">
              <a:buFont typeface="Arial" panose="020B0604020202020204" pitchFamily="34" charset="0"/>
              <a:buChar char="•"/>
            </a:pPr>
            <a:r>
              <a:rPr lang="en-GB" baseline="0" dirty="0" smtClean="0"/>
              <a:t>However to maintain momentum the Leadership team agreed to a rapid programme of implementation – soft launch of IES June 2013 and full launch October 2013 – So a rapid programme of work post submission to get us to this point.</a:t>
            </a:r>
          </a:p>
          <a:p>
            <a:pPr marL="169564" indent="-169564">
              <a:buFont typeface="Arial" panose="020B0604020202020204" pitchFamily="34" charset="0"/>
              <a:buChar char="•"/>
            </a:pPr>
            <a:endParaRPr lang="en-GB" baseline="0" dirty="0" smtClean="0"/>
          </a:p>
          <a:p>
            <a:r>
              <a:rPr lang="en-GB" b="1" baseline="0" dirty="0" smtClean="0"/>
              <a:t>Integrate where it makes sense</a:t>
            </a:r>
          </a:p>
          <a:p>
            <a:endParaRPr lang="en-GB" baseline="0" dirty="0" smtClean="0"/>
          </a:p>
          <a:p>
            <a:pPr marL="169564" indent="-169564">
              <a:buFont typeface="Arial" panose="020B0604020202020204" pitchFamily="34" charset="0"/>
              <a:buChar char="•"/>
            </a:pPr>
            <a:r>
              <a:rPr lang="en-GB" baseline="0" dirty="0" smtClean="0"/>
              <a:t> Obvious – but think about what cohorts and what services lend themselves to a partnership solution.</a:t>
            </a:r>
          </a:p>
          <a:p>
            <a:pPr marL="169564" indent="-169564">
              <a:buFont typeface="Arial" panose="020B0604020202020204" pitchFamily="34" charset="0"/>
              <a:buChar char="•"/>
            </a:pPr>
            <a:endParaRPr lang="en-GB" baseline="0" dirty="0" smtClean="0"/>
          </a:p>
          <a:p>
            <a:r>
              <a:rPr lang="en-GB" b="1" baseline="0" dirty="0" smtClean="0"/>
              <a:t>Avoid new silos</a:t>
            </a:r>
          </a:p>
          <a:p>
            <a:endParaRPr lang="en-GB" baseline="0" dirty="0" smtClean="0"/>
          </a:p>
          <a:p>
            <a:pPr marL="169564" indent="-169564">
              <a:buFont typeface="Arial" panose="020B0604020202020204" pitchFamily="34" charset="0"/>
              <a:buChar char="•"/>
            </a:pPr>
            <a:r>
              <a:rPr lang="en-GB" baseline="0" dirty="0" smtClean="0"/>
              <a:t>We’ve removed partnership silos, we were in danger of created further silos by establishing a  partnership solution to </a:t>
            </a:r>
            <a:r>
              <a:rPr lang="en-GB" baseline="0" dirty="0" err="1" smtClean="0"/>
              <a:t>takling</a:t>
            </a:r>
            <a:r>
              <a:rPr lang="en-GB" baseline="0" dirty="0" smtClean="0"/>
              <a:t> DA, TFs, in isolation.  In reality they will be made up of the same cohort and we therefore </a:t>
            </a:r>
            <a:r>
              <a:rPr lang="en-GB" baseline="0" dirty="0" err="1" smtClean="0"/>
              <a:t>establsihed</a:t>
            </a:r>
            <a:r>
              <a:rPr lang="en-GB" baseline="0" dirty="0" smtClean="0"/>
              <a:t> our ‘single front door’ to creating a single approach to working with our Integrated Early Support cohort.</a:t>
            </a:r>
          </a:p>
          <a:p>
            <a:pPr marL="169564" indent="-169564">
              <a:buFont typeface="Arial" panose="020B0604020202020204" pitchFamily="34" charset="0"/>
              <a:buChar char="•"/>
            </a:pPr>
            <a:endParaRPr lang="en-GB" baseline="0" dirty="0" smtClean="0"/>
          </a:p>
          <a:p>
            <a:r>
              <a:rPr lang="en-GB" b="1" baseline="0" dirty="0" smtClean="0"/>
              <a:t>Collaborative Leadership</a:t>
            </a:r>
          </a:p>
          <a:p>
            <a:endParaRPr lang="en-GB" baseline="0" dirty="0" smtClean="0"/>
          </a:p>
          <a:p>
            <a:pPr marL="169564" indent="-169564">
              <a:buFont typeface="Arial" panose="020B0604020202020204" pitchFamily="34" charset="0"/>
              <a:buChar char="•"/>
            </a:pPr>
            <a:r>
              <a:rPr lang="en-GB" baseline="0" dirty="0" smtClean="0"/>
              <a:t>This will only work if all partners engage – and play a leadership role in making it happen.  </a:t>
            </a:r>
          </a:p>
          <a:p>
            <a:pPr marL="169564" indent="-169564">
              <a:buFont typeface="Arial" panose="020B0604020202020204" pitchFamily="34" charset="0"/>
              <a:buChar char="•"/>
            </a:pPr>
            <a:r>
              <a:rPr lang="en-GB" baseline="0" dirty="0" smtClean="0"/>
              <a:t>Each of our Altogether better business cases was led by a different partner. </a:t>
            </a:r>
          </a:p>
          <a:p>
            <a:pPr marL="169564" indent="-169564">
              <a:buFont typeface="Arial" panose="020B0604020202020204" pitchFamily="34" charset="0"/>
              <a:buChar char="•"/>
            </a:pPr>
            <a:endParaRPr lang="en-GB" baseline="0" dirty="0" smtClean="0"/>
          </a:p>
          <a:p>
            <a:r>
              <a:rPr lang="en-GB" b="1" baseline="0" dirty="0" smtClean="0"/>
              <a:t>Flexible on Geography</a:t>
            </a:r>
          </a:p>
          <a:p>
            <a:endParaRPr lang="en-GB" baseline="0" dirty="0" smtClean="0"/>
          </a:p>
          <a:p>
            <a:pPr marL="169564" indent="-169564">
              <a:buFont typeface="Arial" panose="020B0604020202020204" pitchFamily="34" charset="0"/>
              <a:buChar char="•"/>
            </a:pPr>
            <a:r>
              <a:rPr lang="en-GB" baseline="0" dirty="0" smtClean="0"/>
              <a:t>Co-locate where is makes most sense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normAutofit fontScale="77500" lnSpcReduction="20000"/>
          </a:bodyPr>
          <a:lstStyle/>
          <a:p>
            <a:r>
              <a:rPr lang="en-GB" b="1" dirty="0" smtClean="0"/>
              <a:t>Invest in Analysis</a:t>
            </a:r>
          </a:p>
          <a:p>
            <a:endParaRPr lang="en-GB" dirty="0" smtClean="0"/>
          </a:p>
          <a:p>
            <a:pPr marL="169564" indent="-169564">
              <a:buFont typeface="Arial" panose="020B0604020202020204" pitchFamily="34" charset="0"/>
              <a:buChar char="•"/>
            </a:pPr>
            <a:r>
              <a:rPr lang="en-GB" baseline="0" dirty="0" smtClean="0"/>
              <a:t>We need to keep partners round the table by providing an evidence base that the new delivery is working.  Evaluation of our delivery models is gaining greater prominence at Whitehall through the PSTN.</a:t>
            </a:r>
          </a:p>
          <a:p>
            <a:pPr marL="169564" indent="-169564">
              <a:buFont typeface="Arial" panose="020B0604020202020204" pitchFamily="34" charset="0"/>
              <a:buChar char="•"/>
            </a:pPr>
            <a:r>
              <a:rPr lang="en-GB" baseline="0" dirty="0" smtClean="0"/>
              <a:t>Give careful consideration as to how you will evaluate actual delivery at the planning stage</a:t>
            </a:r>
          </a:p>
          <a:p>
            <a:pPr marL="169564" indent="-169564">
              <a:buFont typeface="Arial" panose="020B0604020202020204" pitchFamily="34" charset="0"/>
              <a:buChar char="•"/>
            </a:pPr>
            <a:r>
              <a:rPr lang="en-GB" baseline="0" dirty="0" smtClean="0"/>
              <a:t>Be clear on what the outcomes to be achieved are – AND HOW YOU WILL Monitor / Report.</a:t>
            </a:r>
          </a:p>
          <a:p>
            <a:pPr marL="169564" indent="-169564">
              <a:buFont typeface="Arial" panose="020B0604020202020204" pitchFamily="34" charset="0"/>
              <a:buChar char="•"/>
            </a:pPr>
            <a:endParaRPr lang="en-GB" baseline="0" dirty="0" smtClean="0"/>
          </a:p>
          <a:p>
            <a:r>
              <a:rPr lang="en-GB" b="1" baseline="0" dirty="0" smtClean="0"/>
              <a:t>Keep up momentum</a:t>
            </a:r>
          </a:p>
          <a:p>
            <a:endParaRPr lang="en-GB" baseline="0" dirty="0" smtClean="0"/>
          </a:p>
          <a:p>
            <a:pPr marL="169564" indent="-169564">
              <a:buFont typeface="Arial" panose="020B0604020202020204" pitchFamily="34" charset="0"/>
              <a:buChar char="•"/>
            </a:pPr>
            <a:r>
              <a:rPr lang="en-GB" baseline="0" dirty="0" smtClean="0"/>
              <a:t>Continue the ‘sell’.  Continue to expand, maintain contact with Whitehall, </a:t>
            </a:r>
          </a:p>
          <a:p>
            <a:pPr marL="169564" indent="-169564">
              <a:buFont typeface="Arial" panose="020B0604020202020204" pitchFamily="34" charset="0"/>
              <a:buChar char="•"/>
            </a:pPr>
            <a:endParaRPr lang="en-GB" baseline="0" dirty="0" smtClean="0"/>
          </a:p>
          <a:p>
            <a:r>
              <a:rPr lang="en-GB" b="1" baseline="0" dirty="0" smtClean="0"/>
              <a:t>National Policy is catching up – Partnership working being the BCF</a:t>
            </a:r>
          </a:p>
          <a:p>
            <a:pPr marL="169564" indent="-169564">
              <a:buFont typeface="Arial" panose="020B0604020202020204" pitchFamily="34" charset="0"/>
              <a:buChar char="•"/>
            </a:pPr>
            <a:endParaRPr lang="en-GB" b="1" baseline="0" dirty="0" smtClean="0"/>
          </a:p>
          <a:p>
            <a:r>
              <a:rPr lang="en-GB" b="1" baseline="0" dirty="0" smtClean="0"/>
              <a:t>Share Good news stories</a:t>
            </a:r>
          </a:p>
          <a:p>
            <a:endParaRPr lang="en-GB" b="1" baseline="0" dirty="0" smtClean="0"/>
          </a:p>
          <a:p>
            <a:pPr marL="169564" indent="-169564">
              <a:buFont typeface="Arial" panose="020B0604020202020204" pitchFamily="34" charset="0"/>
              <a:buChar char="•"/>
            </a:pPr>
            <a:r>
              <a:rPr lang="en-GB" b="0" baseline="0" dirty="0" smtClean="0"/>
              <a:t>You will have quick wins – be they financial, operationally and importantly improving the outcomes of the population that we support</a:t>
            </a:r>
          </a:p>
          <a:p>
            <a:pPr marL="169564" indent="-169564">
              <a:buFont typeface="Arial" panose="020B0604020202020204" pitchFamily="34" charset="0"/>
              <a:buChar char="•"/>
            </a:pPr>
            <a:r>
              <a:rPr lang="en-GB" b="0" baseline="0" dirty="0" smtClean="0"/>
              <a:t>Shout about them.</a:t>
            </a:r>
          </a:p>
          <a:p>
            <a:pPr marL="169564" indent="-169564">
              <a:buFont typeface="Arial" panose="020B0604020202020204" pitchFamily="34" charset="0"/>
              <a:buChar char="•"/>
            </a:pPr>
            <a:endParaRPr lang="en-GB" baseline="0" dirty="0" smtClean="0"/>
          </a:p>
          <a:p>
            <a:endParaRPr lang="en-GB" baseline="0" dirty="0" smtClean="0"/>
          </a:p>
          <a:p>
            <a:r>
              <a:rPr lang="en-GB" baseline="0" dirty="0" smtClean="0"/>
              <a:t>SO TO CONCLUDE – </a:t>
            </a:r>
          </a:p>
          <a:p>
            <a:endParaRPr lang="en-GB" baseline="0" dirty="0" smtClean="0"/>
          </a:p>
          <a:p>
            <a:pPr marL="169564" indent="-169564">
              <a:buFont typeface="Arial" panose="020B0604020202020204" pitchFamily="34" charset="0"/>
              <a:buChar char="•"/>
            </a:pPr>
            <a:r>
              <a:rPr lang="en-GB" baseline="0" dirty="0" smtClean="0"/>
              <a:t>Our intention today was to give you a flavour of what we’ve done at West Cheshire in building partnerships, how we overcame barriers and where we have successfully implemented true partnership working.</a:t>
            </a:r>
          </a:p>
          <a:p>
            <a:pPr marL="169564" indent="-169564">
              <a:buFont typeface="Arial" panose="020B0604020202020204" pitchFamily="34" charset="0"/>
              <a:buChar char="•"/>
            </a:pPr>
            <a:r>
              <a:rPr lang="en-GB" cap="all" baseline="0" dirty="0" smtClean="0"/>
              <a:t>However CAN I confidently STAND </a:t>
            </a:r>
            <a:r>
              <a:rPr lang="en-GB" baseline="0" dirty="0" smtClean="0"/>
              <a:t>IN FRONT OF YOU TODAY AND SAY WE’VE TRULY  ‘BUILT RESILIENCE IN PARTNERSHIPS WITHIN WEST CHESHIRE? </a:t>
            </a:r>
          </a:p>
          <a:p>
            <a:pPr marL="169564" indent="-169564">
              <a:buFont typeface="Arial" panose="020B0604020202020204" pitchFamily="34" charset="0"/>
              <a:buChar char="•"/>
            </a:pPr>
            <a:endParaRPr lang="en-GB" baseline="0" dirty="0" smtClean="0"/>
          </a:p>
          <a:p>
            <a:pPr marL="169564" indent="-169564">
              <a:buFont typeface="Arial" panose="020B0604020202020204" pitchFamily="34" charset="0"/>
              <a:buChar char="•"/>
            </a:pPr>
            <a:r>
              <a:rPr lang="en-GB" baseline="0" dirty="0" smtClean="0"/>
              <a:t>Next slide</a:t>
            </a:r>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06577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r>
              <a:rPr lang="en-GB" dirty="0" smtClean="0"/>
              <a:t>Going</a:t>
            </a:r>
            <a:r>
              <a:rPr lang="en-GB" baseline="0" dirty="0" smtClean="0"/>
              <a:t> to take you on a journey, </a:t>
            </a:r>
          </a:p>
          <a:p>
            <a:endParaRPr lang="en-GB" baseline="0" dirty="0"/>
          </a:p>
          <a:p>
            <a:r>
              <a:rPr lang="en-GB" baseline="0" dirty="0" smtClean="0"/>
              <a:t>We’re on route to our destination, but we’ve still got some way to go.</a:t>
            </a:r>
          </a:p>
          <a:p>
            <a:endParaRPr lang="en-GB" baseline="0" dirty="0" smtClean="0"/>
          </a:p>
          <a:p>
            <a:r>
              <a:rPr lang="en-GB" baseline="0" dirty="0" smtClean="0"/>
              <a:t>Its not been an easy journey, and I can’t promise there won’t be more bumps in the road or wrong turns</a:t>
            </a:r>
          </a:p>
          <a:p>
            <a:endParaRPr lang="en-GB" baseline="0" dirty="0" smtClean="0"/>
          </a:p>
          <a:p>
            <a:r>
              <a:rPr lang="en-GB" baseline="0" dirty="0" smtClean="0"/>
              <a:t>You are in the driving seat – you making it a reality will get us to our destination</a:t>
            </a:r>
          </a:p>
          <a:p>
            <a:endParaRPr lang="en-GB" baseline="0" dirty="0" smtClean="0"/>
          </a:p>
          <a:p>
            <a:r>
              <a:rPr lang="en-GB" baseline="0" dirty="0" smtClean="0"/>
              <a:t>So…..</a:t>
            </a:r>
          </a:p>
          <a:p>
            <a:pPr marL="171450" indent="-171450">
              <a:buFont typeface="Arial" panose="020B0604020202020204" pitchFamily="34" charset="0"/>
              <a:buChar char="•"/>
            </a:pPr>
            <a:r>
              <a:rPr lang="en-GB" baseline="0" dirty="0" smtClean="0"/>
              <a:t>Where did we start from?</a:t>
            </a:r>
          </a:p>
          <a:p>
            <a:pPr marL="171450" indent="-171450">
              <a:buFont typeface="Arial" panose="020B0604020202020204" pitchFamily="34" charset="0"/>
              <a:buChar char="•"/>
            </a:pPr>
            <a:r>
              <a:rPr lang="en-GB" baseline="0" dirty="0" smtClean="0"/>
              <a:t>Where do we want to get to?</a:t>
            </a:r>
          </a:p>
          <a:p>
            <a:pPr marL="171450" indent="-171450">
              <a:buFont typeface="Arial" panose="020B0604020202020204" pitchFamily="34" charset="0"/>
              <a:buChar char="•"/>
            </a:pPr>
            <a:r>
              <a:rPr lang="en-GB" baseline="0" dirty="0" smtClean="0"/>
              <a:t>How are we going to get there?</a:t>
            </a:r>
          </a:p>
        </p:txBody>
      </p:sp>
      <p:sp>
        <p:nvSpPr>
          <p:cNvPr id="4" name="Slide Number Placeholder 3"/>
          <p:cNvSpPr>
            <a:spLocks noGrp="1"/>
          </p:cNvSpPr>
          <p:nvPr>
            <p:ph type="sldNum" sz="quarter" idx="10"/>
          </p:nvPr>
        </p:nvSpPr>
        <p:spPr/>
        <p:txBody>
          <a:bodyPr/>
          <a:lstStyle/>
          <a:p>
            <a:fld id="{DB882578-C4CE-4135-BE38-7914B83F5119}"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22483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882578-C4CE-4135-BE38-7914B83F5119}"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224837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882578-C4CE-4135-BE38-7914B83F5119}"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224837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882578-C4CE-4135-BE38-7914B83F5119}"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22483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9C6465-D4A1-4D26-B10F-B2F85E284624}" type="slidenum">
              <a:rPr lang="en-US" smtClean="0"/>
              <a:pPr/>
              <a:t>3</a:t>
            </a:fld>
            <a:endParaRPr lang="en-US" dirty="0"/>
          </a:p>
        </p:txBody>
      </p:sp>
    </p:spTree>
    <p:extLst>
      <p:ext uri="{BB962C8B-B14F-4D97-AF65-F5344CB8AC3E}">
        <p14:creationId xmlns:p14="http://schemas.microsoft.com/office/powerpoint/2010/main" val="180927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9C6465-D4A1-4D26-B10F-B2F85E284624}" type="slidenum">
              <a:rPr lang="en-US" smtClean="0"/>
              <a:pPr/>
              <a:t>4</a:t>
            </a:fld>
            <a:endParaRPr lang="en-US" dirty="0"/>
          </a:p>
        </p:txBody>
      </p:sp>
    </p:spTree>
    <p:extLst>
      <p:ext uri="{BB962C8B-B14F-4D97-AF65-F5344CB8AC3E}">
        <p14:creationId xmlns:p14="http://schemas.microsoft.com/office/powerpoint/2010/main" val="149846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9C6465-D4A1-4D26-B10F-B2F85E284624}" type="slidenum">
              <a:rPr lang="en-US" smtClean="0"/>
              <a:pPr/>
              <a:t>5</a:t>
            </a:fld>
            <a:endParaRPr lang="en-US" dirty="0"/>
          </a:p>
        </p:txBody>
      </p:sp>
    </p:spTree>
    <p:extLst>
      <p:ext uri="{BB962C8B-B14F-4D97-AF65-F5344CB8AC3E}">
        <p14:creationId xmlns:p14="http://schemas.microsoft.com/office/powerpoint/2010/main" val="37306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9C6465-D4A1-4D26-B10F-B2F85E284624}" type="slidenum">
              <a:rPr lang="en-US" smtClean="0"/>
              <a:pPr/>
              <a:t>6</a:t>
            </a:fld>
            <a:endParaRPr lang="en-US" dirty="0"/>
          </a:p>
        </p:txBody>
      </p:sp>
    </p:spTree>
    <p:extLst>
      <p:ext uri="{BB962C8B-B14F-4D97-AF65-F5344CB8AC3E}">
        <p14:creationId xmlns:p14="http://schemas.microsoft.com/office/powerpoint/2010/main" val="95846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739775"/>
            <a:ext cx="5348288"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73544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9C6465-D4A1-4D26-B10F-B2F85E284624}" type="slidenum">
              <a:rPr lang="en-US" smtClean="0"/>
              <a:pPr/>
              <a:t>8</a:t>
            </a:fld>
            <a:endParaRPr lang="en-US" dirty="0"/>
          </a:p>
        </p:txBody>
      </p:sp>
    </p:spTree>
    <p:extLst>
      <p:ext uri="{BB962C8B-B14F-4D97-AF65-F5344CB8AC3E}">
        <p14:creationId xmlns:p14="http://schemas.microsoft.com/office/powerpoint/2010/main" val="269963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9C6465-D4A1-4D26-B10F-B2F85E284624}" type="slidenum">
              <a:rPr lang="en-US" smtClean="0"/>
              <a:pPr/>
              <a:t>9</a:t>
            </a:fld>
            <a:endParaRPr lang="en-US" dirty="0"/>
          </a:p>
        </p:txBody>
      </p:sp>
    </p:spTree>
    <p:extLst>
      <p:ext uri="{BB962C8B-B14F-4D97-AF65-F5344CB8AC3E}">
        <p14:creationId xmlns:p14="http://schemas.microsoft.com/office/powerpoint/2010/main" val="84639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fld id="{AF336319-74AC-45E0-9A9A-29737863AFA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fld id="{9ACEE65B-E051-49CC-8601-F9A6D2BAD9B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fld id="{9265B382-0286-41FF-9102-93AF467FFF51}"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smtClean="0"/>
              <a:t>Click to edit Master title style</a:t>
            </a:r>
            <a:endParaRPr lang="en-GB" noProof="0"/>
          </a:p>
        </p:txBody>
      </p:sp>
      <p:sp>
        <p:nvSpPr>
          <p:cNvPr id="8" name="Date Placeholder 7"/>
          <p:cNvSpPr>
            <a:spLocks noGrp="1"/>
          </p:cNvSpPr>
          <p:nvPr>
            <p:ph type="dt" sz="half" idx="10"/>
          </p:nvPr>
        </p:nvSpPr>
        <p:spPr/>
        <p:txBody>
          <a:bodyPr/>
          <a:lstStyle/>
          <a:p>
            <a:r>
              <a:rPr lang="en-GB" smtClean="0"/>
              <a:t>December 2012</a:t>
            </a:r>
            <a:endParaRPr lang="en-GB"/>
          </a:p>
        </p:txBody>
      </p:sp>
      <p:sp>
        <p:nvSpPr>
          <p:cNvPr id="11" name="Slide Number Placeholder 10"/>
          <p:cNvSpPr>
            <a:spLocks noGrp="1"/>
          </p:cNvSpPr>
          <p:nvPr>
            <p:ph type="sldNum" sz="quarter" idx="12"/>
          </p:nvPr>
        </p:nvSpPr>
        <p:spPr/>
        <p:txBody>
          <a:bodyPr/>
          <a:lstStyle/>
          <a:p>
            <a:r>
              <a:rPr lang="en-GB" smtClean="0"/>
              <a:t>Slide </a:t>
            </a:r>
            <a:fld id="{6C4939BA-7E31-4033-97FA-EA92B5CF3E06}" type="slidenum">
              <a:rPr lang="en-GB" smtClean="0"/>
              <a:pPr/>
              <a:t>‹#›</a:t>
            </a:fld>
            <a:endParaRPr lang="en-GB"/>
          </a:p>
        </p:txBody>
      </p:sp>
    </p:spTree>
    <p:extLst>
      <p:ext uri="{BB962C8B-B14F-4D97-AF65-F5344CB8AC3E}">
        <p14:creationId xmlns:p14="http://schemas.microsoft.com/office/powerpoint/2010/main" val="372639010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8991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944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376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7762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7041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8483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701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fld id="{8E9D1680-DBEA-4C20-A84C-06341DDF9CE0}"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4863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6974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1574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35B7B4-7805-43C6-85F2-96824AABCF32}" type="datetimeFigureOut">
              <a:rPr lang="en-GB" smtClean="0">
                <a:solidFill>
                  <a:prstClr val="black">
                    <a:tint val="75000"/>
                  </a:prstClr>
                </a:solidFill>
              </a:rPr>
              <a:pPr/>
              <a:t>26/11/2014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55E84EA-70FA-43D9-8F33-B4812DA24C1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271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fld id="{9C0A3F75-5C27-41BE-AD6D-A2BFA9AAD6F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fld id="{3E39161B-F553-4A8E-820E-3468BD16384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fld id="{50A8B407-EDCC-4602-9D88-2F6B03BE7B8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fld id="{B2465C99-DEE5-4E4A-B5BD-3D866607442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fld id="{D67DF6A9-7AA5-4992-B159-B8928ECD4FE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fld id="{8540F69C-50FF-4FB1-B359-D59B4A601A0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fld id="{237332FB-4EB3-46E7-9414-DB454E6634B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E9825BA-9C58-41C5-9EAF-7C9FE2B66A4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535B7B4-7805-43C6-85F2-96824AABCF32}" type="datetimeFigureOut">
              <a:rPr lang="en-GB" smtClean="0">
                <a:solidFill>
                  <a:prstClr val="black">
                    <a:tint val="75000"/>
                  </a:prstClr>
                </a:solidFill>
                <a:latin typeface="Calibri"/>
                <a:ea typeface="+mn-ea"/>
              </a:rPr>
              <a:pPr eaLnBrk="1" fontAlgn="auto" hangingPunct="1">
                <a:spcBef>
                  <a:spcPts val="0"/>
                </a:spcBef>
                <a:spcAft>
                  <a:spcPts val="0"/>
                </a:spcAft>
              </a:pPr>
              <a:t>26/11/2014</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55E84EA-70FA-43D9-8F33-B4812DA24C18}" type="slidenum">
              <a:rPr lang="en-GB" smtClean="0">
                <a:solidFill>
                  <a:prstClr val="black">
                    <a:tint val="75000"/>
                  </a:prstClr>
                </a:solidFill>
                <a:latin typeface="Calibri"/>
                <a:ea typeface="+mn-ea"/>
              </a:rPr>
              <a:pPr eaLnBrk="1" fontAlgn="auto" hangingPunct="1">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20122632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http://www.cheshirewestandchesterrecruitment.com/images/imagemanager/cheshire/area_map.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www.cheshirewestandchester.gov.uk/" TargetMode="External"/><Relationship Id="rId5" Type="http://schemas.openxmlformats.org/officeDocument/2006/relationships/image" Target="../media/image5.png"/><Relationship Id="rId4" Type="http://schemas.openxmlformats.org/officeDocument/2006/relationships/hyperlink" Target="http://www.cheshirefire.gov.u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google.co.uk/imgres?imgurl=http://profile.ak.fbcdn.net/hprofile-ak-snc4/27521_125728605294_9536_n.jpg&amp;imgrefurl=http://www.facebook.com/MidCheshireCollege&amp;usg=__0O1spq_vEwtBiOME8wGNoxpIYOw=&amp;h=213&amp;w=167&amp;sz=11&amp;hl=en&amp;start=2&amp;zoom=1&amp;tbnid=FZ-TwBr6jtMTdM:&amp;tbnh=106&amp;tbnw=83&amp;ei=leRHT7TZAYe80QXW1dGMDg&amp;prev=/search?q=mid+cheshire+college+logo&amp;um=1&amp;hl=en&amp;sa=N&amp;gbv=2&amp;tbm=isch&amp;um=1&amp;itbs=1" TargetMode="External"/><Relationship Id="rId18" Type="http://schemas.openxmlformats.org/officeDocument/2006/relationships/image" Target="../media/image15.jpeg"/><Relationship Id="rId26" Type="http://schemas.openxmlformats.org/officeDocument/2006/relationships/image" Target="../media/image19.jpeg"/><Relationship Id="rId39" Type="http://schemas.openxmlformats.org/officeDocument/2006/relationships/hyperlink" Target="http://www.valeroyalccg.nhs.uk/" TargetMode="External"/><Relationship Id="rId3" Type="http://schemas.openxmlformats.org/officeDocument/2006/relationships/hyperlink" Target="http://www.google.co.uk/imgres?imgurl=http://www.ragstowreckages.com/wp-content/uploads/2009/10/university-of-chester-logo-33.JPG&amp;imgrefurl=http://www.ragstowreckages.com/2009/10/chester-university-business-school/&amp;usg=__mq010d5nETZZYJAOqilKvFaEy7Q=&amp;h=256&amp;w=558&amp;sz=23&amp;hl=en&amp;start=2&amp;zoom=1&amp;tbnid=tn7LXfG2K1-myM:&amp;tbnh=61&amp;tbnw=133&amp;ei=euJHT_K-KrG20QXh_eCdDg&amp;prev=/search?q=chester+university+logo&amp;hl=en&amp;gbv=2&amp;tbm=isch&amp;itbs=1" TargetMode="External"/><Relationship Id="rId21" Type="http://schemas.openxmlformats.org/officeDocument/2006/relationships/hyperlink" Target="http://www.google.co.uk/imgres?imgurl=http://www.crimestoppers-uk.org/webimages/regional/Cheshire/Weaver%20Vale.bmp&amp;imgrefurl=http://www.crimestoppers-uk.org/in-your-area/north-west/cheshire/our-partners-cheshire-crimestoppers/our-working-partners/weaver-vale-housing-trust&amp;usg=__fD90c-vKMrtHU-Vhn0zXYYW3aAQ=&amp;h=60&amp;w=242&amp;sz=16&amp;hl=en&amp;start=6&amp;zoom=1&amp;tbnid=L8aY3MOgGCptkM:&amp;tbnh=27&amp;tbnw=110&amp;ei=IORHT8HMMIOx0QXGxf2EDg&amp;prev=/search?q=weaver+vale+housing+trust&amp;um=1&amp;hl=en&amp;sa=N&amp;gbv=2&amp;tbm=isch&amp;um=1&amp;itbs=1" TargetMode="External"/><Relationship Id="rId34" Type="http://schemas.openxmlformats.org/officeDocument/2006/relationships/image" Target="../media/image24.png"/><Relationship Id="rId7" Type="http://schemas.openxmlformats.org/officeDocument/2006/relationships/hyperlink" Target="http://www.google.co.uk/imgres?imgurl=http://upload.wikimedia.org/wikipedia/en/2/2f/West_Cheshire_College_logo_L_Colour.png&amp;imgrefurl=http://en.wikipedia.org/wiki/File:West_Cheshire_College_logo_L_Colour.png&amp;usg=__HFV00EXib0-GFppuvE_p35sXbRs=&amp;h=246&amp;w=592&amp;sz=45&amp;hl=en&amp;start=1&amp;zoom=1&amp;tbnid=ZNbncOzzRMIqlM:&amp;tbnh=56&amp;tbnw=135&amp;ei=g-RHT8TSA4Or0QXTxImhDg&amp;prev=/search?q=west+cheshire+college+logo&amp;um=1&amp;hl=en&amp;sa=N&amp;gbv=2&amp;tbm=isch&amp;um=1&amp;itbs=1" TargetMode="External"/><Relationship Id="rId12" Type="http://schemas.openxmlformats.org/officeDocument/2006/relationships/image" Target="../media/image12.jpeg"/><Relationship Id="rId17" Type="http://schemas.openxmlformats.org/officeDocument/2006/relationships/hyperlink" Target="http://www.google.co.uk/imgres?imgurl=http://www.conference-news.co.uk/Images/News/Cheshire%20and%20Warrington%20LEP%20CN.jpg&amp;imgrefurl=http://www.conference-news.co.uk/news/2011/11/15/New-fund-to-kick-start-sustainable-developments/3728&amp;usg=__lpOQ3AhCDynsPHl0TGgvabOGxL4=&amp;h=161&amp;w=196&amp;sz=38&amp;hl=en&amp;start=5&amp;zoom=1&amp;tbnid=-K_Q8_Yvj_1QjM:&amp;tbnh=85&amp;tbnw=104&amp;ei=TedHT8mhIYmP0AX8rdmKDg&amp;prev=/search?q=cheshire+lep&amp;um=1&amp;hl=en&amp;sa=N&amp;gbv=2&amp;tbm=isch&amp;um=1&amp;itbs=1" TargetMode="External"/><Relationship Id="rId25" Type="http://schemas.openxmlformats.org/officeDocument/2006/relationships/hyperlink" Target="http://www.google.co.uk/imgres?imgurl=http://www.cheshireprobation.org.uk/images/logo.gif&amp;imgrefurl=http://www.cheshireprobation.org.uk/&amp;usg=__SyXKttfCAkcRkK-Ol0WBpEkIR_4=&amp;h=90&amp;w=189&amp;sz=5&amp;hl=en&amp;start=6&amp;zoom=1&amp;tbnid=UasTP7EzYyuRjM:&amp;tbnh=49&amp;tbnw=103&amp;ei=mOZHT4XCB8G-0QXTgNm1Dg&amp;prev=/search?q=cheshire+probation+logo&amp;um=1&amp;hl=en&amp;sa=N&amp;gbv=2&amp;tbm=isch&amp;um=1&amp;itbs=1" TargetMode="External"/><Relationship Id="rId33" Type="http://schemas.openxmlformats.org/officeDocument/2006/relationships/image" Target="../media/image23.jpeg"/><Relationship Id="rId38" Type="http://schemas.openxmlformats.org/officeDocument/2006/relationships/image" Target="../media/image26.jpeg"/><Relationship Id="rId2" Type="http://schemas.openxmlformats.org/officeDocument/2006/relationships/notesSlide" Target="../notesSlides/notesSlide7.xml"/><Relationship Id="rId16" Type="http://schemas.openxmlformats.org/officeDocument/2006/relationships/image" Target="../media/image14.jpeg"/><Relationship Id="rId20" Type="http://schemas.openxmlformats.org/officeDocument/2006/relationships/image" Target="../media/image16.jpeg"/><Relationship Id="rId29"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hyperlink" Target="http://www.google.co.uk/imgres?imgurl=http://www.barntonvillage.org.uk/images/Cheshire%20police.jpg&amp;imgrefurl=http://www.barntonvillage.org.uk/&amp;usg=__9QtqYKx4KmKBoeQx5gqmeePwLyw=&amp;h=340&amp;w=694&amp;sz=24&amp;hl=en&amp;start=3&amp;zoom=1&amp;tbnid=9RhC6xq7xrJq-M:&amp;tbnh=68&amp;tbnw=139&amp;ei=S-RHT6_gBcLP0QWioeyUDg&amp;prev=/search?q=cheshire+police+logo&amp;um=1&amp;hl=en&amp;sa=N&amp;gbv=2&amp;tbm=isch&amp;um=1&amp;itbs=1" TargetMode="External"/><Relationship Id="rId24" Type="http://schemas.openxmlformats.org/officeDocument/2006/relationships/image" Target="../media/image18.jpeg"/><Relationship Id="rId32" Type="http://schemas.openxmlformats.org/officeDocument/2006/relationships/hyperlink" Target="http://www.google.co.uk/imgres?imgurl=http://www.newsavoypartnership.org/images/logos/cwp.png&amp;imgrefurl=http://www.newsavoypartnership.org/declaration.htm&amp;usg=__8fyqLfUSJLSg9ZMIIoC7vnPWJl0=&amp;h=60&amp;w=115&amp;sz=7&amp;hl=en&amp;start=2&amp;zoom=1&amp;tbnid=g6Wx9p-tlL84QM:&amp;tbnh=45&amp;tbnw=87&amp;ei=WuNHT6jAFcWL0AWp3MigDg&amp;prev=/search?q=cheshire+and+wirral+partnership&amp;um=1&amp;hl=en&amp;sa=N&amp;gbv=2&amp;tbm=isch&amp;um=1&amp;itbs=1" TargetMode="External"/><Relationship Id="rId37" Type="http://schemas.openxmlformats.org/officeDocument/2006/relationships/hyperlink" Target="http://www.google.co.uk/imgres?imgurl=http://www.cheshirewestandchester.gov.uk/images/childrenstrust.gif&amp;imgrefurl=http://www.cheshirewestandchester.gov.uk/residents/health_and_social_care/children_and_young_people/childrenstrust.aspx&amp;usg=__La7suO2h2nT1XKnG5ruXFrLCUKg=&amp;h=116&amp;w=400&amp;sz=11&amp;hl=en&amp;start=1&amp;zoom=1&amp;tbnid=CmNSd4yHFKjBOM:&amp;tbnh=36&amp;tbnw=124&amp;ei=7-ZHT_H8D6nL0QWu392CDg&amp;prev=/search?q=cheshire+west+childrens+trust&amp;um=1&amp;hl=en&amp;sa=N&amp;gbv=2&amp;tbm=isch&amp;um=1&amp;itbs=1" TargetMode="External"/><Relationship Id="rId40" Type="http://schemas.openxmlformats.org/officeDocument/2006/relationships/image" Target="../media/image27.jpeg"/><Relationship Id="rId5" Type="http://schemas.openxmlformats.org/officeDocument/2006/relationships/hyperlink" Target="http://www.google.co.uk/imgres?imgurl=http://www.northwest.groundwork.org.uk/images/Logo-Green%20on%20White%20small_s.jpg&amp;imgrefurl=http://www.northwest.groundwork.org.uk/cheshire/our-services/businesses/membership-service--benefits.aspx&amp;usg=__vWO-l-7KP_bBl2GA9jJ6990UxKw=&amp;h=229&amp;w=235&amp;sz=8&amp;hl=en&amp;start=3&amp;zoom=1&amp;tbnid=n05K5DpQP-7RFM:&amp;tbnh=106&amp;tbnw=109&amp;ei=zOZHT7i0Lqit0QWkqJ2kDg&amp;prev=/search?q=groundwork+cheshire+logo&amp;um=1&amp;hl=en&amp;sa=N&amp;gbv=2&amp;tbm=isch&amp;um=1&amp;itbs=1" TargetMode="External"/><Relationship Id="rId15" Type="http://schemas.openxmlformats.org/officeDocument/2006/relationships/hyperlink" Target="http://www.google.co.uk/imgres?imgurl=http://www.learning-together.co.uk/assets/Logos/TSALogo.gif&amp;imgrefurl=http://www.learning-together.co.uk/news.asp?ID=402&amp;usg=__EcZpn4j1xxjIogcC2HH1XJEdCpI=&amp;h=173&amp;w=145&amp;sz=8&amp;hl=en&amp;start=5&amp;zoom=1&amp;tbnid=5zRPXDzlP-mqZM:&amp;tbnh=100&amp;tbnw=84&amp;ei=0ONHT7GVGeO50QXwrcH9DQ&amp;prev=/search?q=third+sector+assembly+cheshire&amp;um=1&amp;hl=en&amp;sa=N&amp;gbv=2&amp;tbm=isch&amp;um=1&amp;itbs=1" TargetMode="External"/><Relationship Id="rId23" Type="http://schemas.openxmlformats.org/officeDocument/2006/relationships/hyperlink" Target="http://www.google.co.uk/imgres?imgurl=http://www.bsomeone.co.uk/NR/rdonlyres/B7BEB9C7-18B1-424E-85CD-C4C443B3EFC4/0/jobcentrelogo.jpg&amp;imgrefurl=http://www.bsomeone.co.uk/bsomeonep2/useful_contacts&amp;usg=__wV4LDvpu_hiiqIW1snlmJf86XG0=&amp;h=381&amp;w=752&amp;sz=24&amp;hl=en&amp;start=1&amp;zoom=1&amp;tbnid=7zohtnu-TRz5LM:&amp;tbnh=71&amp;tbnw=141&amp;ei=NuRHT9HIJoqK0AXj6aCUDg&amp;prev=/search?q=job+centre+logo&amp;um=1&amp;hl=en&amp;sa=N&amp;gbv=2&amp;tbm=isch&amp;um=1&amp;itbs=1" TargetMode="External"/><Relationship Id="rId28" Type="http://schemas.openxmlformats.org/officeDocument/2006/relationships/hyperlink" Target="http://www.google.co.uk/imgres?imgurl=http://www.rla.org.uk/lanetwork/76.gif&amp;imgrefurl=http://www.rla.org.uk/lanetwork/partner.shtml?/cheshire-west-&amp;-chester-council&amp;usg=__EWUXggNN_r4CeyT1EnKS_PVIyhc=&amp;h=326&amp;w=1181&amp;sz=53&amp;hl=en&amp;start=1&amp;zoom=1&amp;tbnid=DxdSdw6AtY3nbM:&amp;tbnh=41&amp;tbnw=150&amp;ei=q-RHT5ixBqes0QXGkaWcDg&amp;prev=/search?q=cheshire+west+and+chester&amp;um=1&amp;hl=en&amp;sa=N&amp;gbv=2&amp;tbm=isch&amp;um=1&amp;itbs=1" TargetMode="External"/><Relationship Id="rId36" Type="http://schemas.openxmlformats.org/officeDocument/2006/relationships/image" Target="../media/image25.jpeg"/><Relationship Id="rId10" Type="http://schemas.openxmlformats.org/officeDocument/2006/relationships/image" Target="../media/image11.jpeg"/><Relationship Id="rId19" Type="http://schemas.openxmlformats.org/officeDocument/2006/relationships/hyperlink" Target="http://www.google.co.uk/imgres?imgurl=http://www.topnews.in/files/Grosvenor-Logo.jpg&amp;imgrefurl=http://www.topnews.in/companies/grosvenor&amp;usg=__64Ji9pH0XFMW1Pdzc4VV8NH1P_o=&amp;h=160&amp;w=174&amp;sz=20&amp;hl=en&amp;start=4&amp;zoom=1&amp;tbnid=-HXA-s3cW4Cv0M:&amp;tbnh=92&amp;tbnw=100&amp;ei=o-JHT-SAFoax0AWHqbH9DQ&amp;prev=/search?q=grosvenor+logo&amp;hl=en&amp;gbv=2&amp;tbm=isch&amp;itbs=1" TargetMode="External"/><Relationship Id="rId31" Type="http://schemas.openxmlformats.org/officeDocument/2006/relationships/image" Target="../media/image22.jpeg"/><Relationship Id="rId4" Type="http://schemas.openxmlformats.org/officeDocument/2006/relationships/image" Target="../media/image8.jpeg"/><Relationship Id="rId9" Type="http://schemas.openxmlformats.org/officeDocument/2006/relationships/hyperlink" Target="http://www.google.co.uk/imgres?imgurl=http://www.marketingprojects.co.uk/client/logo/100/100519_CDHT_Logo_RGB_reduced.jpg?1274261580&amp;imgrefurl=http://www.marketingprojects.co.uk/clientpo/100/&amp;usg=__wnKCcjQjFgJM1ZrsYBTrWzcD6KY=&amp;h=150&amp;w=150&amp;sz=20&amp;hl=en&amp;start=1&amp;zoom=1&amp;tbnid=RpM-2LJs0oMZpM:&amp;tbnh=96&amp;tbnw=96&amp;ei=AeRHT7KhNcTF0QXOrZyZDg&amp;prev=/search?q=cdht&amp;um=1&amp;hl=en&amp;sa=N&amp;gbv=2&amp;tbm=isch&amp;um=1&amp;itbs=1" TargetMode="External"/><Relationship Id="rId14" Type="http://schemas.openxmlformats.org/officeDocument/2006/relationships/image" Target="../media/image13.jpeg"/><Relationship Id="rId22" Type="http://schemas.openxmlformats.org/officeDocument/2006/relationships/image" Target="../media/image17.jpeg"/><Relationship Id="rId27" Type="http://schemas.openxmlformats.org/officeDocument/2006/relationships/image" Target="../media/image20.png"/><Relationship Id="rId30" Type="http://schemas.openxmlformats.org/officeDocument/2006/relationships/hyperlink" Target="http://www.google.co.uk/imgres?imgurl=http://mediaserver.dwpub.com/press-release/23410/coch%20foundation%20logo.jpg&amp;imgrefurl=http://www.sourcewire.com/releases/rel_display.php?relid=69837&amp;usg=__taOrXV-JgwCQ5eOPygBLhdv1knw=&amp;h=400&amp;w=2928&amp;sz=261&amp;hl=en&amp;start=11&amp;zoom=1&amp;tbnid=qOGediAs2RrOoM:&amp;tbnh=20&amp;tbnw=150&amp;ei=m-NHT6fmIIej0QW9qJGUDg&amp;prev=/search?q=countess+of+chester+hospital&amp;um=1&amp;hl=en&amp;sa=N&amp;gbv=2&amp;tbm=isch&amp;um=1&amp;itbs=1" TargetMode="External"/><Relationship Id="rId35" Type="http://schemas.openxmlformats.org/officeDocument/2006/relationships/hyperlink" Target="http://www.google.co.uk/imgres?imgurl=http://www.wulvern.org.uk/useruploads/images/cf&amp;rs_logo.jpg&amp;imgrefurl=http://www.wulvern.org.uk/princes-trust/&amp;usg=__e9GIBj1Sh2PBkAZHdNf50qTzs_w=&amp;h=1181&amp;w=3307&amp;sz=737&amp;hl=en&amp;start=1&amp;zoom=1&amp;tbnid=KOWW3cuRgqj2AM:&amp;tbnh=54&amp;tbnw=150&amp;ei=WuRHT-yYCOiQ0AW4kZWcDg&amp;prev=/search?q=cheshire+fire+logo&amp;um=1&amp;hl=en&amp;sa=N&amp;gbv=2&amp;tbm=isch&amp;um=1&amp;itbs=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560512" y="2204864"/>
            <a:ext cx="9145016" cy="1200329"/>
          </a:xfrm>
          <a:prstGeom prst="rect">
            <a:avLst/>
          </a:prstGeom>
          <a:noFill/>
        </p:spPr>
        <p:txBody>
          <a:bodyPr wrap="square" rtlCol="0">
            <a:spAutoFit/>
          </a:bodyPr>
          <a:lstStyle/>
          <a:p>
            <a:endParaRPr lang="en-GB" sz="3600" dirty="0" smtClean="0">
              <a:latin typeface="Calibri" pitchFamily="34" charset="0"/>
            </a:endParaRPr>
          </a:p>
          <a:p>
            <a:endParaRPr lang="en-US" sz="3600" dirty="0">
              <a:latin typeface="Calibri" pitchFamily="34" charset="0"/>
            </a:endParaRPr>
          </a:p>
        </p:txBody>
      </p:sp>
      <p:sp>
        <p:nvSpPr>
          <p:cNvPr id="4" name="Title 3"/>
          <p:cNvSpPr>
            <a:spLocks noGrp="1"/>
          </p:cNvSpPr>
          <p:nvPr>
            <p:ph type="title"/>
          </p:nvPr>
        </p:nvSpPr>
        <p:spPr>
          <a:xfrm>
            <a:off x="560512" y="2492896"/>
            <a:ext cx="8928992" cy="1560369"/>
          </a:xfrm>
        </p:spPr>
        <p:txBody>
          <a:bodyPr/>
          <a:lstStyle/>
          <a:p>
            <a:pPr algn="l"/>
            <a:r>
              <a:rPr lang="en-GB" sz="3600" dirty="0" smtClean="0"/>
              <a:t>Building </a:t>
            </a:r>
            <a:r>
              <a:rPr lang="en-GB" sz="3600" b="1" i="1" dirty="0" smtClean="0"/>
              <a:t>Resilience</a:t>
            </a:r>
            <a:r>
              <a:rPr lang="en-GB" sz="3600" dirty="0" smtClean="0"/>
              <a:t> in Partnerships:</a:t>
            </a:r>
            <a:br>
              <a:rPr lang="en-GB" sz="3600" dirty="0" smtClean="0"/>
            </a:br>
            <a:r>
              <a:rPr lang="en-GB" sz="3600" dirty="0" smtClean="0"/>
              <a:t/>
            </a:r>
            <a:br>
              <a:rPr lang="en-GB" sz="3600" dirty="0" smtClean="0"/>
            </a:br>
            <a:r>
              <a:rPr lang="en-GB" sz="3600" i="1" dirty="0" smtClean="0">
                <a:solidFill>
                  <a:schemeClr val="accent1">
                    <a:lumMod val="75000"/>
                  </a:schemeClr>
                </a:solidFill>
              </a:rPr>
              <a:t>The West Cheshire Experience</a:t>
            </a:r>
            <a:r>
              <a:rPr lang="en-GB" sz="3600" i="1" dirty="0">
                <a:solidFill>
                  <a:schemeClr val="accent1">
                    <a:lumMod val="50000"/>
                  </a:schemeClr>
                </a:solidFill>
              </a:rPr>
              <a:t/>
            </a:r>
            <a:br>
              <a:rPr lang="en-GB" sz="3600" i="1" dirty="0">
                <a:solidFill>
                  <a:schemeClr val="accent1">
                    <a:lumMod val="50000"/>
                  </a:schemeClr>
                </a:solidFill>
              </a:rPr>
            </a:br>
            <a:r>
              <a:rPr lang="en-GB" sz="4000" dirty="0"/>
              <a:t/>
            </a:r>
            <a:br>
              <a:rPr lang="en-GB" sz="4000" dirty="0"/>
            </a:br>
            <a:r>
              <a:rPr lang="en-GB" sz="3600" dirty="0" smtClean="0"/>
              <a:t>Matt Dodd: Commissioning Manager</a:t>
            </a:r>
            <a:br>
              <a:rPr lang="en-GB" sz="3600" dirty="0" smtClean="0"/>
            </a:br>
            <a:r>
              <a:rPr lang="en-GB" sz="3600" dirty="0" smtClean="0"/>
              <a:t>Adrian Jones: Finance Manager</a:t>
            </a:r>
            <a:endParaRPr lang="en-GB"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04" y="448915"/>
            <a:ext cx="7986053" cy="340451"/>
          </a:xfrm>
        </p:spPr>
        <p:txBody>
          <a:bodyPr/>
          <a:lstStyle/>
          <a:p>
            <a:pPr algn="l"/>
            <a:r>
              <a:rPr lang="en-GB" sz="3600" b="1" dirty="0" smtClean="0">
                <a:solidFill>
                  <a:schemeClr val="tx2"/>
                </a:solidFill>
              </a:rPr>
              <a:t>Starting and Living Well</a:t>
            </a:r>
            <a:r>
              <a:rPr lang="en-GB" sz="3600" b="1" dirty="0" smtClean="0"/>
              <a:t/>
            </a:r>
            <a:br>
              <a:rPr lang="en-GB" sz="3600" b="1" dirty="0" smtClean="0"/>
            </a:br>
            <a:r>
              <a:rPr lang="en-GB" sz="3600" b="1" dirty="0" smtClean="0"/>
              <a:t>Integrated Early Support</a:t>
            </a:r>
            <a:r>
              <a:rPr lang="en-GB" b="0" dirty="0" smtClean="0"/>
              <a:t/>
            </a:r>
            <a:br>
              <a:rPr lang="en-GB" b="0" dirty="0" smtClean="0"/>
            </a:br>
            <a:endParaRPr lang="en-GB" sz="1400" b="0" dirty="0"/>
          </a:p>
        </p:txBody>
      </p:sp>
      <p:grpSp>
        <p:nvGrpSpPr>
          <p:cNvPr id="4" name="Group 3"/>
          <p:cNvGrpSpPr/>
          <p:nvPr/>
        </p:nvGrpSpPr>
        <p:grpSpPr>
          <a:xfrm>
            <a:off x="214200" y="1124744"/>
            <a:ext cx="7097652" cy="1872208"/>
            <a:chOff x="197722" y="1124744"/>
            <a:chExt cx="6551679" cy="1872208"/>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1405" y="1340768"/>
              <a:ext cx="1953531" cy="1584176"/>
            </a:xfrm>
            <a:prstGeom prst="rect">
              <a:avLst/>
            </a:prstGeom>
          </p:spPr>
        </p:pic>
        <p:sp>
          <p:nvSpPr>
            <p:cNvPr id="6" name="TextBox 5"/>
            <p:cNvSpPr txBox="1"/>
            <p:nvPr/>
          </p:nvSpPr>
          <p:spPr>
            <a:xfrm>
              <a:off x="197722" y="1405368"/>
              <a:ext cx="4573683" cy="1350834"/>
            </a:xfrm>
            <a:prstGeom prst="rect">
              <a:avLst/>
            </a:prstGeom>
            <a:noFill/>
          </p:spPr>
          <p:txBody>
            <a:bodyPr vert="horz" wrap="square" lIns="0" tIns="0" rIns="0" bIns="0" rtlCol="0">
              <a:noAutofit/>
            </a:bodyPr>
            <a:lstStyle/>
            <a:p>
              <a:pPr indent="-274320">
                <a:spcAft>
                  <a:spcPts val="900"/>
                </a:spcAft>
              </a:pPr>
              <a:r>
                <a:rPr lang="en-GB" sz="1600" b="1" dirty="0" smtClean="0">
                  <a:latin typeface="+mn-lt"/>
                </a:rPr>
                <a:t>Access Team</a:t>
              </a:r>
            </a:p>
            <a:p>
              <a:pPr indent="-274320">
                <a:spcAft>
                  <a:spcPts val="900"/>
                </a:spcAft>
                <a:buFont typeface="Arial" panose="020B0604020202020204" pitchFamily="34" charset="0"/>
                <a:buChar char="•"/>
              </a:pPr>
              <a:r>
                <a:rPr lang="en-GB" sz="1600" dirty="0" smtClean="0">
                  <a:latin typeface="+mn-lt"/>
                </a:rPr>
                <a:t>Single Front Door to Early Support</a:t>
              </a:r>
            </a:p>
            <a:p>
              <a:pPr indent="-274320">
                <a:spcAft>
                  <a:spcPts val="900"/>
                </a:spcAft>
                <a:buFont typeface="Arial" panose="020B0604020202020204" pitchFamily="34" charset="0"/>
                <a:buChar char="•"/>
              </a:pPr>
              <a:r>
                <a:rPr lang="en-GB" sz="1600" dirty="0" smtClean="0">
                  <a:latin typeface="+mn-lt"/>
                </a:rPr>
                <a:t>360degree profiles</a:t>
              </a:r>
            </a:p>
            <a:p>
              <a:pPr indent="-274320">
                <a:spcAft>
                  <a:spcPts val="900"/>
                </a:spcAft>
                <a:buFont typeface="Arial" panose="020B0604020202020204" pitchFamily="34" charset="0"/>
                <a:buChar char="•"/>
              </a:pPr>
              <a:r>
                <a:rPr lang="en-GB" sz="1600" dirty="0" smtClean="0">
                  <a:latin typeface="+mn-lt"/>
                </a:rPr>
                <a:t>9 FTE drawn from Police, CW&amp;C, Probation, NHS</a:t>
              </a:r>
            </a:p>
            <a:p>
              <a:pPr indent="-274320">
                <a:spcAft>
                  <a:spcPts val="900"/>
                </a:spcAft>
              </a:pPr>
              <a:endParaRPr lang="en-GB" sz="3200" dirty="0" smtClean="0">
                <a:latin typeface="+mn-lt"/>
              </a:endParaRPr>
            </a:p>
          </p:txBody>
        </p:sp>
        <p:cxnSp>
          <p:nvCxnSpPr>
            <p:cNvPr id="8" name="Straight Connector 7"/>
            <p:cNvCxnSpPr/>
            <p:nvPr/>
          </p:nvCxnSpPr>
          <p:spPr>
            <a:xfrm flipH="1">
              <a:off x="302935" y="1124744"/>
              <a:ext cx="6446466"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7723" y="2996952"/>
              <a:ext cx="6551678"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99367" y="3158421"/>
            <a:ext cx="7112484" cy="1566723"/>
            <a:chOff x="184031" y="3158421"/>
            <a:chExt cx="6565370" cy="1995919"/>
          </a:xfrm>
        </p:grpSpPr>
        <p:sp>
          <p:nvSpPr>
            <p:cNvPr id="10" name="TextBox 9"/>
            <p:cNvSpPr txBox="1"/>
            <p:nvPr/>
          </p:nvSpPr>
          <p:spPr>
            <a:xfrm>
              <a:off x="184031" y="3158421"/>
              <a:ext cx="4587375" cy="1995919"/>
            </a:xfrm>
            <a:prstGeom prst="rect">
              <a:avLst/>
            </a:prstGeom>
            <a:noFill/>
          </p:spPr>
          <p:txBody>
            <a:bodyPr vert="horz" wrap="square" lIns="0" tIns="0" rIns="0" bIns="0" rtlCol="0">
              <a:noAutofit/>
            </a:bodyPr>
            <a:lstStyle/>
            <a:p>
              <a:pPr>
                <a:spcAft>
                  <a:spcPts val="900"/>
                </a:spcAft>
              </a:pPr>
              <a:r>
                <a:rPr lang="en-GB" sz="1400" b="1" dirty="0">
                  <a:latin typeface="+mn-lt"/>
                </a:rPr>
                <a:t>Case Management Teams</a:t>
              </a:r>
            </a:p>
            <a:p>
              <a:pPr indent="-274320">
                <a:buFont typeface="Arial" panose="020B0604020202020204" pitchFamily="34" charset="0"/>
                <a:buChar char="•"/>
              </a:pPr>
              <a:r>
                <a:rPr lang="en-GB" sz="1500" dirty="0" smtClean="0">
                  <a:latin typeface="+mn-lt"/>
                </a:rPr>
                <a:t>3 core teams / Single line management / 140 staff</a:t>
              </a:r>
            </a:p>
            <a:p>
              <a:pPr indent="-274320">
                <a:buFont typeface="Arial" panose="020B0604020202020204" pitchFamily="34" charset="0"/>
                <a:buChar char="•"/>
              </a:pPr>
              <a:r>
                <a:rPr lang="en-GB" sz="1500" dirty="0">
                  <a:latin typeface="+mn-lt"/>
                </a:rPr>
                <a:t>Co-located in and around children centres </a:t>
              </a:r>
              <a:endParaRPr lang="en-GB" sz="1500" dirty="0" smtClean="0">
                <a:latin typeface="+mn-lt"/>
              </a:endParaRPr>
            </a:p>
            <a:p>
              <a:pPr indent="-274320">
                <a:buFont typeface="Arial" panose="020B0604020202020204" pitchFamily="34" charset="0"/>
                <a:buChar char="•"/>
              </a:pPr>
              <a:r>
                <a:rPr lang="en-GB" sz="1500" dirty="0" smtClean="0">
                  <a:latin typeface="+mn-lt"/>
                </a:rPr>
                <a:t>Grip the case and </a:t>
              </a:r>
              <a:r>
                <a:rPr lang="en-GB" sz="1500" dirty="0">
                  <a:latin typeface="+mn-lt"/>
                </a:rPr>
                <a:t>sequence </a:t>
              </a:r>
              <a:r>
                <a:rPr lang="en-GB" sz="1500" dirty="0" smtClean="0">
                  <a:latin typeface="+mn-lt"/>
                </a:rPr>
                <a:t>support </a:t>
              </a:r>
              <a:r>
                <a:rPr lang="en-GB" sz="1500" dirty="0">
                  <a:latin typeface="+mn-lt"/>
                </a:rPr>
                <a:t>against one plan</a:t>
              </a:r>
            </a:p>
            <a:p>
              <a:pPr indent="-274320">
                <a:buFont typeface="Arial" panose="020B0604020202020204" pitchFamily="34" charset="0"/>
                <a:buChar char="•"/>
              </a:pPr>
              <a:r>
                <a:rPr lang="en-GB" sz="1500" dirty="0" smtClean="0">
                  <a:latin typeface="+mn-lt"/>
                </a:rPr>
                <a:t>Police, Probation, CWAC family support, advocates</a:t>
              </a:r>
              <a:endParaRPr lang="en-GB" sz="1500" dirty="0">
                <a:latin typeface="+mn-lt"/>
              </a:endParaRPr>
            </a:p>
          </p:txBody>
        </p:sp>
        <p:pic>
          <p:nvPicPr>
            <p:cNvPr id="51202" name="Picture 2" descr="C:\Users\an547m\AppData\Local\Microsoft\Windows\Temporary Internet Files\Content.Outlook\2PONI8HY\mike ali eric and ann clay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1406" y="3390986"/>
              <a:ext cx="1977994" cy="119014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H="1">
              <a:off x="302935" y="5064879"/>
              <a:ext cx="6446466" cy="2030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sp>
        <p:nvSpPr>
          <p:cNvPr id="3" name="AutoShape 4" descr="data:image/jpeg;base64,/9j/4AAQSkZJRgABAQAAAQABAAD/2wCEAAkGBxQTEhUUEBMUFhQUFxUUFRYYFxceIBseHRgdHB4eHBkgHSohGBwlHRwbITIhJSkrLjAuFx8zODQtNygtLiwBCgoKDg0OGxAQGjckHyQyLCwsLCwsNDQsLCwsLCwsLCwsLCwsLCwsLCwsLCwsLCwsLCwsLCwsLCwsLCwsLCwsLP/AABEIAGUAtQMBIgACEQEDEQH/xAAcAAACAgMBAQAAAAAAAAAAAAAABwUGAQQIAwL/xABEEAACAQMABgUIBggGAwEAAAABAgMABBEFBhITITEHFEFRgSJUYXGRlKHSFzJCc5KxIzQ1U3KCk9FSorLB4vBDYsIz/8QAGQEAAwEBAQAAAAAAAAAAAAAAAQIDAAQF/8QAJhEAAgIBAwQCAgMAAAAAAAAAAAECEQMEITESIjJBE2EUUSOB8P/aAAwDAQACEQMRAD8ApFFFFewcAUVjNMTox1QgvIZZbpCwEgjjwzDkoLciM8SPZSTmoK2NGPU6F5RVi1/0EtneNHGCI2VZI8kngcgjJ58QartNGSkrQGqdBRWDTe1Q6O7WS0ikuY2Msi7ZO2wxniowD2AikyZFBWwxg5cCiorZ0namKaSI/wDjd09jED4YrWNUW/AvAUZqx6n6oS37nZO7iU4eUj4KPtNjwGaa+jOjuxhABi3p7WkJPw5DwqE88YOmUjjb3ELmiuiH1MsCMG0h/DVe070XWjqxgZoHAyDnaXxU8ceoiljqot0M8MhMUVeejLVu3vHuBcLtiPY2SGZe1hngeIOBzq/fRpo79y39WT5qaeojF0KsbatCIop7/Rno79y39WT+9H0Z6O/ct/Vk+ak/KiH4ZCIop7/Rno79y39WT5qPo00d+5b+rJ81b8qIfhkIiimT0iam21slv1VSjyzCIsWZuBVjyJ7wKquktCxLCHiZ9ox73DYOVGxkEAeQ3ljA7fYTaOSMlaEcGiAoooqggUUUVjGDT96MLLdaOh4YL7Uh/mOR8MUgipPAczwA9J5fGuoNGWoihjjH2EVfYMVyat9qRbAt2xfdNOi9qCK4UcYmKN/C/wDZgPaaUFdK6y6MFzazQ9rowX0NzX44rmvBHAjBHAjuP/RTaWVxr9AzKnZuaGsDPcQwrzlkVT6s+UfBc10xGgUBV4AAAD0Ck10OaM27p5iOEKYH8T8PbgGnRio6qVyr9FMK2sQPSdZ7vSU3dIElH8y4PxBqrKpJAHMkAUyum2yxLbzD7SNEf5TtD/U1LeKTZZW/wkN7DmurE7xpkZqpHSeruiVtraKFBgIoz6TzJPeSc1TukXXx7SQW9sE3myHd2GdkHkAvaSBnNX20nEiK6ngyhh4jNKrpc1Yk3pvIgXQqqygDJXZGA3D7OOfcR3GuHElKfcdMrUdiDg6Tb9TkvG47mjH+xBqc0l0niexmjMZjuXXYXBJUhjhiG4EYXJwfRSxFfVd0sEG+DmWSRYNUNbX0eZDFEkm8Cg7TEYxnHIemrN9L1x5rD+N/7UuaKMsUJO2gKcltY1NBdKE09xDC1vEoldUJDsSMnsGKaWa5x1N/X7X75Pzro41xaiCjJUjoxSbW4rtP9KE0FzNCtvEwikZAxdgSB24xWh9L9x5rD+N/7VUtdP2hd/fvUNXTDDBxWxF5JJ8lp1s14lv0jR4kj3b7xSjMTnBHaOHOoO60rLIpRmGySC2FA2iORbA41pUVaMIxVIRybCiiimAFFFFYxManWW+vrZMZG9Vz6k8r/b410fmkl0OWm3fM/ZFET4sQB/vTa1jvtzaTy5wUidh69k4+OK4NS7mkdOFVGzdtLpZUWSM7SuAVPeKQPSHozcX8ygYVyJl9T5J/zbVMPoa0rvLRoGOWt2wPSjcR7DtDwFa/S7oBpzayRgljItscd0jDB8Dn8RoYn8eRphn3wsleibRe5sFcjyp2aU+r6q/5RnxNW1bpTIYg3lqocr/6kkA+0H2UWluscaov1UUKPUBiltqjrFv9NXJz5MiGNPVEwxj2sfGp9Lm5SGvppEr0w2e3Y7Y5xSI3gfJP50kq6Q1vsd9ZXMY5tE+z6wMr8QK5vU5411aSXbRHMtxm9GuvKRItreMFVeEUp5Af4GPYAeRPDspsKwIyMEEe2uW6ntXdcLqzwIpNqMc4nyV8O1fChl09u4mhlrZjP1m6NLe4y8B3Ep4+SAUY+lOz1rilPrBq7cWb7NwmAfquOKt6j2H0HjTo1Q13gvfJH6OfGTGx5+lT9ofGp3S2jY7mJoZlDI4wR+RHcRzBqUM08bqRRwUlaOZaKkNYdFNa3MsDcd22Ae9SMqfEH25qPrvTTVo5WqdExqb+v2v3yfnXRxrnHU39ftfvk/OujjXFqvJHRg4Zzlrp+0Lv796hqmddP2hd/fvUNXXDxRGXkFFFFOKFFFFYwVg1msGsYbnQlZYhuJsfXkWMepFz+bfCpfpbvN3o9lzxldE8M5PwFbnRpZ7rR0A7XDSH+Y5/LFVHpvveNtCD+8lb4Kv/ANV567sx1eOMrPRlpfq99GGOEm/Qt6z9Q/i4fzU+XiDY2gDghh6xyNcuBiCCOBHEHuI5V0nq1pUXNtFMPtqCfQ3Jh7QabVR3UhcL2o0dftLdWsZnU4dlMcf8TcAfDifCknqPd7m/tX5DerGfU/6P2cR7Kt3TRpfamitlPCNd6/8AE2Qo8FB/GKXMchUhhzUhh4HNUwQ/jf2Lkl3I6lYZBB7a5k0zabm4mjxjYkdfAHh8CK6Vs595Gjj7aq3tGaRXSnabvSMvDhIqS+0bJ+Kn21PSupND5lasqeazTq1W1FgbR0cd3EC8mZmPJlLcgGHEYUKO7gah77oh4/oLnC90iZPtGPyq61MLaZL4pehY21y0TrLGcPGQ6nuI/wC48a6a0fPvIo3IwXRWI9YBpcaI6JVVw1zPvFBzsIuyDjsJJzj1UymZUXmFVR4AAfAVzajJGddJbFFx5E10zxgXyEc2gXPgzY/76KodT2vWmxeXkkqnMYxHF/Cvb4kk+IqBrsxJqCTOeb7mTGpv6/a/fJ+ddHGucdTf1+1++T866ONcuq8kWwcM5y10/aF39+9Q1TOun7Qu/v3qGrrh4ohLyCiiinAFFFFYwVhhw+FZqVsrmzCATW0zyAeUyzBQfUuzwoN16CkMfR/SlaRRJGIZ8IioOCdgA/xVQ9etYFvrrfIrKgRUUNjIwSTy9Jrz65o/zSf3gfJR1zR/mlx7wPkqEccYu0mUlJtVZB0wejfXeGzhkhui4Xb24tlWbmPKBxy4jPiarYu9H+aXHvH/AArHXNH+aXHvA+SmmutU0LHt4Zpae0kbm4lmP/kcsB3Dko9gFaFTnXNH+aXHvA+Sjrmj/NLj3kfJTLZVQHv7Ltq50nQwW0MUsUzPGgQldnBxw4ZPdVY6QNZob6WGWFHRo1KtthePlbS4wTyOfbWh1zR/mlx7wPko65o/zS494HyVOOOMZWosdzbVWW7QHSw6KFvIdvHDeR4B8UPD2GrPF0o6PI8p5VPcYZD/AKQRSq65o/zS495HyUdc0f5pce8j5KV4It8MyySXsZ150rWSj9Gs0h7BsbI9rY/Kl/rZr3cXoKf/AJQnnGp4t/E3b6hgeutHrmj/ADS495HyUG80f5pce8D5KMcUY7qLNKcn7IOipvr2j/NZ/eR8lfXW7DzS494/4Vbq+hOk0NA3oguYZmBKxyK5AxkgHszTT+lu2/cT/wCT+9Lrrmj/ADS495HyUdc0f5pce8j5KlOCnu4saMnHhmlp++E9zNMoIWWRnAPMA99aFTnXNH+aXHvI+Sjrmj/NLj3kfJVE6VUxa+yDoqc65o/zS495HyVHaSlhZgbeN41xxDvtnPrwMD0Uyb/QGvs1KKKKYAVgqTwXmeA9Z4D41mvW0n3ciSbIbdur7J5HZIOD6OFB8GG1Nq5Ct/bTeRubeIxTHAwJU2UUEd7bwH+WqHp3V1YIi+W2uuS22z2BVyVPfnGK1rnWed0uEJwLiZZ2wTwYdgyeRwv4RW9ca6NJt762glDSidVfawj7IUsMHiCBy5ZJqEYzRVuLJmbREVvDfQHaaNLuzUnydoqcZHd217vYWy6TuYrfeROkU2QEiKDEanCggkAjxzVWv9a5JRcho0HWXilJGfIaP6pHHjy7a95tcWM3WBbwrKyOkrAt5e2oUk9gwByHDjQ+Of8Av6D1RPebVy2jht5Cbh45NzvJ492Y02jhlIztKV58Rxr6TVBEaYXUpjVLmO2jfhg7WGLHPYIyviajItPDq5tYoYYRMI45pQX8oAgbRXJA7yQM8K39bNYRK1rGrLcR2qLtkqwWZ/tZU8SuyAv8xo1O6BcSX0bq7bR3rRyw3BXcTuu93TK2yProQcMNnBHcTxqO0LqpFNB1gC5aJ5DHEiboOAB5TybRC8CCML3VqJrnIrwmKCJIoVkRYcsykSfXBZjn+1eUGs6hWiazga3295HCS+I2IAOy2drB5kek0OnIa4kpPqlbwCZrmWVljnjhTdbHlB0V1JzyIyQcd1fGltV7WMXaxyXBkst28pYJssrEZC9zBTzPdUEdONuXhWNFR5xcYGeBAwFHH6uK9rzWaSRrxiiDrqqj4J8kLj6vsHOj0ZDXEsOsWg497PPcyyGCFLZRsLGHcuo2VwAFAAxk1UZLpIrgSWZfZQhozKqk5xxyOKnjkVLNrhIzyGaGKSKZYkkhba2f0YAVgRxVuFQekLhZJC6RJEpxiNM7IwMcM8SeR9dNjjLiQsmuUXfTes9yLCzlVkDzifendReVsuVHDZ4cAOVe+s+h7a5u5o1aZblLZJuS7vyI1Oz35IIOfT6KpF5pVpLeCAqAtvvNkjOTtsWOfE1IHWuQ3T3Owm28O4K8cY2AuRxznApPja4+xuteyft9QF2Y0kMwmkjEhlG63SMVJCNlts92QO2ou70DbRR2ysbmS5uY0cJGEwCWwcZ4ntx4ZrTuNZt5EFntoZZVj3SzttbWAMDIBwxA5E15LrHKHtZFVA1mixx8ztADHle08qZRyGbiWSXUWPatsGaNZZ9xIjtEzDKMwIKEgfVwQeNaUOr1nIrPHLcKkM6QzhwmcO2wHUjhjaxwPZmvXQetyb+FGggt4esi4dlL8G2WBYkk5znHoqM0np4TBraKOC2hlm25XXbO2cnDMTxAHPApEsl0w9tGNJ6t9XgnecsHS4FtCoxh8DaZj6Nnjw7xVeqza76fFyYI0k3iW8So0mCokkwAzhTx44HOqzV8fVXcTlV7BRRRTihRRRWMFFFFYNBRRRRSAFFFFA3oKKKK1GCiiijRgooooGQUUUVjUFFFFEwUUUUPYEFFFFZcBCiiisY//9k="/>
          <p:cNvSpPr>
            <a:spLocks noChangeAspect="1" noChangeArrowheads="1"/>
          </p:cNvSpPr>
          <p:nvPr/>
        </p:nvSpPr>
        <p:spPr bwMode="auto">
          <a:xfrm>
            <a:off x="130704"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AutoShape 12" descr="data:image/jpeg;base64,/9j/4AAQSkZJRgABAQAAAQABAAD/2wCEAAkGBxQTEhMTExQWFhQXGRsaGRYYGSAgHxcgHiIfGyAdHyIaICggIyImHyIbJTMiJSkrLi4uGCE0ODQsOCwtLiwBCgoKDg0OGxAQGzcmICQsNC81Ly80LDgsNC8sNC8sLDQsLCwsLSwsNCwsLCwsLCwsLCwsLCwsLCwsLCwsLCwsLP/AABEIAIAAgAMBEQACEQEDEQH/xAAcAAACAgMBAQAAAAAAAAAAAAAABgUHAQMEAgj/xAA/EAACAQMBBQUFBgMGBwAAAAABAgMABBESBQYhMUEHE1FhgSJCcZGhIzJSYrHBM4LRFENykqLhFRYkssLw8f/EABsBAAIDAQEBAAAAAAAAAAAAAAAEAgMFAQYH/8QAMhEAAgEDAwEFBwQCAwAAAAAAAQIAAwQREiExQQUTUWFxFCIjMoGhsZHB0eFC8AYz8f/aAAwDAQACEQMRAD8AvGiEKIQohCiEKIRc3l3j7rMUf8Tqei5/U1l31/3Xw0+b8TUsbDvfiP8AL+Ytbv7MN1K2tjhcMx5k56Z8+NZdnbm5qHUeNzNW8uRbUxpG52EZNpyxbOgabi7Y0IC3FsnIUeQrepUEoD3dzx/UyKWu9qaWIVeSeg8SZVO0Npz3M/fyEg+6AThB4L4DhWnY0rjWHI90+Mr7cvuyqVo9pTbLgcjx8yOfSPljt+4ma3tkkDvkGaVR7oOdPy4E9TTLW6IGqMPQTy/tr1nSlSPhqP5xH6s2bUKIQohCiEKIQohCiEKIQohCiEX979tm2jUqQCxPtnkoH70je16iBVpDJaaFhbJVYmpwIj2kNxdMWjheTPOV/YU+rcT6Ck07HqudVd9Ofqf4mrUv6FEaU6Rr2dsS+RdKzQQDroiLsfizMP0raoUbegmlAT5zGr3IqtqYE/iYv9x+/YNPd3DkcsaAo+A08KYSv3ZyqjMWrFKtPunUac5xv9995HXHZmv93dSA/nRW/TTV47QfqIiezrM80/0J/uSmzLK8tECJHbzoPwZic+ZzqBPyqmo6VTkkj7xulQoU10oMT1c74oo0PHJBM3ALKNI9G4q3oapemwGV39I3Rtg7bnadWw7qZiAcsnVj09etLoTLrulSUZGxkrf36QgFzgE4HCuVq6UgC5mYzBeZstrpJBlGDDyqaVEcZU5nQQeJuqc7CiEKIQohCiET9rXl018bWKdFV4i4+y1mPHDD+0MZ5g+Rq8IhpZYeXP4jCBAmsjgxX3g3CvmUfbxSImSF4oFx14kio2NO3tRhAd/E5jjX4qH3hiZ7LtvXk0/dNKXhVNTa+JHRcHnz8fCmrqmirnG8puaaKucbx72lvdZwEiSdNQ91TqP+mlVou3Aiq0XbgSHk7TrEcjIfgh/erBaVJZ7LUm237SbFubuv+JD+1cNrUHSBtqgjBs3bMFwMwyo/kp4j051UyMvIlLIy8idN3apKpSRVdTzVhkH51EEg5E4CRuIuHY81mddmTJCM5tXblnmYmPI/lbI8xVupX+fY+P8AMv7wOMPz4yAm2qbtyRnOrSI24GM/hIPI+Neavkrd9pqD08MeUz6yOHw0Y7a8tbKIuz4BfQXPvEeGOg41o2iUqSkr44J9I5Z2j12K0hkiMFtcLIodGDKeIYHINOg5kXRkbSwwZtrsjCiEKIRf2/ttg62tth7mQHBPFYgMAu+PDoOpqVLSxJPA5/iXpSwut+Pz6Tu2HsdLZCqks7HVJI33pG8WP6DpXXcuZW7ljI7ffa8cdtcR94olMTFUz7RHLOPWp0UJYHG2ZOihLA9MyiIrh1VkVmVWxqAONWOWcc61SAd5p4B3moDHKuzszRCFE5BCQQwJBHIjgR6iiEdt2u0eeAqk/wBvF4k+2o8j73wPzpWpaq267GL1LZW3Gxlt7J2pFcxiWFwyn5jyI6HyrPdCpwYgylTgyG3p3b7w/wBogCi4Ucj92YD3H/Y9K4yJVXu6oyPx/vWSUqw0Px+JUc0s1zKe9Y6gTq1cBFjgRjpjlgUsbap3ndgb/bHjPae2WVlZ9+MKgH1J8PUxu7PNsJbMYSJG71hgg5APL7vn1IrWbs3ulJVv1nzur/ylu0KirVpgHjI8/GWpSMchRCQG8e8Kw280gz7J0Bhy1Y6fD9aVqViw0UuSdI9f6j1va5ca+MZI8v7mrcjYZt4jJIPt5sM5/CPdT0z8yaaCLSQUk4H3PU/WVXVwaz56Q343pWxhyMNM+RGv6sfIVdQomofKQo0jUPlKKu7l5XaSRizscsx5k1qgADAmmAAMCaq7CFEIUQhROwohCicktuzvBLZS95HxB++meDj+vgarqUxUGDIVKYcYMvzZG0o7iJJojlGGfh4g+YrJdSpwZlspU4MQu0zYIRheoOBwswx/lf8AY/EU9Y1QG0mK9oUGurU0gd194Dx8ftxN+4NqykFYjqL/AGjuuO7UDgq54knOT4CrL1geT0285jdlU2XcLvncnoPAessKsuehiTtzeouGjhBUZxrzxI8vCsG77TLgpT285v2nZgQh6m/lIbYkLXNzbwMcxQAysvTgfZB+Lcf5aa7HVtBqHge6v15MO0mWmp08tzLNlkCgsTgAEk+AFag3mBPnjefbbXlw8x4KeCD8Kjl/X1rYpU9C4mtTTQuJFVZLJIbu2azXUET5KO4VsHHD41CoxVCRIVCVUkR93t3Rs7aCZ1t5/ZX2ZO8yoJ5ZBbOM+VKUq1R2AzFaVZ3YDMXLjcOdYWlEkL6QCyKxJUHrnGD6VcLhScYlouFzjEmdj9nBS4VbtkaNtQCxuQxIGQ3Q451W91lfclb3OV92Q8O4dxJ3LRNGyTFgGBOI8ZPt8PLHDqKsNwoznpLDcKM56RZu4O7kdNQbSxXUvI44ZGelXg5GZeDkZmquwjz2U7fMNwbdj9nN93PuuPD/ABDh6ClbqnqXUOkWuaeV1DpLevrRZY3icZV1KkeR4VnKSDkRBSQciQu7W0StsVmOZIGMUh6sV4BvVcH1qdbAORwd5caWt/d67xhquUSjL/a4XKoMt49B/WvM0LIthn2H3n0Cnblt2jv2Twlo57h/vSOEB8kH9Sa9NTprSooi+v6zyfa7A3BUcCd/ahtAxWDgHBkIj9Dz+gNMWy6qnpErdcvKNrUmlM0QnZsa+7ieKbTq7tg2nOM46ZqLrqUiRddSkRx2tv8AwTh9ViC7DgWkyARyJGnpSyWzLw0oW3Zf8ptvu00SRun9lI1oFOZeAPkAvL/auLaYOczgtcHOZHf88D/iP9u7g/w+77vXx+OdP0xU/Z/h6MyfcfD0Zmd297xbWV1FqbvZGYxLjgmrmc/HjjyoqUdbg9JypR1uD0iYPCmYzM0TkykhUhl4MpBB8COIo5hPpLZF6JoIpRydFb5jj9axXXSxEyGXSSIrbVRo790UFluI1cqOrRnSfow+VFT3qQ8j+Y9akaSScY6+snLW1ld1aX2VX7qD6VSASd5CpUpIpVNyespGDZsjmbQAyw/xHzhV9T+lR9jq9es9e3atsuMnnpiW92aJjZ0B/Fqb5k03WGltPhtPGXj667N4mLPbXOcWkfQmRj/KFA/7jTNkPmMssxyYbK3SivNn2a8InIZjIqAs2MjB8R/SuNWKVG6zjVSlRp42JuVZrLbSGZp45lbQjJgOVHM45DHQ11674IxjE69d8EYxiarXs8guDLLHcOIjIyoAg9kgkMDk/dBGBjwrpuWXAI3nTcMuARvIvaO5kFtbrNcXRVmDYRVB1MpwdPHiMVYtdmbCrJrWZmwonXc9nKrrbvz3REYhbA+0Z+GD5D2eXPNRF1npv1kRc56bzrm7LlDRgXDYLaXyozyyGXjyzwwaiLs4O04Lo44nmy3EtFaKQ3DyIJu6dTHgOwONPiBnmeNDXDkEY6QNw5BGOk7bvdeBxtCG2KhjJCuDGMQtw4KeeMEHh41EVWGkt5yIqsNJaRI7P4HZkgumZoZFjnBTGNXVf/TVntLDcjniT9oYbkc8Tm2/uPFBbzyxXDSPA4V1KADjg4+OCOPKu07gswBHMklcswBHMfezCbVs6H8pZfkTSlyMVDFbgfEM6ttezf2DdT3yehVW/wDGuJ/1sPSRT5GHpGAGqZVIi+3che1e1RRHGw90cj+LzOfGrFqMGDSwVW16jOXcJdNkiZzoaRM+OliM/SpV/nzO1vnzFHtshP8A0b9B3qn4nQR+hpiyPzCMWZ+YRZ2PvneQxxxQqrLGCB9mWPHxxV70EYknrLmoITkzTDvVdRC2GkKLfV3epCM5GCDnn6V00UbPnOmkhz5zqXtCugzkLDpbB0FMqpHUceZ61H2ZMSPs6SI2xvBNcxxRyaNMRYrpXH3udWJTVCSOssSmFJInq53kuHgggLYSAhkI55HLJ8ulApKGLeMBSUMW8ZLzb/XmULLGGUg6jFgtgYyfn0qsWydJWLdJwLvhchQg0YE3f/d46s6vlnpUu4XOfLEl3K5z5YndtLfm8ZTlEiEmkhlQgtpOQyk8+PXjUVt0HniRWggni57QLt9PGNcMGOlMayOWrjxoFsgnRboJxXm9lxJHcRto0ztrfC8c4A4ceHIVMUVBB8JIUVBB8JafZZHjZ8fmzn60hdH4hiNyfiGaO0KZxLYiLOsvIRggH7oHM8udK1ldrdwhwTiNdnKhc95xOzZ227a2RIQ5kbPtsgLAMeZLcv8A5SdJqNqgploXaPUY1Hwu2wJwcDwEaaemdF3dd9M17ARgpN3gH5ZRqB/zBquqjKq3l+JbUGyt5ficHatYd5YswHGJg/pyP0NTtWxU9ZO2bD+sWuxt9K37E4AWI58MCXjV15/j9f2l13/j/vhO9ngvxJIXkvUtkDLEF0FmbOeQBPAD51D3qeB8uZD3qe3GZ5vNxbbu53jicSGAOkOolo2Orhw55OOB8K6Lh8gE9Z0V2yAT1m2+3NsYYpJXgc93EjlQ5BJ9rI4nyFcWvUYgA8mcFaoxAB6zF/ubaQm6lW3afRGhW2DHmdWcczxx6YNC13bAzjzgtZzgZx5yQ21sGO4uEeWLVHFbrgM5UKSx4HSCTwHh0qCVCq4B5MglQquAeTPez9iW1rNcxxQMS9vr+8TkcR3a5GeJ6+dDVGdQSesGdnAJPWcL7uQTxWrvFJiK3dlttR1cx7Hjw5fKpd6ykgHk8yXeMpIB5PM0RbmWbDvnhkjDQGQwFyGjI5/Th6V0134B68zprPwD15ilv7suCEWklvGUE8RYpnOD7OOfXjTNB2bUGPBjFBmbIY8S4t29n9xawQ/gRQfjzP1rNqNqYmZ9RtTExP34jiuLwRyqzLDDkAHHtSMOf8q/Wlb2uKNv5sfx/wCxihe1LId5T5O04I4wAFUYA4AV5pjqOfGZNSo1Ry7ck5loOwAJPIV6yOAZOBE99oFb2K40aYZR/Z3bzzqjJ9dQ/mqdNtaFfDcfvHKtAImnO/MbbiEOrIwyrAgjxB4Gog4OYmDjefP+0objZ881usjoDwJU47xOOkn0J+taylaqhiJqKVqKGIkbYX0kLa4XaNsYypxw8KsZQwwZNlDbGdEe3blZGlE8gkYYZ9XEgch6VE00xjG053a4xiZl29dMrK1xIysArAtnIHIH5n50Cmg3AgKajpMrvDdB+8FxJr06dWrjgchR3SYxic7tMYxMx7xXatqFxLqxpzq6c8cfOud0nhDu08IR7xXSv3guJNenTqLZOOeOPnR3SYxiHdpjGJ5fb90XVzPJrTOltXEZ5/Ou92mMYne7XGMTDbduSzuZ5NTrpY6ua/h+FHdpjGId2uMYjBuHYyX11EJWZ4bYBsNxC/hUfEj/AE1TXYU0OOTKqzCmpxyZdkjhQWJwAMk+AFZkzZVti73M0soRtUza1BHuDgnPy4+tZ3a1Go1RAPQD8n0ztKLipqq90B8o+8YrPc9pBm4cqD/dpz/mb9hTlpbUbbDAZcdTx9B+8VNo9YHvDgHoP3Mk98dti3hChDLLKdMcYz7R6k444FSqNgT0XZtoa9TJOlV3JlfbesLx1iiuJz3sx+zto14Lj3mI4AD15VWrPTYN18JvUjZurmmnugbuefp4/aWPuxtNpY2SUabiE6JV8+jDyYcQfjTdRQDkcGeUqKAcjgyM7QN0xexBkwJ4wdB/EOqH49PA1ZQrd2d+JOhW0HfiUfLGVYqwKspwVPMHwNagOZpZzPNE7CichRCFEIUQhRCdOzrCSeRYol1O3IfufADxqLMFGTOMwUZMvzdTYCWUCxLxbm7/AIm6n4eFZNWoajZmXVqF2zOHeyczOlhEfal4ysP7uIc/VuQ9aF9wa/09f6nafujWfp6/1J+1s0jxpGMKFHkByApdaaqc9ZTidFWTsxpGc44+NE7npOG82RHLNFM2dcWrTg4+9jOcc+VRKgnMvp3NSnTamvDc/SRW9MBiZb2EgTINLIeAnTnoPmOanp61M16dNcVTgfvKlqKBpfiS2xtrR3MQliOQeYPNT1Vh0IrrKVM4ylTgyC3y3JivRrUiOcDg+ODeTDr8eYq6jXNPbpLaVcpt0lPbc2DPaNpnjKjo44q3wP7VopUVx7sfSorjaRtTlkKJyFEJiidm21hLuiD3mUD1OK4TgZnCcCfQmxN3Le1MjQRhTIck8/QeAHhWQ9Vn+YzJeoz8zO3tsC3VQq95NIcRRDm5/ZR1PShE1ekETV6TG72yTArNI2ueU6pZMYyeijwVeQFFR9R24EHfVxxJaq5CFEIUQhRCRF/sszTBn/hIOC/iPX9qSq2xrVQz/KOkrKam34la7a25cWt4ZVEaSt/EjUkqQPuq/TVjqOVX0q5RitTdenl6fxPT2/ZNOvSYoxx0JAx5464j7uxvnb3mFB7ubrEx4/yn3hTJTbUu48ZjXNnVt2w4jDNErAqwDKeYIyD86gDiKg4irtLs6speIjMR8Yzj6cqYW5qDrL1uHEgpeyRPdunA80B/QirRenqJb7WfCZh7JI8+3cuR+VAP1JoN4eggbs9BGDZm4FlCQe67xh1kOr6cvpVLXNRuspa4dusq/bt7NDtE3EsBUrJqSNxhSq8FAIGOWDwp6mqtT0gx5FU09IMsbYe/ElwuoWMxHUoysP8AVpNZ7LT1lA4yIi1NA2nVN25sTma5knhlEpb2ZpABqjOcIACdOnqBz4Gp1iNICnbwnapGAFP0jbS8ohRCFEIUQhRCRG9Wxjd27RByjc1I8R0OOhqDrqGI5YXQtqwqEZH+8St9jdnNxKT3zCFQ2D7zN5rxxjzPyqhaJPM9Pc9u0KY+GNRx6AesnJ93RczC0jXRaWx9pscWfqc9W8+lbFHRb0c9TPn1zd3d7elg5AXkj8eEiod5bm1Lqrs4DlRFMNWkDp3mdWfnTBtFqYI8P92i47bQEiumN+n7j+Iw7F3/ADKSr2sgYAk92Q4wOZOdJHyparZlBnM0KF3b3BxSffwIIM64+0SxJx3jA8sFD+1VezVPCO+z1PCdo3thPBI7hz+WB/1IAqHct1I/USPdHqR+sjdpb5SqdMVo2eplcLj0XUf0papc21I4d9/AbyBNNfmb9JGRxXF/IqXD5iyC0Ua4TH5ifaP0pal2k1SppoJgdSdz/AkVuN/hj6mPdjYRwjTEioPBRjlTmkai3U8wO5zOmuwhRCFEIUQhRCFEIUQhRCYAohODaux4p42jdeBOcjgQfxDzq2nWam2oRevbU6yFGE8w7CgWFoRGNDLpbxYcuJ50NWdm1EydCilAfDGIsbJ7OIbe6E4cvEoysbjirdDnqB5irXuiyYMee5ZlxJ/eXandx6UbEjeHMDxrGvrnu00qdzEaj4G0VdnbNediE9WPIf71j0Ld6xwv6yhVLcR/tbdUUKoAAHSvSU0CKFEbAwMTbU52FEIUQhRCFEJ//9k="/>
          <p:cNvSpPr>
            <a:spLocks noChangeAspect="1" noChangeArrowheads="1"/>
          </p:cNvSpPr>
          <p:nvPr/>
        </p:nvSpPr>
        <p:spPr bwMode="auto">
          <a:xfrm>
            <a:off x="295804"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1" name="Group 10"/>
          <p:cNvGrpSpPr/>
          <p:nvPr/>
        </p:nvGrpSpPr>
        <p:grpSpPr>
          <a:xfrm>
            <a:off x="199367" y="4821178"/>
            <a:ext cx="7367223" cy="1440161"/>
            <a:chOff x="-346977" y="5157192"/>
            <a:chExt cx="7076281" cy="1700808"/>
          </a:xfrm>
        </p:grpSpPr>
        <p:sp>
          <p:nvSpPr>
            <p:cNvPr id="13" name="TextBox 12"/>
            <p:cNvSpPr txBox="1"/>
            <p:nvPr/>
          </p:nvSpPr>
          <p:spPr>
            <a:xfrm>
              <a:off x="-346977" y="5157192"/>
              <a:ext cx="4218372" cy="1584176"/>
            </a:xfrm>
            <a:prstGeom prst="rect">
              <a:avLst/>
            </a:prstGeom>
            <a:noFill/>
          </p:spPr>
          <p:txBody>
            <a:bodyPr vert="horz" wrap="square" lIns="0" tIns="0" rIns="0" bIns="0" rtlCol="0">
              <a:noAutofit/>
            </a:bodyPr>
            <a:lstStyle/>
            <a:p>
              <a:r>
                <a:rPr lang="en-GB" sz="1400" b="1" dirty="0" smtClean="0">
                  <a:latin typeface="+mn-lt"/>
                </a:rPr>
                <a:t>Evidence based interventions</a:t>
              </a:r>
            </a:p>
            <a:p>
              <a:endParaRPr lang="en-GB" sz="1200" b="1" dirty="0" smtClean="0">
                <a:latin typeface="+mn-lt"/>
              </a:endParaRPr>
            </a:p>
            <a:p>
              <a:pPr indent="-274320">
                <a:buFont typeface="Arial" pitchFamily="34" charset="0"/>
                <a:buChar char="•"/>
                <a:tabLst>
                  <a:tab pos="1527175" algn="l"/>
                </a:tabLst>
              </a:pPr>
              <a:r>
                <a:rPr lang="en-GB" sz="1400" b="1" dirty="0">
                  <a:latin typeface="+mn-lt"/>
                </a:rPr>
                <a:t>Parenting </a:t>
              </a:r>
              <a:r>
                <a:rPr lang="en-GB" sz="1400" dirty="0">
                  <a:latin typeface="+mn-lt"/>
                </a:rPr>
                <a:t>– Triple </a:t>
              </a:r>
              <a:r>
                <a:rPr lang="en-GB" sz="1400" dirty="0" smtClean="0">
                  <a:latin typeface="+mn-lt"/>
                </a:rPr>
                <a:t>P</a:t>
              </a:r>
            </a:p>
            <a:p>
              <a:pPr indent="-274320">
                <a:buFont typeface="Arial" pitchFamily="34" charset="0"/>
                <a:buChar char="•"/>
                <a:tabLst>
                  <a:tab pos="1527175" algn="l"/>
                </a:tabLst>
              </a:pPr>
              <a:r>
                <a:rPr lang="en-GB" sz="1400" b="1" dirty="0" smtClean="0">
                  <a:latin typeface="+mn-lt"/>
                </a:rPr>
                <a:t>Edge of care </a:t>
              </a:r>
              <a:r>
                <a:rPr lang="en-GB" sz="1400" dirty="0" smtClean="0">
                  <a:latin typeface="+mn-lt"/>
                </a:rPr>
                <a:t>– Multi-systemic Therapy</a:t>
              </a:r>
              <a:endParaRPr lang="en-GB" sz="1400" dirty="0">
                <a:latin typeface="+mn-lt"/>
              </a:endParaRPr>
            </a:p>
            <a:p>
              <a:pPr indent="-274320">
                <a:buFont typeface="Arial" pitchFamily="34" charset="0"/>
                <a:buChar char="•"/>
                <a:tabLst>
                  <a:tab pos="1527175" algn="l"/>
                </a:tabLst>
              </a:pPr>
              <a:r>
                <a:rPr lang="en-GB" sz="1400" b="1" dirty="0" smtClean="0">
                  <a:latin typeface="+mn-lt"/>
                </a:rPr>
                <a:t>Domestic </a:t>
              </a:r>
              <a:r>
                <a:rPr lang="en-GB" sz="1400" b="1" dirty="0">
                  <a:latin typeface="+mn-lt"/>
                </a:rPr>
                <a:t>Abuse Perpetrators</a:t>
              </a:r>
              <a:r>
                <a:rPr lang="en-GB" sz="1400" b="1" dirty="0" smtClean="0">
                  <a:latin typeface="+mn-lt"/>
                </a:rPr>
                <a:t>:</a:t>
              </a:r>
              <a:endParaRPr lang="en-GB" sz="1400" b="1" dirty="0">
                <a:latin typeface="+mn-lt"/>
              </a:endParaRPr>
            </a:p>
          </p:txBody>
        </p:sp>
        <p:grpSp>
          <p:nvGrpSpPr>
            <p:cNvPr id="26" name="Group 25"/>
            <p:cNvGrpSpPr/>
            <p:nvPr/>
          </p:nvGrpSpPr>
          <p:grpSpPr>
            <a:xfrm>
              <a:off x="3930605" y="5157192"/>
              <a:ext cx="2798699" cy="1700808"/>
              <a:chOff x="5153891" y="5123293"/>
              <a:chExt cx="2442446" cy="1640467"/>
            </a:xfrm>
          </p:grpSpPr>
          <p:pic>
            <p:nvPicPr>
              <p:cNvPr id="512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1375" y="5157192"/>
                <a:ext cx="1389425" cy="83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801" y="5132743"/>
                <a:ext cx="1035536" cy="81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0" name="Picture 10" descr="https://encrypted-tbn1.gstatic.com/images?q=tbn:ANd9GcRuBOPai0_BUyqBoqEmUU79FNv9srCF_PjXO-4yA3l342yXg82QNJ7qxO9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1376" y="5949280"/>
                <a:ext cx="1389424" cy="807809"/>
              </a:xfrm>
              <a:prstGeom prst="rect">
                <a:avLst/>
              </a:prstGeom>
              <a:noFill/>
              <a:extLst>
                <a:ext uri="{909E8E84-426E-40DD-AFC4-6F175D3DCCD1}">
                  <a14:hiddenFill xmlns:a14="http://schemas.microsoft.com/office/drawing/2010/main">
                    <a:solidFill>
                      <a:srgbClr val="FFFFFF"/>
                    </a:solidFill>
                  </a14:hiddenFill>
                </a:ext>
              </a:extLst>
            </p:spPr>
          </p:pic>
          <p:pic>
            <p:nvPicPr>
              <p:cNvPr id="5121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0800" y="5909991"/>
                <a:ext cx="1035536" cy="85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flipH="1">
                <a:off x="5159719" y="5157192"/>
                <a:ext cx="80486" cy="15841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21951" y="6741368"/>
                <a:ext cx="23743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596336" y="5123293"/>
                <a:ext cx="0" cy="16404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53891" y="5123293"/>
                <a:ext cx="2442446" cy="9450"/>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7384678" y="170768"/>
            <a:ext cx="2482868" cy="5962455"/>
            <a:chOff x="6819149" y="699859"/>
            <a:chExt cx="2291878" cy="6426585"/>
          </a:xfrm>
        </p:grpSpPr>
        <p:grpSp>
          <p:nvGrpSpPr>
            <p:cNvPr id="15" name="Group 14"/>
            <p:cNvGrpSpPr/>
            <p:nvPr/>
          </p:nvGrpSpPr>
          <p:grpSpPr>
            <a:xfrm>
              <a:off x="6819149" y="713710"/>
              <a:ext cx="2211038" cy="6412734"/>
              <a:chOff x="6819149" y="886180"/>
              <a:chExt cx="2211038" cy="6412734"/>
            </a:xfrm>
          </p:grpSpPr>
          <p:sp>
            <p:nvSpPr>
              <p:cNvPr id="33" name="Pentagon 32"/>
              <p:cNvSpPr/>
              <p:nvPr/>
            </p:nvSpPr>
            <p:spPr bwMode="ltGray">
              <a:xfrm>
                <a:off x="6819149" y="1153198"/>
                <a:ext cx="576064" cy="5681586"/>
              </a:xfrm>
              <a:prstGeom prst="homePlate">
                <a:avLst/>
              </a:prstGeom>
              <a:gradFill flip="none" rotWithShape="1">
                <a:gsLst>
                  <a:gs pos="0">
                    <a:srgbClr val="FFC000"/>
                  </a:gs>
                  <a:gs pos="62000">
                    <a:srgbClr val="FF0300"/>
                  </a:gs>
                  <a:gs pos="100000">
                    <a:srgbClr val="4D0808"/>
                  </a:gs>
                </a:gsLst>
                <a:lin ang="27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34" name="TextBox 33"/>
              <p:cNvSpPr txBox="1"/>
              <p:nvPr/>
            </p:nvSpPr>
            <p:spPr>
              <a:xfrm>
                <a:off x="7499156" y="886180"/>
                <a:ext cx="1531031" cy="6412734"/>
              </a:xfrm>
              <a:prstGeom prst="rect">
                <a:avLst/>
              </a:prstGeom>
              <a:noFill/>
              <a:ln w="31750">
                <a:solidFill>
                  <a:schemeClr val="tx2"/>
                </a:solidFill>
              </a:ln>
            </p:spPr>
            <p:txBody>
              <a:bodyPr vert="horz" wrap="square" lIns="0" tIns="0" rIns="0" bIns="0" rtlCol="0">
                <a:noAutofit/>
              </a:bodyPr>
              <a:lstStyle/>
              <a:p>
                <a:pPr indent="-274320">
                  <a:spcAft>
                    <a:spcPts val="900"/>
                  </a:spcAft>
                </a:pPr>
                <a:endParaRPr lang="en-GB" sz="2000" dirty="0" smtClean="0">
                  <a:latin typeface="Georgia" pitchFamily="18" charset="0"/>
                </a:endParaRPr>
              </a:p>
            </p:txBody>
          </p:sp>
        </p:grpSp>
        <p:sp>
          <p:nvSpPr>
            <p:cNvPr id="35" name="TextBox 34"/>
            <p:cNvSpPr txBox="1"/>
            <p:nvPr/>
          </p:nvSpPr>
          <p:spPr>
            <a:xfrm>
              <a:off x="7579996" y="699859"/>
              <a:ext cx="1531031" cy="5683079"/>
            </a:xfrm>
            <a:prstGeom prst="rect">
              <a:avLst/>
            </a:prstGeom>
            <a:noFill/>
          </p:spPr>
          <p:txBody>
            <a:bodyPr vert="horz" wrap="square" lIns="0" tIns="0" rIns="0" bIns="0" rtlCol="0">
              <a:noAutofit/>
            </a:bodyPr>
            <a:lstStyle/>
            <a:p>
              <a:pPr indent="-274320" algn="ctr">
                <a:spcAft>
                  <a:spcPts val="900"/>
                </a:spcAft>
              </a:pPr>
              <a:r>
                <a:rPr lang="en-GB" sz="1300" b="1" dirty="0" smtClean="0">
                  <a:latin typeface="Georgia" pitchFamily="18" charset="0"/>
                </a:rPr>
                <a:t>Impact So Far</a:t>
              </a:r>
            </a:p>
            <a:p>
              <a:pPr>
                <a:spcAft>
                  <a:spcPts val="900"/>
                </a:spcAft>
              </a:pPr>
              <a:r>
                <a:rPr lang="en-GB" sz="1200" dirty="0" smtClean="0">
                  <a:latin typeface="+mj-lt"/>
                </a:rPr>
                <a:t>Over 477  </a:t>
              </a:r>
              <a:r>
                <a:rPr lang="en-GB" sz="1200" dirty="0">
                  <a:latin typeface="+mj-lt"/>
                </a:rPr>
                <a:t>(</a:t>
              </a:r>
              <a:r>
                <a:rPr lang="en-GB" sz="1200" dirty="0" smtClean="0">
                  <a:latin typeface="+mj-lt"/>
                </a:rPr>
                <a:t>63 %) </a:t>
              </a:r>
              <a:r>
                <a:rPr lang="en-GB" sz="1200" dirty="0">
                  <a:latin typeface="+mj-lt"/>
                </a:rPr>
                <a:t>of troubled families cohort ‘turned around’ as per national definition</a:t>
              </a:r>
              <a:r>
                <a:rPr lang="en-GB" sz="1200" dirty="0" smtClean="0">
                  <a:latin typeface="+mj-lt"/>
                </a:rPr>
                <a:t>.</a:t>
              </a:r>
            </a:p>
            <a:p>
              <a:pPr>
                <a:spcAft>
                  <a:spcPts val="900"/>
                </a:spcAft>
              </a:pPr>
              <a:r>
                <a:rPr lang="en-GB" sz="1200" dirty="0" smtClean="0">
                  <a:latin typeface="+mj-lt"/>
                </a:rPr>
                <a:t>Overall </a:t>
              </a:r>
              <a:r>
                <a:rPr lang="en-GB" sz="1200" dirty="0">
                  <a:latin typeface="+mj-lt"/>
                </a:rPr>
                <a:t>numbers of Children in Need (CIN) cases at Level 4 (statutory) are reducing. At latest count in July this had reduced by approx.20% since January 2014. </a:t>
              </a:r>
              <a:endParaRPr lang="en-GB" sz="1200" dirty="0" smtClean="0">
                <a:latin typeface="+mj-lt"/>
              </a:endParaRPr>
            </a:p>
            <a:p>
              <a:pPr>
                <a:spcAft>
                  <a:spcPts val="900"/>
                </a:spcAft>
              </a:pPr>
              <a:r>
                <a:rPr lang="en-GB" sz="1200" dirty="0" smtClean="0">
                  <a:latin typeface="+mj-lt"/>
                </a:rPr>
                <a:t>Signs of reducing demand on crisis services , particularly domestic violence (tested quarterly)</a:t>
              </a:r>
            </a:p>
            <a:p>
              <a:pPr>
                <a:spcAft>
                  <a:spcPts val="900"/>
                </a:spcAft>
              </a:pPr>
              <a:r>
                <a:rPr lang="en-GB" sz="1200" dirty="0" smtClean="0">
                  <a:latin typeface="+mj-lt"/>
                </a:rPr>
                <a:t>From a council perspective, on track to deliver associated savings - £570k by 2016/17</a:t>
              </a:r>
            </a:p>
            <a:p>
              <a:pPr>
                <a:spcAft>
                  <a:spcPts val="900"/>
                </a:spcAft>
              </a:pPr>
              <a:r>
                <a:rPr lang="en-GB" sz="1200" dirty="0" smtClean="0">
                  <a:latin typeface="+mj-lt"/>
                </a:rPr>
                <a:t>Reduced processing time  (360 profile turnaround)</a:t>
              </a:r>
            </a:p>
            <a:p>
              <a:pPr>
                <a:spcAft>
                  <a:spcPts val="900"/>
                </a:spcAft>
              </a:pPr>
              <a:r>
                <a:rPr lang="en-GB" sz="1200" dirty="0" smtClean="0">
                  <a:latin typeface="+mj-lt"/>
                </a:rPr>
                <a:t>Exceptional levels of staff engagement</a:t>
              </a:r>
            </a:p>
            <a:p>
              <a:pPr marL="68580" indent="-342900">
                <a:spcAft>
                  <a:spcPts val="900"/>
                </a:spcAft>
                <a:buFont typeface="Arial" panose="020B0604020202020204" pitchFamily="34" charset="0"/>
                <a:buChar char="•"/>
              </a:pPr>
              <a:endParaRPr lang="en-GB" sz="1400" dirty="0">
                <a:latin typeface="Georgia" pitchFamily="18" charset="0"/>
              </a:endParaRPr>
            </a:p>
            <a:p>
              <a:pPr marL="68580" indent="-342900">
                <a:spcAft>
                  <a:spcPts val="900"/>
                </a:spcAft>
                <a:buFont typeface="Arial" panose="020B0604020202020204" pitchFamily="34" charset="0"/>
                <a:buChar char="•"/>
              </a:pPr>
              <a:endParaRPr lang="en-GB" sz="1400" dirty="0" smtClean="0">
                <a:latin typeface="Georgia" pitchFamily="18" charset="0"/>
              </a:endParaRPr>
            </a:p>
          </p:txBody>
        </p:sp>
      </p:grpSp>
    </p:spTree>
    <p:extLst>
      <p:ext uri="{BB962C8B-B14F-4D97-AF65-F5344CB8AC3E}">
        <p14:creationId xmlns:p14="http://schemas.microsoft.com/office/powerpoint/2010/main" val="46720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66" y="171625"/>
            <a:ext cx="8750300" cy="914400"/>
          </a:xfrm>
        </p:spPr>
        <p:txBody>
          <a:bodyPr/>
          <a:lstStyle/>
          <a:p>
            <a:pPr algn="l"/>
            <a:r>
              <a:rPr lang="en-GB" sz="3600" b="1" dirty="0" smtClean="0"/>
              <a:t>Work zones: All the help you need to get a job.</a:t>
            </a:r>
            <a:endParaRPr lang="en-GB" sz="3600" b="1" dirty="0"/>
          </a:p>
        </p:txBody>
      </p:sp>
      <p:sp>
        <p:nvSpPr>
          <p:cNvPr id="7" name="AutoShape 2" descr="data:image/jpeg;base64,/9j/4AAQSkZJRgABAQAAAQABAAD/2wCEAAkGBxQSEhQUEBQUEhQUFBQUFRQWGBUXFBUYFBUWFhcUFxgYHSggGBolHRUVITEhJSorLi4uGB8zODMtOCotMCwBCgoKDg0OFxAQGiwcFBwsLCwsLCwsLCwsLCwsLCwsKywrLCwsLCwsLC43LDcsKzc3Nyw3LDc3LDcrNysrKywrLP/AABEIAIgAtAMBIgACEQEDEQH/xAAcAAACAgMBAQAAAAAAAAAAAAAAAQQFAgMGBwj/xABIEAACAQMCAgQKBgkCAwkAAAABAgMABBESIQUTBiIxQQcVMlFUYXF0k7MUIyQ00dIWM0JygZGhsbJSgsHh8CVDRFNkc4Oiwv/EABcBAQEBAQAAAAAAAAAAAAAAAAABAgP/xAAaEQEBAQADAQAAAAAAAAAAAAAAEQESITEC/9oADAMBAAIRAxEAPwDuej3A7Y2tsTbW5Jt4SSYoySTGuServU/xDa+i23wYvwpdHHH0S1H/AKeD5S1Y59RFXNdszIr/ABDa+i2/wYvwp+IbX0W2+DF+WrAGlmr0vHFf4itfRrb4MX4U/EVr6LbfBi/Cp+aQahxxB8Q2vott8GL8KfiG19Gt/gxfhU3VRq9lE44g+IbX0a3+DF+FHiG19Ftvgx/hU7NCn1+b+vZS4TEAcBtfRbb4MX4UeIrX0a2+DF+FSY7hHUOrDQQWDHYHGetvjzGojdILULqE8ZXWseVbV138hernJbu89S4dH4itfRbf4Mf5aPEVr6Lb/Bi/LWg9JITgRCSRzzRy1Qh15BCyl1YjGksox2ksMVHS6nn4dHJCypPNFDIDhVGZGVmVdWQrlCwXP7WKJ0n+I7X0W2+FF+FHiK19FtvhRflqlt+LvGzDM7sZLVORcKNcQmdlMiyxkiRSBsBnBU774Gc3G5HueSkkUKc+6h5hXUcQRRsR1m0ltTNnPcp76JcW54Da+jW/wYvwo8QWvo1v8GP8tcV+lE0kbl5+TItnBNCkapmeV3nQFUYEuriOMhB3SdvfVjb3E5lGr6R9I+lzB4xq5C2yl9JIxoKFOXpYdYsfaKdlxfScIsg6obe31ursq8mPcR6dRzp2xqXt89Q+MwWNsYhJawnmvpGmGHqgAapHyNkXK5PdqG1V3AeBFJuHyyQuzizk50sjF5EnflEcwsSQcCRQf4VZcW6PNdzSmWR44jb/AEZFQRElZSHlZtatjJCAAY8k9uRhBDvprSO6FubK33kgQyFIVA50VxLqxo/ZFuc/veqty3HDSFIt4sMEZCbUAOkkixiRSVGpAXXLDsDAnatR6Kyy6GuZELB4mlKZJfRazWz4JA0ljNq78b1J/RUyKFupRKEtXtY9EfLwJAgeVsu2pyIovMBg9udkI8m8IfGLJrrEMIiEamJhykUMySyAuukYKnbBoqX4TujEMdxAgMh02sS5JGo6XkXU225OMn1k0qjGuLn6dcQaNYvpUqRoqqqxnl4CgADKYJ2HnrsvARxEm8uVdizSwassSzExuDkk+omvKq7PwQXfL4rb+aTXGf8Achx/UAfxq4Zr6EvuM28JxNPFG22FZ1DnPmQEt/Sp52GewAZJOwA9ZPZXEcNvdFzxDFw8eboZihtzLOcW8A1awGwvdjT2g+epUnADLOkssIf/ALQkkJkwxSBYSiBNR2UyBTpHbnJo6ctX1zxq3jALzRgFOYCGDdQZzJ1c5QYO/Zsd6hRdIgZJYwhcrKsUYj6zSHkJM7HJCqoDjfONx3kZ5/h3BLmO4mjTQgezdDI6uyIbm8upDy8DDsEdcpkfs74q9sujAiYukz8zWzI4VCVR4IIDEwbIYfZ0bIxuPVuhdKXpVGEd1R2IhMiA4XmSCZrc247SHEoVT2gawd6jvx64Z4lSOGMTXM9sGZnkYGCN3aXACggct10HtIByBW/9GV5tqQE5doZJVY5M0k0hJLPsFC6jzDjtcDYad7B4raIwhhGhMsnJz282YOz6M/tMHfPt9dJh24+76UTsiHmJEzWccsbDSBNK8siYVGDvIBpj+qTrZlxncGrIQXMpLsZiw4gU0anSMW3KIfqbBoyxbdvVjsq6vOPRW8iQKkjSFNaRQQs4CZK56o0puCNyK1L0stOTHNJOkKSMyKJuo2qJijrpPYQQQe7s3qXEiFwng7rwpbeOJIJTBpaNwugyZ6+rGoHUQesQe0HBxisbbo3IZhNKyoRLayadbzMFt1kHLLsFG7SlhpGBvtU696U20UjozOTGYlkZY3aOPnaeWWkAwAdafzFaZulaqzfUymCO5W1e4zHpWRmC5VCdToHZVLbduwpTpsXo2AzOJnSRnuiWVV8i6cSGPDZGpSq4ftyDtUyPgsZtktSrPFHHHGoJ6wEQUI2oYwwKg6hg5G1clxHpJezQJJbJDbLJeraIzO8kj6ZmVjgKoVTy2B3z24IyKl+Ea15p4fFphkZ7zyZQxhYrDIesF62n/lV7W4vE4JbMsgKiYOVEhkdpXJjOpFLliRpJyAOwknvrM8BgLIeWmlBLiMIhjJl0anKkbsNC77eUc1zN1rszBHK6WVsUmZnsoikZmygiiJYMQSNRH+ogCo3DoLydjJcm6BXhyOkYMkaSTl5wrMq4HM0FCU23bcbDDtK7uKwVZXlCkO6xoTvpKx6wgAIwP1jdnnreM+vu8/8AavLp+hkrwShoWd34ba45smoG8IxLI2tj9aqkKG7hkA16einA/h/arlX52s8f9eajVTCHzGtEtyi+W6L+8yj+5o303Mxp6qhLxKE7CRW/cy/+INZi8B7ElP8A8bAf/bFDp5l4WT9rj93T5ktFavCpKWuozodfs67HRn9ZL5iaKy4768Uqx6PXvIureU9kc0Tn2K4J/oDVdTFGX1Z0l6TxWctvHKJGNzKY00YKrh0Us+SMAcxezPbVZB03Q3F1FJHoit9IWUMZDMzSmHSkYXt1qygZJJFaOKcHk4lDayRlQGsJ11knKyzrAY2AG+A0RJIoPQiNUYXdwvXhtlzhEPNhkaZpiZDh9buSQRvneq3Vh+lqOVjgiklnaZoDAxEZRo05jmRjqAUKRuNWScVztp0mlVBPOJJGSPi84QyFQFtpUjWJlQaWx2at8dbHbV5FwG1aNUMksrRytKskJaJlLgKypyFARMADT6vPVlw7hcMGjk2rjQjorHAYLK5dxmR84Zjk5FSYd65m+6SyRwuZLyBixtetbRANB9IPkO0jtGi47JTkjt0HsOngM9zdeLXn5kmi+uyzkZKJHA6oXdUVcEnZsDOoV21nbtECsENvbqTkhWABPnKxoAf51JMUp8qVR6lj/wCLsf7VYs1y/Fujj3F87O00MZsY4VlilMTCTmys3k7tgFDuMVXt0GuGWIqYYXW3ktZIxzuQyNKX5yhGGWbJLI2QxO5rt/oe2DJKf9wX/ACsDwqI+UgfHe5Zv8iaYcXEp0d+vvFmn5Fq8toBEOUBNHbQxBdJ1FoxqjAPbkAj11eDg1oZDIBK4MwuOWplaDnD/vdGkLnvx2ZAPbXRwQKnkKqfuhV/sK2HftqnFQNwqEw/RzaF4SxfQ6ppLMxct12Jzknf1mppWQ4+oj6vk6pB1dgOrpjONs9mKsgKYqNRXKZ+4xJ6xzWP/wCaOVKe2Yf7YVH+TmrA0hVixAFs3/myke2Nf8U/40/oK97SH2yPj+QIqeVpYoRXeLYe+NG/e6/+Wa3xW6L5CIv7qqv9hUrFGmisWY+c/wAzSIrPTT00HkvhY+9x+7r82WlWfhaX7XH7uvzZaKy4b65jgngbup40keeGJZFV18t20sAwOAAO8d9dRw/wIWy/r7maU5z1FSJfYclyfbtXovRwfZLb3eD5S1Y1W8+FZw7gMUMSQpzDHGoRVaRyAB2DGQDU2CzjTyI40PnVVB/mBmt4p0rcwiT3k0sUwKMUBijFGKAKAxQVp4p0GOmjFZUs0C00tNZaqRPqqDDemc0z7KN60oJpZNPej+NAs0A08e2gigZo1UtI81PAojyfwtt9rj93X5stFLwt/e4/d0+bLRWXHfXpHRz7na+7QfLWrGq3o790tfdoPlrVlVds8KnmlXM8X41JFcNGrIzZjEcICs781CF1gsHA1g9ZMgKDkdtDdjpg1GquOk4xfTazbxlAIdaaoWBaQxxMI8y4GcmVeztx5q38Q4ffSDSjvGAzaZeYqFk5gPXRV7eWWXI3yAer2luJXVE4yTsAMknYDvzmgNncYx257sHsNco3Q0uG1zEMxHW+skIAjhOjLtunOiL47w7DYnNX/BuHfR4hGDqw0jZxpGZHZyFGTpGWOBk+2kLqbvSNZUCpqsQKYp0CmBb0iayBpE1QjSzRmnmqoVqNVArLFRGOqmGp4oxQINTpYp0Hk3hbH2yP3dPmy0U/C397i93X5stOo5b69F6Ofc7X3aD5a1Y1XdHPulr7tB8tasaV1+fCrIN7f4UjVZxlHJixrMWpuaseQ/k9Q7MCVBzkKc7r3UNWee+l6/459nr9g7a4mLgNy8qtI0yqSWDGYcyIaLiIKQN9Wl4GJB3KnfIyd36KTyMrXMyyYlilIIZlYo0Lcpk2UqDHJht/1nk7HNjNX190gghaSN2+sjjSZowDqMbvoEij9pQe0js76wn6SW6sU1lnGeoiOzELzMkADcDlSbj/AEmsOL9HIbl2aTXvGkYCnTo5bSFZEI3VsSuh7irYO1Zp0egEgkKs7hiwZ3djnWz957izYznGcdm1IXUKfplEraRHKxALMMKNKAQtzMk4wVnRhv2Z7xip/BuNCdpFwoMZA6r68gs6gsdICtlD1QT3dlSIuFQIAFhjAXRgaFONChUIz2EKAAfMKmlvaaL2WaeaWRTJ29X9Nqi0aqM1AveKxRSRxyNpeUPy1IPXKAEqD2asHIXOTUVOk1qUD80AFQ2CDqGYBcYK4yDyyGxVSrgMKea52fpVHrjSNJJS8piIClWUgSDIDDDHWgQgkY1g5NR36awnPJSSXDIueqg1OImwdW64WUMdv2WqFx1JNANIevY/z/69tAFaqs6VOioEKdFGKDybwt/e4/d1+bLTpeFv73F7uvzZadRy316P0cH2S192g+WtWFV/Rz7pbe7QfKWrACjpngox/Wg1A6QWPPtbiHAJlhkQAnAJZDpye4asUXU9WBJAIJHaBuR7R2ioTcVhAZjKgVfKckBAQzKV1HbUCrDHbtXOv0Vmfmq7xMkyxK2rmGQKsUsZDMpAd1Mi4ftIjHknrCRZ9DQkiyGXDoCFaONUPWB1a9RYPkvKdxtzD5s1WVq3HbcM6iQMyBtSrlm6mjVsBvjmIT5gwJ2NVrdKA0d1JCEK28ImUsTh1DSLIWXAK6WhlGxOcVLg6L26x8sKxXJO7NnJjjjJyMY2iU+0Zqba8Ihj1FI0BYFWJBJcMzMwYknIJZic95Pnp0KG46VPkhIowdT6WaQv1YpxFIzIqjGA8bBdW4fcjFa4+KXspXRE6LzRq+pIYws8BVwZDhWCPLkbnKDbz9bGukYXqjzLgeodlMURyU9jfyS7u6w62DDmqpC6pACrIoJBR4204GDHjJ3Y4p0UnkH2iZGLGKRn+sZmaMR/UspYKYcq52AOWB2wc9hTosUSdGkMUEcjF1hR0IwFWRXHkkEkqFYIy4OQUXfasV6KQaFQ8xgiqvWkbraY3iBbGNRCOVyfUe0Vf0VKRVSdH7ZjloUY5LZOScuyMx9WSin2qKkJw2JSCsUYKqEU6VyEGAEBx5O3ZUyiqpYoxTooFpo006M0UsVlSp0R5N4W/vcXuy/Nlp0vC397i92X5stOo5769G6OfdLX3aD5S1Y1W9G/udr7tB8tasKOueHTFKjFDUFONQFtIkXJLgZJCkxZ5ihiApZcNkA7YNRX6T2wbSJQ3VVgy5ZTrk5aopXYuW20du484rU/AWZiGm+q50kyIqddTIhXBdmI6rM7DC75Hd264eiUIzraSQlxIxZgAXCwgPpUY1fURtnOxHmNVlPm45GI45EDTLJrK8vGSI1LP5RGMaSMduR2VSzdI5GtFuMpH9sETadGFiM3KU6nyFYho2yf9WKv24TC0axOiui5wH6+5yGOW331MD5wSOypccQXyQFyc4UAb7b7d+w/lQjjrPiN3cYjBdVlSUNcKmdLKsyBo32QDMaHXjfI2GRUno9FeK6mXmaHkcyLKY8qr26OGAXO4n1LgHGGzXWUChBilWVYmouCijNGPb/I0DoqBecXiiExd/1CcyUAFmVSGOcDt2Rjj1VHu+kdvHkcwMysilE6zAvLHFkgdwaRAfNq9lVKtqKoZeltqCQrl20u+lEd20x6iz4H7PUfB79JxWqXpfErlQrSanWOIIpLSPiQtpPYVxHkHvz6xRa6OiuS/TqMyIixSEyGILqZUzzpF5W2M9aIvIP/AGnXtFY8b4rcJLMkUqczrCGPSrHeAspKHDk6gesupcbdtKldfinXFy9J7lpY1gi1xyPGDIIZvqweSxYk7EESP1tgChG+DStJeJAcsZcoDGsskY+scNMpkfB2G0DAjbBYYJ7Fwrm/C397i92X5stOuT8JFvdrdg6ZAHijcCUxl98ht0OPKDealUc99ex9HuOWy2lsGubcEW8IIMsYIIjXII1bGp/j609Kt/jRfmooo1n1p+PrT0q2+NF+al49tPSrb40X5qKKU5aPHtr6VbfGi/NR4+tPSrf40X5qKKHLR4+tB/4q3+NF+aotp0ss5N1uYQO5mdFB7ezJz3E9lKihy1puenFgmftUTEBW6p1eWVAAx2nrrt5s5xg1XXnhCtgNUbBgqykgtEusxJMdKkvlDrh05KnOpSNjmlRROWo194QkVcK1urhyrKZeYCuuFQ6OAoxpnDYIzlGGMAsIfDulUhDD6TC5VR19UQLzLHGullkbCRl1k3Tzg5FOihV1wPipCt9KvLY6oiApnh6kgklGxQg6ChiIx2YPfVRBYoxZp7+1zo+qAuTJyZPqGEg1MNWJInPccSEZ7clFCrPg9pZwc3N7asssIgIBhQ6Q8jBnbWdb4lYE4APbgVIjgsAMG9RtnBP0iFSTJHEjMdONyYUfP+qiihW6y8XRMrpPBqQkoTcJhdWvUFGrAB5j93f6hjZEeGKulWsgoDLjmRY0u/MZd2OxYBvaKKKFSo+JWK40z2a4CqCHgGAnkAb9i5OB3AnFSB0gtfSrf40X5qKKFH6QWvpVv8aP81Lx/aelW3xovzU6KLXl3hU4jC91GY5YnH0dRlXRhnmS7ZB7dxRRRRl//9k="/>
          <p:cNvSpPr>
            <a:spLocks noChangeAspect="1" noChangeArrowheads="1"/>
          </p:cNvSpPr>
          <p:nvPr/>
        </p:nvSpPr>
        <p:spPr bwMode="auto">
          <a:xfrm>
            <a:off x="130704"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jpeg;base64,/9j/4AAQSkZJRgABAQAAAQABAAD/2wCEAAkGBxQTERQTEhQRFhQWGR4bGBgYGR0aGhwhHxweHx8eGx8cIiggHCAlIB8lJDIiJykrLy4vGiA0PDMsNygtLiwBCgoKDg0OGxAQGzQkICQtLi0sNywsLCw0LC4sLCwsLCwsLCwsLCwsLCwsLywsLCwsNCwsLCwsLCwsLCwsLCwsLP/AABEIAEUA5gMBEQACEQEDEQH/xAAbAAACAwEBAQAAAAAAAAAAAAAABQMEBgIBB//EAD8QAAIBAwIEBAQCBwUJAQAAAAECAwAEEQUSBiExQRMiUWEycYGRFLEHFSNSocHRQpKi4fAWJDNDU2OC0vEX/8QAGQEBAAMBAQAAAAAAAAAAAAAAAAECAwQF/8QAMREAAgIBAwEGBQQCAwEAAAAAAAECAxEEEiExExQiQVFhBTJxgaGRscHwUtEjQuEV/9oADAMBAAIRAxEAPwDQ2WnhNOs5INPhupHXzkgAj3J75qx7s7d2psjO1xSfBmf1BJf3c6rFBZtDGC8ZztH1HQ86nOEd/eY6amLbc1J8Msf/AJs+Ff8AF2fgt0l3eUknAUepPzpuKf8A1o8rZLK8ilacA3D3U1qXiV4kD5OdrAnljHT603Gs/idUao24bTePoWU4MaCeykaSC4glnRCYzlfi6H1Bwandkp39W12RScZKLfP0PNY4Xa41W4t7ZY40TBJPJEG0c+XvUZwhTrFVpIWWct/q+SKfgGRZIFWe3eOclUmUkpuAJ2nHc4OPlTcWj8Si4ybi048te3qUl4Ql23bu6Ito21s5857BcevLr+8KncavXQzWks7/AMfUct+jCbdsFxamQruWPJDMPXHUDPLNRuOVfF68Z2PGcZF2t8Dy28DTiaCZUbbIIzkofQ/LPT3qVI3o+IwtsUHFxz0z5liH9HcxUAzW4nZN625b9oRUbij+KVp/K9ucZ8iDReBpJ7cXDTwQoXKHxcqQQcYPbOe1S5Fr/iMa7OzUXJ4zwN+GeA1F/LbXmxgke5QGK7snky9DgYINQ5cHPqviTenjZTxl4+nsYi/svDmaIPG2GxvU5Q5759B/KrHq12b4KeGvbzNHd8BusMskVzazGFd8iRtlgAMn+FRuOGHxKLnGMoOO54TZLp/6PJJIoJTc20YnUFA5IJJGQo9T8qjcVs+KRhOUVBvb1x+5V03gaeSW4jd4oltv+JI58vqMe2OeTU7jSz4jXGEJJN7uiRe/SFo8dtb2CoIixRg8kfRyAnmz3/zqImXw6+VtlrecZWE/LqYirnqhQBQBQBQBQBQBQBQBQBQH1G11OGTT7OJNRW1kjXzgZJPscEdKzweBKmyOosk6t6b4F+kXsFvNf77xJ/FtiBKcjexBG3vz6VLXBtdXZbCrbXtxLp6L1FOp6jE2i2sCuplSZmZO4BEnM/cfepx4jpqqmtdOxrhrr+hvbDUILjUrx45A0RswGde3Pn9hVDx7KrKtNXGS539DOz6pa2drZW8dwtwY7lZXZByChtx5c+ftn1qyR2xpuvtsslHbmLSz64wXRrNmmo3Lm5Ror2IqXUH9kcAeb51GHgy7C+WngtnMHn6ijXNShtrG2s7WcXEsc3i70HIEEkY68845fOpS9TpoqstvndbHamsYY1/SlqwW3hiVdj3JE8w78lUDP1H+Coijn+FUt2Sm3lR8K/P9+5xNxBbfruGfxk8FYQpfntBw3KpxwStNb3GVe3nd0E9lq8K2OpIZE3yT7o17sN2cimDpnRY76njhRw/Y11xxXDKVuI721hGzzI8O+UNg8gcgkf678owedHRWQTrlW3z5PCwY3Udajk0lIzIhnNy0jIORwzMc47DnUpcnpV6eUNW5JeHakv0NGvE9qurRymZTEbQRlxkgNknB/wBd6jDwcb0lz0bht53Zx7HzzwoYrxVZ1mgWVdzKOTJuBbA+WRV+cHs7rJ0tpYk0/s/I+o3mu2ixXgS5s9kkDLDHGm1hlCMMw6kntVEjwIaa5zrbhLKkstv3M1qOswNBo6iVCYGjMo/cwUzn7fwokzuqosU724/NnHv1Gja1aTyanA1xHGlyUMcp5qcKB+YphmHd76402KGXHOV9xDx/eW7W9jDbzJN4CMjFeXZQDj3xVonX8PrtVlk7I43NP9zF1Y9QKAKAKAKAKAKAKAKAKAKAKAY8P6NJdzrBFjc3Mk9FA6k1DeDHUaiNFbnIca3wlFDC8iX1rK0ZwyKRuznGAATn/KoUsnLRrZ2TUZVtZ8xPpWpT25cQ5UyoUYFcllPpkfxFHhnTbVVbhz8nnr5lFYW7K3Ll0PX0+dTk2cl6nnhNnbtbPpg5+1BuWM5JbaV4ZElXKsjBkJHcHI69adSslGyLi+U+GT6tqE1y5nnLOxwNxGBgdAOwFFhcFaaq6o9nDgqLCx6Kxz0wDTJo5JdWMP1FL+E/F+Xwt+zr5s/LHT60zzgx7zDtux88ZF0UZZgqjLMQAPUk4FDZtJZY84v4WksHjWRlcSKWDAYGQea/TI+9Qnk5dHrI6lNxWMMnvOEHjurW2Mqk3KqwbacLuJ5Ed+lFLjJSGujOqdu35fyJtW04wXEkGdzI23IHX5CpTOmm1WVqzpkreC2cbWz6YOftTJpuWM5OdpxnBx645UJys4OvBbkNrZPTkefypkjdH1PDGc4wc+mDn7UGVjIPEw5lWA9wRQKSfRgsZIJAJA6kA4FA2lwwSMnOATjrgE0DaXU5qSQoAoAoAoAoAoAoAoB9wRfTw3ayW0RmcKcoAea9+Y6fP86q+hx66uuynbZLavX3NbfaVa3dndT/AIKWzlhXcGbKqx5kgA8j0weX9oVXlHnQuuouhX2impfcc3Nq7alpMio5QQc2AJUeQ9T0HUfeo8jmjOK018W+d38lbTLuaK21aS3G6Vbtyvl3Y5jJx3xUsvbCE7aI2dHFDOME6lp8sihZpLZ/EAGDkBcZH1NVMHxprYxfhUlj8irUZ5LnTrr8cgTw7kLGdm3C7lHL16nn3qVw+DorjGnUw7B5zHL5z5MfM8hv5LJol/AC3/cwoOMfF9x9KHGlFUK5S/5N3r/Bk4dels9Es5ICm4yuuWUNyy55Z6ZxU4yz0ZaaF+usjPphP9gfWbiTQXckMxlZGOxfgPXOBy6/F1pjkKiuHxBRXCxlc+Yi/RdpQmvld8eHbjxGJ6Aj4c/I8/8Axq0nwdfxS510bV1lx/s2HGlg1zp07PJDJJBI0qmJt2Iz2OOmAT7eWqrhnm6KxU6mKSaUkk8rzK2txN+tNJbB2+FEN2OWctyz0zRdC+na7pevPL/g60uBkvdWmWPdcRozQgrk5wcFR1OSMcuuMU8iLZKVFEG/C3h/+lj9bOi6XeXKhLiSQxSnG0lHyMsPQHa3/wBqCnYxk7qa3mKWV58r+tF6XQIFim03I8W5MtwPQYcbflyAH0amTJamxyjqfKOI/jn+/QrTzSNf3LwzCKGzgWInw/Fbux2r69s+1DSMYLTwU45lNt9ce3IawqtdaRNku7OQZCnhswxy3L2+VEKW1VfDokumc4+5DqOqvcxaxDMEZIFJjG0AqQCc57nIzmhaumNU6Jw6y6lfXr+5tIbSLTog0DwZYrF4m445k49B5vf3qVz1L6eqm+c56iWJKXrj++hf0GZLfT7Jo3dBJ5pNkHjGRifMrY+HnkfT2qDG+MrdRYpLOOmZYwvJo+a8amI305gVlQkeUqUIO0bhtIBHmzV10Pd0O/sI73l/r9BJVjqCgCgCgCgCgCgCgLOnahLA/iQyNG/qpx9D6iowUsqhZHbNZRf1Xim7uU2TTuyfu8gD88AZ+tMIxq0dFT3QjhklnxhexRrFHcOqL8IwDj2yRnHtTCKz0OnnJylHljXROMTBZ3SiSQXUsviK4Ax2ySenPnyxVWuTnv0PaXQePAlgj4Z4uZb9bq9kkfCMuQASM9AAMADNGuOC2q0KendVKxzkV63xPc3IMcszvEGJVTgdzjOOuB61ZLB0UaSql7oxwz1+LLww+AbiQx4245ZxjGM4zjHvTCIWioU96islCXU5WhS3ZyYUJZU5YBOefr3P3pg2VMFN2JcvqSWetTxRSQxyssUgIdOWDkYPXpkelMFZ6euc1OS5XQ5stWmhjljikKpKMSAY8wwRg9+hP3pgmdNc5KUllroeabqs0G8QuUEi7XGAQw9Dke9MC2mFuN6zjoTvxDcmOOIzSFIiGjHLylehB68qYRVaWlSclHl9fuStxTdmYT+O/iquwNy+HJOCMYIyT1phFe50bOz28dfuVtW1qe5cPPKzsvw55Ad+QHIUwXq09dUdsFhMlk4iuWnW4MzmZBtV+WQOfLpjufvTCIWlpVbrUfC/I8sOILmGV5opmWSTm55HdzzzBGKYQs0tVkVCUeF0Jbrim7keN3ndmiO5CQPKT36UwisdHRFOMY8PqVxrtwPG/an/AHjlL08+fXl+VMIv3arw8fL09izYcWXkMXgxXDrH0A5HHyJGR9KYRSzRUWS3yjyeaTxReW6lIJ5FUkkjAYZPUjIOCfamELdHRY8zjyL7lpZXaR/Ed2OWYgkk04NobIRUY4SRpNS0RFtBtTMo28wMsSeufas1LxHFXqJO3l8GfXSpz0hl/umr7kdnbV/5IkXQ7g/8p/rgfmabkVeoq/yJRw7c/wDT/wAS/wBab0R3qr1/clXhe4PZB82/oKjeir1dYtvrJ4X2SDB7eh9we9WTybV2RmsxK9SXCgCgCgCgCgCgPDQG1seCVlu4IkkfwZoBNvwMjPIj0+LlVNx5c/iEoUyk14lLbj++wqfhwravK5fxvxP4eONRkMR8R9fYfKpydC1adqivl27m/T0Kd1w9dRvHG8EqvIcICPiPoPf2qco1hqqZxcoyWF1GFpwjMPF/ExywhYJZUyB5jGM4P8+9Rkxnrq/D2bTzJJ/cqWGhOT+2jnUGF5U2qCTtHIkE8k9TRs0s1MV8jT8ST+/8kcXDd20XirbymPbv3ActvqPWpyiXq6FLY5LOcBYcOXU0YkigldCcBgORx1x6/OmULNVTXLbKSTJOE9DN5dJBlgvMuyjJUAE/xPL60bwRq9QqKnPz8g/2cuJGl/DwXDRxsQdygMMDOGA/tY7CoyO91RUe0kk2RWHDt1Mm+KCV1yRkDlkdRz7+1TlFrNVTW9spJMdcK2UUkJ3xoXVyDkZPYj+n0rObaZzaqycZ8Pho0knDgjXe1uqj12D/AEKplnCtVueFP8lzT9EWSN2RAWUqAoUdDmnLMrNQ4ySk+GRxaY5YosR3DqMdPnUclndFLLfBYg0t2WVsMDHjK45nn0+g50wUldFNL1C60t0EfInxFBGAep/s/OmBC6Ms+xHJp8oYIUYM3QY6/KmCytg1lPg4urR48b1Zc9M0JhOM/leS1Pp4WSRPOdke4YAPPaD5vQc6GcbW4p+rx+Tq80oosQAkLyDOMcufYe471OCIXKTlnohRrOj7l8OdCM8we49waJtHTTfh7oM+f6tpTwNhhlT8LDof6GtlJM9iq6NiyupQqxqFAFAFAFAFAFAbe14oRNJEYbF2jGNeufDLq+c9MDGPp71TbyeVPRylq9zXgfL+uMDLV+MLY31hIhBhj3SS7QeTy5DZHcr15etQoswp0NvYWxfzPCX0X+yC11SC3NrG12s5F547SDcVRCu3mSOpPMgdPznBeVNlu+Sr2+Dbjjl5yK+HtdSO8u5ZmEiGKcIrklXLHIT23dKnHBvqNNKVMIQWHmOceWPP7DKXWrd7mS68YDx7ORGjbOY5NoAQcvhPbHvUYZgtPbGtVbflmnn1Xr9fU80riCFLnTSZsRxWuyXrtVsPyI9en8KY4Jt0s3VctvLllfTgZcF3MczacRM6PBHIhhKPh+TeYMBsx8z1AHWq4wYa2Eq1bmOVJp5yuOnl1MdwLfxw38ckrhIxvyxzjmjAdPetJdD09fXKzTuMVl8fuhzw5qcJt7IPdC3a0maSVTuzKpYOCu0eY48uD7/WuDl1NNissxDdvSS6ccY59PUpa3riPZqsUjK5uppCgJBCt8JOPnTHJrRppRuzNcbYr7oj4Gm80iHocH+RqLC2ujwmfTb2eEQzKjR+cLtALljgj4t3LNZnhQjNzi5J8Zz0x9ilpjqYZYzIsbMykE57Zz0ojW1PfGSWeowbUInaZdyebZhn3BW2jByV5j2qcmPZTiovHr0x5leS8VzcKZEBdUCsAwU7ceuT2xmoLqtx2NLpn8nUF/GHtpC4wibGXBypwRn3HPtQiVcmpxS6vKJEvUSSEF4diszeTecZUjmWJ6+lTkh1ylGTw88dcevsZ+ZyScknr1qp2xWEO5bqPfM4dSJICoHPIbaoweXfFScihLEY46S/kLfUEEsJLDAgCE88K2D1xz+3rTIlVJwkkv8Atn7FPWrldiLuhKoCfJuwufdjz9aM1og8t4fPrj+D5lxBrJmfahIjU8vc+prWMcHuaehVrL6iernSFAFAFAFAFAFAFAFAFAFAFAFAMbfXrlIjCk8qxEEbQeWD1A7gH0FRhGEtNVKe9xWRdUm4UAUBPZ3jxNujO1sYzgH86hpPqVnCM1iQxXia4H9pT81H8qrsRg9JV6Eg4qn/AO3/AHT/AFp2aI7nX7na8WTd1jP3FR2aIeih6s0ujXzSw+I4C5Jxj0HL881SSw8HDdWoT2oR/wC15yf2Qx281W7M6u5e52vGA7xH6MKdmR3F+p2OME7xP9xTs2R3KXqSLxdF3SX+H9admyO5T9UdjiyD0l/uj/2qOzZHc7PYT8Q694w2R5EffPIt/lV4xwdGn02zxS6iKrnWFAFAFAFAFAFAFAFAFAFAFAFAFAFAFAFAFAFAFAFAeGgN7KPCsTt7RfmOv8c1h1keSvHfz6mDrc9YKAKAKAKAKAKA/9k="/>
          <p:cNvSpPr>
            <a:spLocks noChangeAspect="1" noChangeArrowheads="1"/>
          </p:cNvSpPr>
          <p:nvPr/>
        </p:nvSpPr>
        <p:spPr bwMode="auto">
          <a:xfrm>
            <a:off x="295804"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p:cNvGrpSpPr/>
          <p:nvPr/>
        </p:nvGrpSpPr>
        <p:grpSpPr>
          <a:xfrm>
            <a:off x="178819" y="5568724"/>
            <a:ext cx="7086416" cy="1173569"/>
            <a:chOff x="165063" y="5568723"/>
            <a:chExt cx="6541307" cy="1173569"/>
          </a:xfrm>
        </p:grpSpPr>
        <p:sp>
          <p:nvSpPr>
            <p:cNvPr id="5" name="Rectangle 4"/>
            <p:cNvSpPr/>
            <p:nvPr/>
          </p:nvSpPr>
          <p:spPr>
            <a:xfrm>
              <a:off x="165063" y="5661248"/>
              <a:ext cx="4518248" cy="1015663"/>
            </a:xfrm>
            <a:prstGeom prst="rect">
              <a:avLst/>
            </a:prstGeom>
          </p:spPr>
          <p:txBody>
            <a:bodyPr wrap="square">
              <a:spAutoFit/>
            </a:bodyPr>
            <a:lstStyle/>
            <a:p>
              <a:pPr lvl="0"/>
              <a:r>
                <a:rPr lang="en-GB" sz="2000" b="1" dirty="0" smtClean="0">
                  <a:latin typeface="+mj-lt"/>
                </a:rPr>
                <a:t>New Governance Model </a:t>
              </a:r>
              <a:r>
                <a:rPr lang="en-GB" sz="2000" dirty="0" smtClean="0">
                  <a:latin typeface="+mj-lt"/>
                </a:rPr>
                <a:t>to ensure Employment and Skills provision meets local needs</a:t>
              </a:r>
              <a:endParaRPr lang="en-US" sz="2000" dirty="0" smtClean="0">
                <a:latin typeface="+mj-lt"/>
              </a:endParaRPr>
            </a:p>
          </p:txBody>
        </p:sp>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810" y="5568723"/>
              <a:ext cx="1763560" cy="117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148839" y="1124744"/>
            <a:ext cx="7028501" cy="1800200"/>
            <a:chOff x="137389" y="1124744"/>
            <a:chExt cx="6487847" cy="1800200"/>
          </a:xfrm>
        </p:grpSpPr>
        <p:pic>
          <p:nvPicPr>
            <p:cNvPr id="6" name="Picture 5" descr="DSC_3590.JPG"/>
            <p:cNvPicPr>
              <a:picLocks noChangeAspect="1"/>
            </p:cNvPicPr>
            <p:nvPr/>
          </p:nvPicPr>
          <p:blipFill>
            <a:blip r:embed="rId4" cstate="print"/>
            <a:stretch>
              <a:fillRect/>
            </a:stretch>
          </p:blipFill>
          <p:spPr>
            <a:xfrm>
              <a:off x="4406453" y="1268760"/>
              <a:ext cx="2218783" cy="1489404"/>
            </a:xfrm>
            <a:prstGeom prst="rect">
              <a:avLst/>
            </a:prstGeom>
          </p:spPr>
        </p:pic>
        <p:sp>
          <p:nvSpPr>
            <p:cNvPr id="13" name="Rectangle 12"/>
            <p:cNvSpPr/>
            <p:nvPr/>
          </p:nvSpPr>
          <p:spPr>
            <a:xfrm>
              <a:off x="189950" y="1196752"/>
              <a:ext cx="3795636" cy="1477328"/>
            </a:xfrm>
            <a:prstGeom prst="rect">
              <a:avLst/>
            </a:prstGeom>
          </p:spPr>
          <p:txBody>
            <a:bodyPr wrap="square">
              <a:spAutoFit/>
            </a:bodyPr>
            <a:lstStyle/>
            <a:p>
              <a:pPr lvl="0"/>
              <a:r>
                <a:rPr lang="en-GB" sz="1800" b="1" dirty="0" smtClean="0">
                  <a:latin typeface="+mj-lt"/>
                </a:rPr>
                <a:t>Three Co-located teams (Winsford, Ellesmere Port, Northwich): </a:t>
              </a:r>
              <a:r>
                <a:rPr lang="en-GB" sz="1800" dirty="0" smtClean="0">
                  <a:latin typeface="+mj-lt"/>
                </a:rPr>
                <a:t>Bringing together CWAC, Citizens Advice, Job Centre Plus, National Careers Service, Work Programme Providers</a:t>
              </a:r>
              <a:endParaRPr lang="en-GB" sz="1800" b="1" dirty="0" smtClean="0">
                <a:latin typeface="+mj-lt"/>
              </a:endParaRPr>
            </a:p>
          </p:txBody>
        </p:sp>
        <p:cxnSp>
          <p:nvCxnSpPr>
            <p:cNvPr id="14" name="Straight Connector 13"/>
            <p:cNvCxnSpPr/>
            <p:nvPr/>
          </p:nvCxnSpPr>
          <p:spPr>
            <a:xfrm flipH="1">
              <a:off x="137389" y="1124744"/>
              <a:ext cx="6446466"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8770" y="2924944"/>
              <a:ext cx="6446466"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43181" y="4375870"/>
            <a:ext cx="7022053" cy="1141362"/>
            <a:chOff x="224475" y="4375870"/>
            <a:chExt cx="6481895" cy="1141362"/>
          </a:xfrm>
        </p:grpSpPr>
        <p:pic>
          <p:nvPicPr>
            <p:cNvPr id="522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586" y="4375870"/>
              <a:ext cx="2675226" cy="80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flipH="1">
              <a:off x="259904" y="5517232"/>
              <a:ext cx="6446466"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4475" y="4399368"/>
              <a:ext cx="3795636" cy="1015663"/>
            </a:xfrm>
            <a:prstGeom prst="rect">
              <a:avLst/>
            </a:prstGeom>
          </p:spPr>
          <p:txBody>
            <a:bodyPr wrap="square">
              <a:spAutoFit/>
            </a:bodyPr>
            <a:lstStyle/>
            <a:p>
              <a:pPr lvl="0"/>
              <a:r>
                <a:rPr lang="en-GB" sz="2000" b="1" dirty="0" smtClean="0">
                  <a:latin typeface="+mj-lt"/>
                </a:rPr>
                <a:t>Tailored offers </a:t>
              </a:r>
              <a:r>
                <a:rPr lang="en-GB" sz="2000" dirty="0" smtClean="0">
                  <a:latin typeface="+mj-lt"/>
                </a:rPr>
                <a:t>for high priority cohorts particularly early support for ESA</a:t>
              </a:r>
            </a:p>
          </p:txBody>
        </p:sp>
      </p:grpSp>
      <p:grpSp>
        <p:nvGrpSpPr>
          <p:cNvPr id="4" name="Group 3"/>
          <p:cNvGrpSpPr/>
          <p:nvPr/>
        </p:nvGrpSpPr>
        <p:grpSpPr>
          <a:xfrm>
            <a:off x="205779" y="3033569"/>
            <a:ext cx="6983671" cy="1187519"/>
            <a:chOff x="189950" y="3033569"/>
            <a:chExt cx="6446466" cy="1187519"/>
          </a:xfrm>
        </p:grpSpPr>
        <p:sp>
          <p:nvSpPr>
            <p:cNvPr id="16" name="Rectangle 15"/>
            <p:cNvSpPr/>
            <p:nvPr/>
          </p:nvSpPr>
          <p:spPr>
            <a:xfrm>
              <a:off x="189950" y="3033569"/>
              <a:ext cx="3795636" cy="1015663"/>
            </a:xfrm>
            <a:prstGeom prst="rect">
              <a:avLst/>
            </a:prstGeom>
          </p:spPr>
          <p:txBody>
            <a:bodyPr wrap="square">
              <a:spAutoFit/>
            </a:bodyPr>
            <a:lstStyle/>
            <a:p>
              <a:pPr lvl="0"/>
              <a:r>
                <a:rPr lang="en-GB" sz="2000" b="1" dirty="0">
                  <a:latin typeface="+mj-lt"/>
                </a:rPr>
                <a:t>New assessment process </a:t>
              </a:r>
              <a:r>
                <a:rPr lang="en-GB" sz="2000" dirty="0">
                  <a:latin typeface="+mj-lt"/>
                </a:rPr>
                <a:t>to drive joint </a:t>
              </a:r>
              <a:r>
                <a:rPr lang="en-GB" sz="2000" dirty="0" smtClean="0">
                  <a:latin typeface="+mj-lt"/>
                </a:rPr>
                <a:t>working between </a:t>
              </a:r>
              <a:r>
                <a:rPr lang="en-GB" sz="2000" dirty="0">
                  <a:latin typeface="+mj-lt"/>
                </a:rPr>
                <a:t>employment and skills </a:t>
              </a:r>
              <a:r>
                <a:rPr lang="en-GB" sz="2000" dirty="0" smtClean="0">
                  <a:latin typeface="+mj-lt"/>
                </a:rPr>
                <a:t>services</a:t>
              </a:r>
              <a:endParaRPr lang="en-GB" sz="2000" dirty="0">
                <a:latin typeface="+mj-lt"/>
              </a:endParaRPr>
            </a:p>
          </p:txBody>
        </p:sp>
        <p:cxnSp>
          <p:nvCxnSpPr>
            <p:cNvPr id="17" name="Straight Connector 16"/>
            <p:cNvCxnSpPr/>
            <p:nvPr/>
          </p:nvCxnSpPr>
          <p:spPr>
            <a:xfrm flipH="1">
              <a:off x="189950" y="4221088"/>
              <a:ext cx="6446466"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pic>
          <p:nvPicPr>
            <p:cNvPr id="522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7624" y="3068259"/>
              <a:ext cx="1695060" cy="112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7387412" y="1153198"/>
            <a:ext cx="2465462" cy="5681586"/>
            <a:chOff x="6819149" y="1153198"/>
            <a:chExt cx="2275811" cy="5681586"/>
          </a:xfrm>
        </p:grpSpPr>
        <p:sp>
          <p:nvSpPr>
            <p:cNvPr id="21" name="Pentagon 20"/>
            <p:cNvSpPr/>
            <p:nvPr/>
          </p:nvSpPr>
          <p:spPr bwMode="ltGray">
            <a:xfrm>
              <a:off x="6819149" y="1153198"/>
              <a:ext cx="576064" cy="5681586"/>
            </a:xfrm>
            <a:prstGeom prst="homePlate">
              <a:avLst/>
            </a:prstGeom>
            <a:gradFill flip="none" rotWithShape="1">
              <a:gsLst>
                <a:gs pos="0">
                  <a:srgbClr val="FFC000"/>
                </a:gs>
                <a:gs pos="62000">
                  <a:srgbClr val="FF0300"/>
                </a:gs>
                <a:gs pos="100000">
                  <a:srgbClr val="4D0808"/>
                </a:gs>
              </a:gsLst>
              <a:lin ang="27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2" name="TextBox 21"/>
            <p:cNvSpPr txBox="1"/>
            <p:nvPr/>
          </p:nvSpPr>
          <p:spPr>
            <a:xfrm>
              <a:off x="7563929" y="1772817"/>
              <a:ext cx="1531031" cy="4032448"/>
            </a:xfrm>
            <a:prstGeom prst="rect">
              <a:avLst/>
            </a:prstGeom>
            <a:noFill/>
            <a:ln w="31750">
              <a:solidFill>
                <a:schemeClr val="tx2"/>
              </a:solidFill>
            </a:ln>
          </p:spPr>
          <p:txBody>
            <a:bodyPr vert="horz" wrap="square" lIns="0" tIns="0" rIns="0" bIns="0" rtlCol="0">
              <a:noAutofit/>
            </a:bodyPr>
            <a:lstStyle/>
            <a:p>
              <a:pPr indent="-274320" algn="ctr">
                <a:spcAft>
                  <a:spcPts val="900"/>
                </a:spcAft>
              </a:pPr>
              <a:r>
                <a:rPr lang="en-GB" sz="1400" b="1" dirty="0">
                  <a:latin typeface="+mn-lt"/>
                </a:rPr>
                <a:t>Impact So </a:t>
              </a:r>
              <a:r>
                <a:rPr lang="en-GB" sz="1400" b="1" dirty="0" smtClean="0">
                  <a:latin typeface="+mn-lt"/>
                </a:rPr>
                <a:t>Far</a:t>
              </a:r>
            </a:p>
            <a:p>
              <a:pPr>
                <a:spcAft>
                  <a:spcPts val="900"/>
                </a:spcAft>
              </a:pPr>
              <a:r>
                <a:rPr lang="en-GB" sz="1600" dirty="0">
                  <a:latin typeface="+mn-lt"/>
                </a:rPr>
                <a:t>1002 registrations</a:t>
              </a:r>
            </a:p>
            <a:p>
              <a:pPr>
                <a:spcAft>
                  <a:spcPts val="900"/>
                </a:spcAft>
              </a:pPr>
              <a:endParaRPr lang="en-GB" sz="1600" dirty="0" smtClean="0">
                <a:latin typeface="+mn-lt"/>
              </a:endParaRPr>
            </a:p>
            <a:p>
              <a:pPr>
                <a:spcAft>
                  <a:spcPts val="900"/>
                </a:spcAft>
              </a:pPr>
              <a:r>
                <a:rPr lang="en-GB" sz="1600" dirty="0" smtClean="0">
                  <a:latin typeface="+mn-lt"/>
                </a:rPr>
                <a:t>450 work zone customers into sustainable work</a:t>
              </a:r>
            </a:p>
            <a:p>
              <a:pPr>
                <a:spcAft>
                  <a:spcPts val="900"/>
                </a:spcAft>
              </a:pPr>
              <a:endParaRPr lang="en-GB" sz="1600" dirty="0" smtClean="0">
                <a:latin typeface="+mn-lt"/>
              </a:endParaRPr>
            </a:p>
            <a:p>
              <a:pPr>
                <a:spcAft>
                  <a:spcPts val="900"/>
                </a:spcAft>
              </a:pPr>
              <a:r>
                <a:rPr lang="en-GB" sz="1600" dirty="0" smtClean="0">
                  <a:latin typeface="+mn-lt"/>
                </a:rPr>
                <a:t>Against backdrop of 1400 reduction in JSA claimants over last 10 months</a:t>
              </a:r>
            </a:p>
            <a:p>
              <a:pPr marL="285750" indent="-285750">
                <a:spcAft>
                  <a:spcPts val="900"/>
                </a:spcAft>
                <a:buFont typeface="Arial" panose="020B0604020202020204" pitchFamily="34" charset="0"/>
                <a:buChar char="•"/>
              </a:pPr>
              <a:endParaRPr lang="en-GB" sz="1400" dirty="0" smtClean="0">
                <a:latin typeface="+mn-lt"/>
              </a:endParaRPr>
            </a:p>
            <a:p>
              <a:pPr indent="-274320" algn="ctr">
                <a:spcAft>
                  <a:spcPts val="900"/>
                </a:spcAft>
              </a:pPr>
              <a:endParaRPr lang="en-GB" sz="1400" b="1" u="sng" dirty="0">
                <a:latin typeface="+mn-lt"/>
              </a:endParaRPr>
            </a:p>
          </p:txBody>
        </p:sp>
      </p:grpSp>
    </p:spTree>
    <p:extLst>
      <p:ext uri="{BB962C8B-B14F-4D97-AF65-F5344CB8AC3E}">
        <p14:creationId xmlns:p14="http://schemas.microsoft.com/office/powerpoint/2010/main" val="180951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04" y="793087"/>
            <a:ext cx="8750300" cy="342284"/>
          </a:xfrm>
        </p:spPr>
        <p:txBody>
          <a:bodyPr/>
          <a:lstStyle/>
          <a:p>
            <a:pPr algn="l"/>
            <a:r>
              <a:rPr lang="en-GB" sz="3600" b="1" dirty="0" smtClean="0">
                <a:solidFill>
                  <a:schemeClr val="tx2"/>
                </a:solidFill>
              </a:rPr>
              <a:t>Ageing Well: </a:t>
            </a:r>
            <a:r>
              <a:rPr lang="en-GB" sz="3600" b="1" dirty="0" smtClean="0"/>
              <a:t>Seamless care closer to home</a:t>
            </a:r>
            <a:endParaRPr lang="en-GB" sz="3600" b="1" dirty="0"/>
          </a:p>
        </p:txBody>
      </p:sp>
      <p:sp>
        <p:nvSpPr>
          <p:cNvPr id="5" name="TextBox 4"/>
          <p:cNvSpPr txBox="1"/>
          <p:nvPr/>
        </p:nvSpPr>
        <p:spPr>
          <a:xfrm>
            <a:off x="312138" y="1010310"/>
            <a:ext cx="9283031" cy="4752528"/>
          </a:xfrm>
          <a:prstGeom prst="rect">
            <a:avLst/>
          </a:prstGeom>
          <a:noFill/>
        </p:spPr>
        <p:txBody>
          <a:bodyPr vert="horz" wrap="square" lIns="0" tIns="0" rIns="0" bIns="0" rtlCol="0">
            <a:noAutofit/>
          </a:bodyPr>
          <a:lstStyle/>
          <a:p>
            <a:pPr indent="-274320">
              <a:spcAft>
                <a:spcPts val="900"/>
              </a:spcAft>
              <a:buFont typeface="Arial" pitchFamily="34" charset="0"/>
              <a:buChar char="•"/>
            </a:pPr>
            <a:endParaRPr lang="en-GB" sz="2000" dirty="0" smtClean="0">
              <a:latin typeface="Georgia" pitchFamily="18" charset="0"/>
            </a:endParaRPr>
          </a:p>
        </p:txBody>
      </p:sp>
      <p:cxnSp>
        <p:nvCxnSpPr>
          <p:cNvPr id="8" name="Straight Connector 7"/>
          <p:cNvCxnSpPr/>
          <p:nvPr/>
        </p:nvCxnSpPr>
        <p:spPr>
          <a:xfrm flipH="1">
            <a:off x="217795" y="1484784"/>
            <a:ext cx="7084115"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82267" y="2944499"/>
            <a:ext cx="7162124" cy="5913"/>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447" y="1628800"/>
            <a:ext cx="2091560" cy="118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3475" y="1628800"/>
            <a:ext cx="4992555" cy="1152128"/>
          </a:xfrm>
          <a:prstGeom prst="rect">
            <a:avLst/>
          </a:prstGeom>
          <a:noFill/>
        </p:spPr>
        <p:txBody>
          <a:bodyPr vert="horz" wrap="square" lIns="0" tIns="0" rIns="0" bIns="0" rtlCol="0">
            <a:noAutofit/>
          </a:bodyPr>
          <a:lstStyle/>
          <a:p>
            <a:pPr indent="-274320">
              <a:spcAft>
                <a:spcPts val="900"/>
              </a:spcAft>
            </a:pPr>
            <a:r>
              <a:rPr lang="en-GB" sz="1600" b="1" dirty="0" smtClean="0">
                <a:solidFill>
                  <a:srgbClr val="000000"/>
                </a:solidFill>
                <a:latin typeface="+mn-lt"/>
                <a:ea typeface="+mj-ea"/>
                <a:cs typeface="+mj-cs"/>
              </a:rPr>
              <a:t>Stronger </a:t>
            </a:r>
            <a:r>
              <a:rPr lang="en-GB" sz="1600" b="1" dirty="0">
                <a:solidFill>
                  <a:srgbClr val="000000"/>
                </a:solidFill>
                <a:latin typeface="+mn-lt"/>
                <a:ea typeface="+mj-ea"/>
                <a:cs typeface="+mj-cs"/>
              </a:rPr>
              <a:t>Communities and Self Care : </a:t>
            </a:r>
            <a:r>
              <a:rPr lang="en-GB" sz="1600" dirty="0">
                <a:solidFill>
                  <a:srgbClr val="000000"/>
                </a:solidFill>
                <a:latin typeface="+mn-lt"/>
                <a:ea typeface="+mj-ea"/>
                <a:cs typeface="+mj-cs"/>
              </a:rPr>
              <a:t>Working together to develop new approaches to foster community based provision.  This </a:t>
            </a:r>
            <a:r>
              <a:rPr lang="en-GB" sz="1600" dirty="0" smtClean="0">
                <a:solidFill>
                  <a:srgbClr val="000000"/>
                </a:solidFill>
                <a:latin typeface="+mn-lt"/>
                <a:ea typeface="+mj-ea"/>
                <a:cs typeface="+mj-cs"/>
              </a:rPr>
              <a:t>includes </a:t>
            </a:r>
            <a:r>
              <a:rPr lang="en-GB" sz="1600" dirty="0">
                <a:solidFill>
                  <a:srgbClr val="000000"/>
                </a:solidFill>
                <a:latin typeface="+mn-lt"/>
                <a:ea typeface="+mj-ea"/>
                <a:cs typeface="+mj-cs"/>
              </a:rPr>
              <a:t>the establishment of time-bank models, </a:t>
            </a:r>
            <a:r>
              <a:rPr lang="en-GB" sz="1600" dirty="0" smtClean="0">
                <a:solidFill>
                  <a:srgbClr val="000000"/>
                </a:solidFill>
                <a:latin typeface="+mn-lt"/>
                <a:ea typeface="+mj-ea"/>
                <a:cs typeface="+mj-cs"/>
              </a:rPr>
              <a:t>8 fold increase in telecare</a:t>
            </a:r>
            <a:r>
              <a:rPr lang="en-GB" sz="1600" dirty="0">
                <a:solidFill>
                  <a:srgbClr val="000000"/>
                </a:solidFill>
                <a:latin typeface="+mn-lt"/>
                <a:ea typeface="+mj-ea"/>
                <a:cs typeface="+mj-cs"/>
              </a:rPr>
              <a:t>, </a:t>
            </a:r>
            <a:r>
              <a:rPr lang="en-GB" sz="1600" dirty="0" smtClean="0">
                <a:solidFill>
                  <a:srgbClr val="000000"/>
                </a:solidFill>
                <a:latin typeface="+mn-lt"/>
                <a:ea typeface="+mj-ea"/>
                <a:cs typeface="+mj-cs"/>
              </a:rPr>
              <a:t>480 units of extra </a:t>
            </a:r>
            <a:r>
              <a:rPr lang="en-GB" sz="1600" dirty="0">
                <a:solidFill>
                  <a:srgbClr val="000000"/>
                </a:solidFill>
                <a:latin typeface="+mn-lt"/>
                <a:ea typeface="+mj-ea"/>
                <a:cs typeface="+mj-cs"/>
              </a:rPr>
              <a:t>care </a:t>
            </a:r>
            <a:r>
              <a:rPr lang="en-GB" sz="1600" dirty="0" smtClean="0">
                <a:solidFill>
                  <a:srgbClr val="000000"/>
                </a:solidFill>
                <a:latin typeface="+mn-lt"/>
                <a:ea typeface="+mj-ea"/>
                <a:cs typeface="+mj-cs"/>
              </a:rPr>
              <a:t>housing.</a:t>
            </a:r>
            <a:endParaRPr lang="en-GB" sz="1600" dirty="0">
              <a:latin typeface="+mn-lt"/>
            </a:endParaRPr>
          </a:p>
          <a:p>
            <a:pPr indent="-274320">
              <a:spcAft>
                <a:spcPts val="900"/>
              </a:spcAft>
            </a:pPr>
            <a:endParaRPr lang="en-GB" sz="2000" dirty="0" smtClean="0">
              <a:latin typeface="Georgia" pitchFamily="18" charset="0"/>
            </a:endParaRPr>
          </a:p>
        </p:txBody>
      </p:sp>
      <p:grpSp>
        <p:nvGrpSpPr>
          <p:cNvPr id="10" name="Group 9"/>
          <p:cNvGrpSpPr/>
          <p:nvPr/>
        </p:nvGrpSpPr>
        <p:grpSpPr>
          <a:xfrm>
            <a:off x="118505" y="2961450"/>
            <a:ext cx="7251952" cy="1800493"/>
            <a:chOff x="124315" y="2942636"/>
            <a:chExt cx="6694109" cy="1800493"/>
          </a:xfrm>
        </p:grpSpPr>
        <p:pic>
          <p:nvPicPr>
            <p:cNvPr id="532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1388" y="3051482"/>
              <a:ext cx="1907036" cy="129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24315" y="2942636"/>
              <a:ext cx="4572000" cy="1800493"/>
            </a:xfrm>
            <a:prstGeom prst="rect">
              <a:avLst/>
            </a:prstGeom>
          </p:spPr>
          <p:txBody>
            <a:bodyPr>
              <a:spAutoFit/>
            </a:bodyPr>
            <a:lstStyle/>
            <a:p>
              <a:r>
                <a:rPr lang="en-GB" sz="1600" b="1" dirty="0" smtClean="0">
                  <a:solidFill>
                    <a:srgbClr val="000000"/>
                  </a:solidFill>
                  <a:latin typeface="+mn-lt"/>
                  <a:ea typeface="+mj-ea"/>
                  <a:cs typeface="+mj-cs"/>
                </a:rPr>
                <a:t>Integrated Care Teams: </a:t>
              </a:r>
              <a:r>
                <a:rPr lang="en-GB" sz="1600" dirty="0">
                  <a:solidFill>
                    <a:srgbClr val="000000"/>
                  </a:solidFill>
                  <a:latin typeface="+mn-lt"/>
                  <a:ea typeface="+mj-ea"/>
                  <a:cs typeface="+mj-cs"/>
                </a:rPr>
                <a:t>E</a:t>
              </a:r>
              <a:r>
                <a:rPr lang="en-GB" sz="1600" dirty="0" smtClean="0">
                  <a:solidFill>
                    <a:srgbClr val="000000"/>
                  </a:solidFill>
                  <a:latin typeface="+mn-lt"/>
                  <a:ea typeface="+mj-ea"/>
                  <a:cs typeface="+mj-cs"/>
                </a:rPr>
                <a:t>arly adopter sites gone live (Frodsham, Ellesmere Port) The staff included in this team are from across Health and Social Care, improving case management, reducing repetition, referrals and double running.  Supported by a </a:t>
              </a:r>
              <a:r>
                <a:rPr lang="en-GB" sz="1600" b="1" dirty="0" smtClean="0">
                  <a:solidFill>
                    <a:srgbClr val="000000"/>
                  </a:solidFill>
                  <a:latin typeface="+mn-lt"/>
                  <a:ea typeface="+mj-ea"/>
                  <a:cs typeface="+mj-cs"/>
                </a:rPr>
                <a:t>Single Point of Access</a:t>
              </a:r>
              <a:r>
                <a:rPr lang="en-GB" sz="1600" dirty="0" smtClean="0">
                  <a:solidFill>
                    <a:srgbClr val="000000"/>
                  </a:solidFill>
                  <a:latin typeface="+mn-lt"/>
                  <a:ea typeface="+mj-ea"/>
                  <a:cs typeface="+mj-cs"/>
                </a:rPr>
                <a:t>.</a:t>
              </a:r>
            </a:p>
            <a:p>
              <a:endParaRPr lang="en-GB" sz="1500" i="1" dirty="0" smtClean="0">
                <a:solidFill>
                  <a:srgbClr val="000000"/>
                </a:solidFill>
                <a:latin typeface="Georgia"/>
                <a:ea typeface="+mj-ea"/>
                <a:cs typeface="+mj-cs"/>
              </a:endParaRPr>
            </a:p>
          </p:txBody>
        </p:sp>
      </p:grpSp>
      <p:cxnSp>
        <p:nvCxnSpPr>
          <p:cNvPr id="15" name="Straight Connector 14"/>
          <p:cNvCxnSpPr/>
          <p:nvPr/>
        </p:nvCxnSpPr>
        <p:spPr>
          <a:xfrm flipH="1">
            <a:off x="295804" y="6109603"/>
            <a:ext cx="7084115"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7" name="AutoShape 9" descr="data:image/jpeg;base64,/9j/4AAQSkZJRgABAQAAAQABAAD/2wCEAAkGBxAPEhUPEBQUEBAUEBQVFBQVFQ8UEBUVFRUXGBQVFRQYHCggGBwlGxcVIzEhJikrLi4zFx8zODMsNygtLisBCgoKDg0OGxAQGy4lICYwLCw2MiwtLCwsLywsNywrLDQsLCwsLC8sLCwsLy8sLCwsLywsLCwsLCwsLCwsLCwsLP/AABEIAKcBLgMBIgACEQEDEQH/xAAcAAEAAgMBAQEAAAAAAAAAAAAABgcEBQgDAgH/xABNEAABAwICBQYHDAcHBQEAAAABAAIDBBEFEgYHITFBE1FhcXOyIjIzNIGRoRY1QlJUcnSSk7Gz0hQXYmSCw9EjJFOiwcLwFUNEg6Ml/8QAGgEAAwEBAQEAAAAAAAAAAAAAAAQFAwIBBv/EACwRAAICAQEHAwQCAwAAAAAAAAABAgMEERIUITEzUXETMmEiI1KBQaFikcH/2gAMAwEAAhEDEQA/AP39aOJfu/2T/wA6frRxL93+yf8AnUKRW93r/EketZ3Lh1c6YVeITyRVHJ5WQ5xkY5pvmaNpLjwKsFU9qW86m+jfzGq4VLyYqNjSKGPJyhqwiIsDcKCaydLKrDnwNp+TtIyQuztLtrSwC1nC3jFTtVNru8rS9nN3o1vjRUrEmY5EnGDaNX+tHEv3f7J/51+O1pYkB/4/2T/zqFr5fuPUVTePX+JO9azudPUUhfGx53uja423XLQSvZY2F+Rj7KPuhZKilZcgiIg9Cw8TxOClYZZ5GxMHFx3nmA3uPQNq0umemEWGstskqHC7Ir/5nng32nhxIpHGcYqK2QzVDzI/gNzGD4rG7mj7+N0zRjOzi+CF7shQ4LmWFjutg3LaKLZ/izX9YjafvPoULxDTDEZ/HqZQOaM8k0dH9na/putIxhcQ1oLnE2DQCXE8wA2kqY4Nq1r6gB0gZSsP+ISZPs27vSQntimpcRPbtsfAiM1TI/x3vf8AOc5x9pXzHI5u1pLT0Eg+xWvTao4AP7Wplcf2GxsH+bMvZ+qSj4T1APSYCPVkC83upcD3drCtKPSOuh2x1M7egyOe36r7j2KWYNrUqo7NqmNqGfGbaOXrt4ruqw61kYjqkmFzT1DJOZsjSw/XaXfcoRjWA1VEctTE6ME2Dthjd8142E9G/oR9i3hw/wCnn3a+5fOj+k9JXtvTyXcBd0bvBlb1t5ukXHStwuYaad8T2yRudHI03a5pIcD0EK39AdPhVkUtWQ2p3MfsDJui3wX9G48OZK34rhxjxQ1TkqXCXMn6IiTGgo5p7jU1DSGogy5xIxvhgubZxsdlwpGoXrc97ndvF3l3Uk5pPuZ2tqDaIN+tHEv3f7J/50/WjiX7v9k/86hSKxu9f4kz1rO50FoJjEtdRsqJ8vKOfIDkBa2zXlo2EngFIFD9U/vbH2k34rlMFHtSU2l3KlbbgmwiIuDsKotIdYtfT1U8EfI5I5nsbmjcXWabC5z7Vbq510x8/qvpMneTeJCM5NSX8C2VNxitGb39aOJfu/2T/wA6/RrRxL93+yf+dQlAqG71/ihH1rO4REWxmWDqW86m+jfzGq4VT2pfzqb6N/MarhUfL6r/AEU8XpoIiJYYCqbXb5Wl7ObvRq2VU2u3ytL2c3ejTGJ1V+xfJ6bK2Xy/ceor6Xy/ceoqwyYdN4X5GLso+6FkrGwvyMfZR90LJXz7LS5BaLTLSNmHU5lNnSO8GJnxn9P7I3k/6kLekrn7TvHzX1b5Abwx3jhHDIDtf/EdvVl5lvj0+pPjyMb7diPDmaWvrJKiR00zi+R5u5x/05gNwHCyycBwWeumEEDbuO1zj4jG8XOPAfesOlp3yvbFGC6R7g1rRvLnGwC6B0P0cjw6ARNs6Q2MsnF7/wAo3Af6kqhfcqo6LmJU1OyXHkeeimiFNhzfAHKTkeHM4DOecN+I3oHpupCsXE8RhpY3TTvEcbRtcfYAN5J4AbSqq0i1pTyEsomiCPhI8NdKekNPgs9Ob0KdGuy56j0pwqWhb6Lm6qx+tlN5Kmdx7WQN9DQQB6l6UGktdAc0dTMOhz3PZ6WPuPYmNxlpzMd8j2OjV5VNOyVro5Gtexws5rgHNI5iDvUK0G0/bWn9HqQ2KpAJaRsjlAFzYHxXAAnL0XHMIXNrQxEucWGIMLiWgx3IbfwQTffayxjjWOTXY1lkQST7mXp7q/NKHVVIC6AbZItrnRDi5p3uZz8R0jdAAbbRsINwRcEEbiDwKtHQbTKvr6ttPKYjFke+QCOxytFhY3+M5qjWsfRoUFQHRC1PNdzANzHDx4+gbQR0G3BO02SjL07OYnbCLW3DkWLq40q/T4THKf7zCAH7v7RvwZOvgenrCmK5z0Uxg0NVFUXswOyydMTtj/UNvW0LosFJ5VWxPhyY3j2bcePNH6oXrc97ndvF3lNFC9bnvc7tou8sqepHyd3dN+CkURFdJJeWqf3tj7Sb8VymCh+qf3tj7Sb8VymChXdSXller2LwERFmaBc66Y+f1X0mTvLopc66Y+f1X0mTvJ3B978CmZ7UadAiBVCeEREAWDqX86m+jfzGq4Lrl0hfmUcyTuxPUntajNWTsR2dDqS6XXLeUcyZRzLLcP8AL+jTfPg6kuqm12+Vpezm70arTKOZfoC0qxPTmpanFuTtx2dD9Xy/ceor6Xy/ceopxip03hfkY+yj7oWSsbC/IxdlH3QslfPstLkRvWHiZpaCZ7TZ72iJh43kOUkdIbmPoVABW1rsqbRU0PxpXv8As2hv8xVMquFHSvXuTsqWs9CxNTmDCSaSseLiEcnHfdyjx4R6wyw/9itmrqWRMdLI4MYxpc5x3BoFySovqspOSw6I22yOkkPTd5DT9VrVo9cuMlkcdEw2Mp5SS3xGHwWnrdt/gSk07r9P1/oZg1VTqQXTLSiTEpi43bAwkQx8w+O4fHPs3degRSrQDRM4lKXSXFNERyhFwXuO0RtPDnJ4DrBVJ7NUPhCH1WS+WaPDMHqaokU8Mk1thLWnIDzF58EHrKy67RPEIGl8tNK1g3kBrwBznITYdJXQdLSxwsEUTWxxtFmtaAGgdAC9rJF50teC4Diw1pxZy6xxFiDY7wQdvQQV+Kea2NH2Us7KiFoYyfNnaNjRI21yBwzA36wTxUET9c1OO0hKcHCWjLN1KUXh1FQRuayJp67uePZGpRrRw8T4fI63hQlsrTzZTZ/+Rzl56qKHksPY4ixmkkkPVfI3/KwetbnTAD9Aqr7v0Sb8Nyl2T1v1+ShCH2dH2OdCF0ToVWGegppCbuMDWuPO5gyOPraVzsr41W3/AOmQX55/x5E1nL6E/kwxH9TXwStQvW573O7aLvKaKF63Pe53bRd5IU9SPkbu6b8FIoiK6SS8tU5//Nj7Sb8VymF1y4WhfmUcyQnhbUm9rn8DcMrZilodSXX5dcuZRzJlHMudw/y/o63z4OpLrnXTHz+q+kyd5aXKOZfq3oxvSlrrqZXX+otND9QIgTQuEREAEU31T4bBU1MrJ4o5minuBIxrwDnaLgEb7FWl7k8O+R032MP9ErblRrlstDFeO5x2kznZF0T7k8O+R032MP8ARPcnh3yOm+xi/os9+j2Z3ucu5zsi6J9yeHfI6b7GH+irTW7hdPTSUwp4o4A6OUuEbGsDiHMtew27z613XlxnJRSOLMdwjtNkBXy/ceor6Xy/ceoppi503hfkY+yj7oWSsbC/Ix9lH3QslfPstLkVTru8ek+ZP98SrNWrrtp7spZeDZJWfXa1w/DKqpWMV/aRMyF9xnQmggH/AE+kt8nZ67bVU2tKp5TEpRwjZFGPqB59ryrP1Z1PKYbBzsD4z/A9wHssqq1kRluJ1N+LoyOowxpXGWl8tfk3vf2Y/ojSv3V1QNgw+nA3yM5Zx4ky+Ft6mlo9AVArofQapbLh9K5pBtTsYfnRjI4etpWudrso4xPczeIi/HuDQSSAALkncAN5JUwoFZ67KgZKaL4Rkkf6GtDf9/sVUm/DaeA5zzKRaeY8K+rdKw3hYBHF0taSS/8AiJJ6rLF0Qov0itpouBna4/Nj8Nw9TSrFK9Onj5JVr27OBf8AgtEKeCKAf9uFjPqtAJ9a02seqEWHVBO97BGOkyODfuJPoUlVT648cD3R0LDfIeVlt8YgiNp6bEn+Jqm0xc7F/sfukoVsrQrojQmjMFBTRkWdyDXEcxf4ZHrcVR2imDGuqoqe12F2aToibtf6xs63BdGAW3bE1nT5RF8OPOQUL1ue9zu3i7ymihetz3ud28XeSdPUj5Gbum/BSKIiukkIrg1a4BRz0Ecs1PBLIZJQXvjjc4gSOAFyL7lKfcnh3yOm+xi/ok5ZkYya05DMcWUknqc7Iuifcnh3yOm+xh/onuTw75HTfYw/0XO/R7M63OXc52RdE+5PDvkdN9jF/RUVpVCyOsqY2NDGNqJGta0ANaA7YABuC1pyFa9EjK2h1rVs1aBECZMQiIgCwdS3nU30b+Y1XCqe1LedTfRv5jVcKj5fVf6KeL00EREsMBVNrt8rS9lN3o1bKqbXb5Wl7ObvRpjF6q/Yvk9NlbL5fuPUV9L5fuPUVYZMOm8L8jH2UfdCyVjYX5GPso+6Fkr59lpciKaz8NNRh8pAu6ItmHUzx/8AIXqiF1BIwOBa4XaQQRwIO8Fc66VYK6gqpKc3yA5oifhRO8Q+jaD0tKo4NnBw/Yjlw4qROdS+LActROO0nlo+nYGyAeph9JWLrmwotmirAPBkZyTjwD2XLfW0n6iguEYlJSTR1MXjxuuBwcNzmnoIJHpV8uFLjNFzxTM6M8bx9zmu/wCWK8uTquVn8MKvuV7H8o57Up0L01lw28Zby1O52YsvZzXcXMPTxB2G3DbfVaR4BPh8phnGy5ySAHk5G87Tz87d49ROrTrUbY8eKFk5Ql2Zc361qDLfJUZvi5I7+vPZQrTDT+evaYI2/o9OfGF7ySDme4bm/sj0kqHLc6N6MVOIF3ItsxjXF0hvkzAEiNvxnE2FuF7nhfFY9Vf1P+zR3WWfSaVS3VhV08FdylQ9kTRBJlc9wawPJaAMx2Dwc6ifsPMd6LecduLiZRlstMufSjWVTQMLKRwqZyLAi5gZ+053wupvpIVOTSyTPL3l0ksj7k73Oc48w3kk7gvuhopah4ihY6WQ7mtFz1nmHSdiuDQTQFtGRU1NpKn4LRtjh6vjP/a4cOcqv08ZcOZv9d7+DL1c6KfoEJklH95lAL/2G/BjH3np6gpgiKbOTk9plCEVFaIKF63Pe53bRd5TRQvW573O7eLvLqnqR8nF3TfgpFERXSSXlqn97Y+0m/Fcpgofqn97Y+0m/FcpgoV3Ul5ZXq9i8BERZmgXOumPn9V9Jk7y6KXOumPn9V9Jk7ydwfe/Apme1GnQIgVQnhERAFg6lvOpvo38xquFU9qW86m+jfzGq4VHy+q/0U8XpoIiJYYCqbXb5Wl7ObvRq2VU2u3ytL2U3ejTGL1V+xfJ6bK2Xy/ceor6Xy/ceoqwyYdN4X5GPso+6FkrGwvyMfZR90LJXz7LS5BRTWDosMRgvHYVMVzEd2YfCjJ5jYWPAgdKlaLqMnF6o8lFSWjOXpGFpLXAtc0kOaRZwINiCOBBUg0M0rlw2UkXkp3kcrFff+2y+wPA9e48CLJ090EbXXqKezKoDaNzJgNwceDuAd6DwIpmqpnxPdFK10cjTZzXCzgekKtXZC+OjJk4SqlqdE09RR4pBmHJ1MDt7XAGxHBzTta4esKOVuq3D5Ddhmg6GPDm/wD0a4+1VFhGLVFG/laeR0T+NtrXDmc07HDrVhYPrasA2sgufjwkbeuN52fWS0se2t/bfAYjdXP3ribzD9V+HxHM/lai3CR4DPUwNv6VM6anZE0RxtbGxos1rQGtA5gBsCikGsnC3b5XRnmdFP8Ae1pHtXpLrFwpv/fLugRVJ/2JacbpP6kzeMqo+1o8se1dUVXIZryQSON3mIsDXE73FrmkAnotdY9Jqtw5hu8zTdD5A0f/ADa0rHr9a9GzZDFNMechsbPWTf2KH41rKr6gFseWlYf8O5l+0O7raAVvCvIa01aRjOdCeumrJ9j2PUGCRGKnjjE5HgwxgAk8HykbQOk7TwVbnWHivygDqip7e1ii8jySXOJJJuSSSSTvJJ3lWFoJq9fOW1Na0sgFiyFws+XmLx8FnRvPQN+/p11R1nxZj6k7ZaR4Ew1dVGIVERqq2UuZJbkWZImeDxkOVoO3h0C/EKYL8a2wsBYD1L9U2ctp66FCMdlaBQvW573O7eLvKaKF63Pe53bxd5dU9SPk4u6b8FIoiK6SS8tU/vbH2k34rlMFD9U/vbH2k34rlMFCu6kvLK9XsXgIiLM0C510x8/qvpMneXRS510x8/qvpMneTuD734FMz2o06BECqE8kXuExX5K/69P+dPcLivyV/wBen/OugEUrfrOyKG5w7srLVbo5WUdRK+phdEx0GUEuiNznabeC48ArNREtZY7JbTGK4KEdEERFwdhVzrW0fq6ySndTROmDGSh1nRixcWW8Zw5j6lYyLuubhLaRxZBTjss5/wDcJivyV/16f86/HaCYrY/3V+749P8AnXQKJnfbOyF9zh3Zj4ewtijadhEbARzENAIWQiJMbCIiAC02kejFLiDcs7PDAs2Rtmys6ncR0G46FuUXqbT1R40mtGUrjurGsgJdTltVHwAsyYDpaTY+g+hQ2tpJYDlmjfC7mka5h9GYbV04vl7A4WcA4cxsR6k3DNmvctRWWJF+16HLwKLo+fRyhk2vpadx5zDET67L4Zoth7TcUlMD2MX9Ftv0fxM9zl3OdYmF5ysBe47mtBc49QG1SjBtX+IVJBMf6PGfhzXabdEfjX6wOtXpT00cYtGxsY5mta0eoL1Wc86T9q0O44a/lkR0Y1f0lERI69RONoe8DK087I9zes3PSpciJOU3J6sajBRWiCIi5OgotrIw2aqojDTsMshljOUFoNgdpu4gKUouoy2WmjmUdpNM5/8AcJivyV/16f8AOnuExX5K/wCvT/nXQCJrfbOyFtzh3ZGdXWHTUtCyGdhilEkpLSWkgOkcRtaSNxUmRErKW022NRjspIIiLk9CpLSfQ3EZqyoljpnPjfO9zXB8ABaTsNi+6u1FrVa63qjO2pWLRnP/ALhMV+Sv+vT/AJ0GguK/JX/Xp/zroBFvv1nZGG5w7sItdhWOU1WXCB/KFgBd4MjbA3t4wF9xWxSY2EWHimKQUrRJO7I0uyg5Xu8Igm1mgncCvelqGSsbKw5mPaHNNiLg7QbHaEAeqIiACIiACIiACIvCtq44GOlkOWNou42JsL23AX4oA90WNh1fFUsEsLs8ZJANnN2g2OxwB3hZKACIiACLxrKpkLHSyHKxgu42JsOoC688OxCKpYJYXZ2EkA2c3aDY7HAFAGUiIgAiIgAiIgAi12J45TUrmsnfkc8XaMsjr7bb2g22rYoAIi12G45TVL3RwvzvYCXDLI21jbe4AHagDYoiIAIiIAIiIAIiIAIiIArzVX49R8yP73Kw1T+imI1dO6Q0kXLlzWh4ySPsATbxCLcfUpH7pcY+Rj7Cp/OgDN1oeax/SW/hyLeaL+Z0/wBHj7oVe6U4vXzxNZVQCGMShwdyczLuyuAF3OI3E7OhbvGMXdTYXTNjOWSWFjQ4bC1oYC8jp3D+JAEkrtJ6KBxZJM0OGwhoe8g8xyA2PWsrDcWp6kEwSNktvAuHDrado9S0Gjeh1NHC108Ylle0Odm2tbcXyhu7Zz891ptLcH/6c+Oto7xjPlLbktDiCR/C4AghAFgVNSyJpfI5rGDe5xAaPSVpxpjh5OXlxf5kwb9bLb2qLaY17aiWjEhLKWSOOV3RndZ5PSG7L8LlSeLRrDZo7RxRuYRsex13dfKA3v6UAbplSxzOUa5ro8ubMCC23PccFiDHKUxmYTRmJrspfmGUOtfL12I2LQYBgtTRR1Ucha6ncyQx+Fd1wHC5Ftl22v1KN6CYI2sLuWu6CIghlyA6R4tc227mj2dKAJ1SaVUMzsjJ25ibAOEjLnmBeACszGYoXwvbUHLCW+Gb5bC448NtlH9ItDaV0L3QRiKVjC5uUus7KL5S0mxvzrU4fijqjCahjzmfEA252ksJaWX6to9AQBtq6poqfD5IIJWZHwzckM+Yucb5g08fCNl4ausShbAIHSNEzpn5WE+GRlbuHoPqWDh+Fwy4Ty0jM0kUdSY3XcMpzuO4Gx2gb1k6u8JgfCKlzLzsmeGuzP2ANHC9uJ4IAlWJYzTU3l5Wxk7Q03LyOcNFzb0LFpNKqGZ2Rk7cxNgHCSO55gXgBaXA9E3ySy1OItbI9zrtbmzM27ybb7bABu9i89OsCo46d0rGMhlaW5Q2zc93AFpYNh2Endw5kASDS7zKo7I/6LA1deZN7STvLDgqHS4KXvN3chI253kMkc0XPU0LM1d+ZM7STvIAkywcSxinpvLytjJFwDcuI5w0XJ9SzlDMI0UfLUS1OINDy512MzZm7Sd4HADKANyANzS6WUErg1s7bndmEjAfS9oCzMWr4YGHlZGx5muDcxtc23BRnTbAaKOmdI1jIJW2yZbNzEkAtLRsdcL0wGjjrcPiNS3lTGJQwlzwRlLg3cRfYANvMgDXatsShiZJHLI1j3ysDGuPhOuLAD07FYKrrVzhEE7XyyszyRysLDd4ykAOGwGx286sVAFeay/OKf5n+8KxCq51nkieAjaeTNuvPsWR7pcY+Rj7Cp/OgCehV3q687qPmO/FC9/dLjHyMfYVP51iatn/AN5nc7wTyRLuFv7QEoAn9fiENO3PNI2NvAuNrnmA3k9S11NpbQSOytnbf9oSMH1ntAURwSlOMVUlRPcwR2ysuRsJORl+AsCTbj1qTYpobRzRlscbYZLeC9lxY8Mw+EOtAG/kka1pe4gNaCSTuAAuSfQsMY1TGMziaMxA5S/MMubYct+J2jYoZoricjqWro5droYJctzchuVzXM6mkC3XbgsLQXAhWZjPd1PE7wY7kNdI8DMTbmAb7PSATmg0mo53iOKZpedgBD2EnmbmAv6F94npBSUxyzSta74oD3OAO67WgkelQ3T/AAGCmZHPA3kiZMhDSbeKXNcOYjLw51ttG9FYJIW1FU3l5phyji8u2B+0AAHfYjagCR4bikFSC6CRsgG+18w62naPSsioqGRtL5HNYwb3OIDR1kqvKWkFBizIoSRG/ZlJJ8B7D4JPGzhcdQXpjOfE8Q/Q8xbBCTmt+zblHfOuco5vWgCTDTDD75eXF778sob9bLb2rdxSNeA5pDmkXBBBBB3EEb1pH6HUJZk5EDZ4wc/lOvNff7FGtGcQOHVE9FM4mFhJYeY3FrDhma4EjnCAPnVZ49R8yP73KxFDdAcCqaR0xnZkD2sDfCY65BdfxSecKZIAh+tDzWP6S38ORR/S2ImhoH/BEJaetzGEexrvUpZp3hc1XAyOBudwnDiMzW7Ax4vdxHEhe7MDE1DHSTjK5sLAbWJY9o2EEbDY+vagDcUkzZGMe3a1zGuHUQCFF9Zc7W0jWHxnTNt/CCSf+c611FFjGHjkY42VMIvkPjAX5vCDh1G45l9QaPVtfM2fEbMjbuiBbcjflABOUHiSb/6AGZQ0tFUU1NRVJby/Itcxty2VuZubwT1cN2xYs+r4sOelqHRu4ZhY/XZYj1LP0t0blmkZVUjg2eMAWuG3DTdpadwIudh2EdW3DGLY3bJ+jMzbs1h6/KZUAeGA4vVB9RQVTuUcyCUhx2uBa3dm+ECDe52r21VvHJTN+EJWk9RbYe0OXtgmjs0LairqnB1RJDJsBByhwu4kjZc2G7YAOlRrRGjrAx1VREF7H8m+J1rPbla4byAdp5x0FAFn4hM2OKR7tjWxvJ6g0lVpo9ERhta/geTb6W2J7wW1rmYxXjkJI2U8RIznxQbc93FxHQFvavAeTw99HTjO8s45Wl7y4FziSbDj7AgDVYL7yydlU956+tB6sQYdLMRcRvlfbnysabLYYHg0rcONHKOTkcyZu8OAzl2U3aekLSaP4RiMQdRSxtFJJnEj80ZcA5hF2EOvvA3hAHhg9BV4tmnmqHxRZy0MZmtcAEhrbgAC42m5K9NINDqWkppZw6R8gDcpe5true0bmtF9hO9fmGUmK4aXRRRNqInOzA7C29gMws4FpsBcHm9Kyq3BMRxBjnVTmQhrSYoWkWL7bC8gmw9J38OIB+4f7yO7Kb8Z62WrvzJnaSd5arCcPxD9DmopIQxoicIjmZmc5z8xBOa1tp27Fv8AQzD5aalbFMMjw95Iu12wuuNoNkAbWtqRDG+V20MY5557NBJ+5QDB6SrxcvmlqHRQh+XIzNa9gcoaCBYAjablWDVwNlY+J3ivY5p57OBB+9QHDaLFMMc+OGNtRE5177C0ndmsHBzTa1wdmz0oA9Mc0MpaWmlnzyPkazYXuZbMXADYGi+/nW20H97h/wC7vOWBVYPiWItJqnMp2BpMcLbeFJbwS8gnZ6T1BZWhVLWwsdS1EQjgDXlr7tLi5zhs2ONxYuO7mQBi6qvIzdo3uqcKv9HcKxShl5JkbHwPlZnfeMjKDZzm+EHA5b7CPQrAQBXesvzin+Z/vCsQqG6b4HU1U0L4WB7WNs45mNt4V9ziL7FMygD8CrXQVhdUVbRvdDIB1l9grKUN0MwKppqiaWZgYx7XBpzMdcl4I2A33IAxdVkoyzxnY8OY63G1iPYR7VPLqFYzo3UwVBrcPIzOJL4yWja7xrX2Fp32NrHdwt4VU2NVbTAYWwNcLPcLNuDvBJeTb5ougDWaOnlJcRmb4hpqkjm/tHFzfY0rfar/ADaT6Qfw2LYYbo6KWjlgZ4cskUmZ2wZnlhDQL7gNw9J4r40EwqakgfHO3I4zFwGZrtmRgvdpPEFAGFrQ82j+kD8ORSTBPNoPo8XcatRp3hU1XAyOBudwmDiMzW7Mjxe7iOJC3WFxOjhiY7Y5sMbXDYbFrQCLjpQBDMY9+YOqP7nrUUuF/pGIzwOkfA4yTuDm+MfDzAb9xbc+hSfEsFqH4nFVNZeFoZmdmYLWDr+De/EcF+aU6MyyStraNwZUNsSLgZi0Wa5pOy9thB2Ee0A+PcKflc//AD+Ja12iNI6R0ZrS6YeM0hhkFrb9t+IWWcSxxw5MU7Gu3Z7Nv17X5fYtnojo26kzzTuElTJ4x2kNBNyLneSdpPQOsgElREQAREQAREQAREQBj4l5GTsn90qJarPITduO41EQBNUREAEREAEREAEREAEREAEREAEREAEREAEREAEREAEREAEREAEREAEREAf/2Q=="/>
          <p:cNvSpPr>
            <a:spLocks noChangeAspect="1" noChangeArrowheads="1"/>
          </p:cNvSpPr>
          <p:nvPr/>
        </p:nvSpPr>
        <p:spPr bwMode="auto">
          <a:xfrm>
            <a:off x="130704"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2" name="Group 11"/>
          <p:cNvGrpSpPr/>
          <p:nvPr/>
        </p:nvGrpSpPr>
        <p:grpSpPr>
          <a:xfrm>
            <a:off x="194471" y="4621190"/>
            <a:ext cx="7198340" cy="1322268"/>
            <a:chOff x="179512" y="4621189"/>
            <a:chExt cx="6644621" cy="1322268"/>
          </a:xfrm>
        </p:grpSpPr>
        <p:cxnSp>
          <p:nvCxnSpPr>
            <p:cNvPr id="14" name="Straight Connector 13"/>
            <p:cNvCxnSpPr/>
            <p:nvPr/>
          </p:nvCxnSpPr>
          <p:spPr>
            <a:xfrm flipH="1">
              <a:off x="201042" y="4621189"/>
              <a:ext cx="6611191"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9512" y="4743128"/>
              <a:ext cx="6644621" cy="1200329"/>
              <a:chOff x="179512" y="4743128"/>
              <a:chExt cx="6644621" cy="1200329"/>
            </a:xfrm>
          </p:grpSpPr>
          <p:sp>
            <p:nvSpPr>
              <p:cNvPr id="16" name="Rectangle 15"/>
              <p:cNvSpPr/>
              <p:nvPr/>
            </p:nvSpPr>
            <p:spPr>
              <a:xfrm>
                <a:off x="179512" y="4743128"/>
                <a:ext cx="4572000" cy="1200329"/>
              </a:xfrm>
              <a:prstGeom prst="rect">
                <a:avLst/>
              </a:prstGeom>
            </p:spPr>
            <p:txBody>
              <a:bodyPr>
                <a:spAutoFit/>
              </a:bodyPr>
              <a:lstStyle/>
              <a:p>
                <a:r>
                  <a:rPr lang="en-GB" sz="1800" b="1" dirty="0" smtClean="0">
                    <a:solidFill>
                      <a:srgbClr val="000000"/>
                    </a:solidFill>
                    <a:latin typeface="+mn-lt"/>
                    <a:ea typeface="+mj-ea"/>
                    <a:cs typeface="+mj-cs"/>
                  </a:rPr>
                  <a:t>Review of transitional care:</a:t>
                </a:r>
                <a:r>
                  <a:rPr lang="en-GB" sz="1800" dirty="0" smtClean="0">
                    <a:solidFill>
                      <a:srgbClr val="000000"/>
                    </a:solidFill>
                    <a:latin typeface="+mn-lt"/>
                    <a:ea typeface="+mj-ea"/>
                    <a:cs typeface="+mj-cs"/>
                  </a:rPr>
                  <a:t> Joined-up model of step up / step down care  as viable alternative to acute admissions and long term care</a:t>
                </a:r>
                <a:endParaRPr lang="en-GB" sz="3200" dirty="0">
                  <a:latin typeface="+mn-lt"/>
                </a:endParaRPr>
              </a:p>
            </p:txBody>
          </p:sp>
          <p:pic>
            <p:nvPicPr>
              <p:cNvPr id="532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462" y="4761942"/>
                <a:ext cx="1930671" cy="110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4" name="Group 3"/>
          <p:cNvGrpSpPr/>
          <p:nvPr/>
        </p:nvGrpSpPr>
        <p:grpSpPr>
          <a:xfrm>
            <a:off x="7392810" y="1039461"/>
            <a:ext cx="2354387" cy="5070142"/>
            <a:chOff x="6860690" y="1246265"/>
            <a:chExt cx="2173280" cy="5070142"/>
          </a:xfrm>
        </p:grpSpPr>
        <p:sp>
          <p:nvSpPr>
            <p:cNvPr id="28" name="Pentagon 27"/>
            <p:cNvSpPr/>
            <p:nvPr/>
          </p:nvSpPr>
          <p:spPr bwMode="ltGray">
            <a:xfrm>
              <a:off x="6860690" y="1246265"/>
              <a:ext cx="576064" cy="5070142"/>
            </a:xfrm>
            <a:prstGeom prst="homePlate">
              <a:avLst/>
            </a:prstGeom>
            <a:gradFill flip="none" rotWithShape="1">
              <a:gsLst>
                <a:gs pos="0">
                  <a:srgbClr val="FFC000"/>
                </a:gs>
                <a:gs pos="62000">
                  <a:srgbClr val="FF0300"/>
                </a:gs>
                <a:gs pos="100000">
                  <a:srgbClr val="4D0808"/>
                </a:gs>
              </a:gsLst>
              <a:lin ang="27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9" name="TextBox 28"/>
            <p:cNvSpPr txBox="1"/>
            <p:nvPr/>
          </p:nvSpPr>
          <p:spPr>
            <a:xfrm>
              <a:off x="7502939" y="1406588"/>
              <a:ext cx="1531031" cy="4749496"/>
            </a:xfrm>
            <a:prstGeom prst="rect">
              <a:avLst/>
            </a:prstGeom>
            <a:noFill/>
            <a:ln w="31750">
              <a:solidFill>
                <a:schemeClr val="tx2"/>
              </a:solidFill>
            </a:ln>
          </p:spPr>
          <p:txBody>
            <a:bodyPr vert="horz" wrap="square" lIns="0" tIns="0" rIns="0" bIns="0" rtlCol="0">
              <a:noAutofit/>
            </a:bodyPr>
            <a:lstStyle/>
            <a:p>
              <a:pPr indent="-274320" algn="ctr">
                <a:spcAft>
                  <a:spcPts val="900"/>
                </a:spcAft>
              </a:pPr>
              <a:r>
                <a:rPr lang="en-GB" sz="1600" b="1" dirty="0">
                  <a:latin typeface="+mn-lt"/>
                </a:rPr>
                <a:t>Impact So </a:t>
              </a:r>
              <a:r>
                <a:rPr lang="en-GB" sz="1600" b="1" dirty="0" smtClean="0">
                  <a:latin typeface="+mn-lt"/>
                </a:rPr>
                <a:t>Far</a:t>
              </a:r>
            </a:p>
            <a:p>
              <a:pPr>
                <a:spcAft>
                  <a:spcPts val="900"/>
                </a:spcAft>
              </a:pPr>
              <a:r>
                <a:rPr lang="en-GB" sz="1400" dirty="0" smtClean="0">
                  <a:latin typeface="+mn-lt"/>
                </a:rPr>
                <a:t>200 referrals per month for each team </a:t>
              </a:r>
            </a:p>
            <a:p>
              <a:pPr>
                <a:spcAft>
                  <a:spcPts val="900"/>
                </a:spcAft>
              </a:pPr>
              <a:r>
                <a:rPr lang="en-GB" sz="1400" dirty="0" smtClean="0">
                  <a:latin typeface="+mn-lt"/>
                </a:rPr>
                <a:t>480 units of Extra Care Housing</a:t>
              </a:r>
            </a:p>
            <a:p>
              <a:pPr>
                <a:spcAft>
                  <a:spcPts val="900"/>
                </a:spcAft>
              </a:pPr>
              <a:r>
                <a:rPr lang="en-GB" sz="1400" dirty="0" smtClean="0">
                  <a:latin typeface="+mn-lt"/>
                </a:rPr>
                <a:t>8 fold increase in telecare</a:t>
              </a:r>
            </a:p>
            <a:p>
              <a:pPr>
                <a:spcAft>
                  <a:spcPts val="900"/>
                </a:spcAft>
              </a:pPr>
              <a:r>
                <a:rPr lang="en-GB" sz="1400" dirty="0" smtClean="0">
                  <a:latin typeface="+mn-lt"/>
                </a:rPr>
                <a:t>Savings of £</a:t>
              </a:r>
              <a:r>
                <a:rPr lang="en-GB" sz="1400" dirty="0">
                  <a:latin typeface="+mn-lt"/>
                </a:rPr>
                <a:t>2</a:t>
              </a:r>
              <a:r>
                <a:rPr lang="en-GB" sz="1400" dirty="0" smtClean="0">
                  <a:latin typeface="+mn-lt"/>
                </a:rPr>
                <a:t>m on track to be delivered</a:t>
              </a:r>
            </a:p>
            <a:p>
              <a:pPr>
                <a:spcAft>
                  <a:spcPts val="900"/>
                </a:spcAft>
              </a:pPr>
              <a:r>
                <a:rPr lang="en-GB" sz="1400" dirty="0" smtClean="0">
                  <a:latin typeface="+mn-lt"/>
                </a:rPr>
                <a:t>Collaborative contracting underway</a:t>
              </a:r>
            </a:p>
            <a:p>
              <a:pPr>
                <a:spcAft>
                  <a:spcPts val="900"/>
                </a:spcAft>
              </a:pPr>
              <a:r>
                <a:rPr lang="en-GB" sz="1400" dirty="0" smtClean="0">
                  <a:latin typeface="+mn-lt"/>
                </a:rPr>
                <a:t>Pooled budget of £24.3 million under the Better Care Fund</a:t>
              </a:r>
            </a:p>
            <a:p>
              <a:pPr indent="-274320" algn="ctr">
                <a:spcAft>
                  <a:spcPts val="900"/>
                </a:spcAft>
              </a:pPr>
              <a:endParaRPr lang="en-GB" sz="1400" b="1" u="sng" dirty="0" smtClean="0">
                <a:latin typeface="Georgia" pitchFamily="18" charset="0"/>
              </a:endParaRPr>
            </a:p>
            <a:p>
              <a:pPr>
                <a:spcAft>
                  <a:spcPts val="900"/>
                </a:spcAft>
              </a:pPr>
              <a:endParaRPr lang="en-GB" sz="1400" dirty="0" smtClean="0">
                <a:latin typeface="Georgia" pitchFamily="18" charset="0"/>
              </a:endParaRPr>
            </a:p>
            <a:p>
              <a:pPr indent="-274320" algn="ctr">
                <a:spcAft>
                  <a:spcPts val="900"/>
                </a:spcAft>
              </a:pPr>
              <a:endParaRPr lang="en-GB" sz="1400" b="1" u="sng" dirty="0">
                <a:latin typeface="Georgia" pitchFamily="18" charset="0"/>
              </a:endParaRPr>
            </a:p>
          </p:txBody>
        </p:sp>
      </p:grpSp>
    </p:spTree>
    <p:extLst>
      <p:ext uri="{BB962C8B-B14F-4D97-AF65-F5344CB8AC3E}">
        <p14:creationId xmlns:p14="http://schemas.microsoft.com/office/powerpoint/2010/main" val="412658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fade">
                                      <p:cBhvr>
                                        <p:cTn id="17" dur="1000"/>
                                        <p:tgtEl>
                                          <p:spTgt spid="53253"/>
                                        </p:tgtEl>
                                      </p:cBhvr>
                                    </p:animEffect>
                                    <p:anim calcmode="lin" valueType="num">
                                      <p:cBhvr>
                                        <p:cTn id="18" dur="1000" fill="hold"/>
                                        <p:tgtEl>
                                          <p:spTgt spid="53253"/>
                                        </p:tgtEl>
                                        <p:attrNameLst>
                                          <p:attrName>ppt_x</p:attrName>
                                        </p:attrNameLst>
                                      </p:cBhvr>
                                      <p:tavLst>
                                        <p:tav tm="0">
                                          <p:val>
                                            <p:strVal val="#ppt_x"/>
                                          </p:val>
                                        </p:tav>
                                        <p:tav tm="100000">
                                          <p:val>
                                            <p:strVal val="#ppt_x"/>
                                          </p:val>
                                        </p:tav>
                                      </p:tavLst>
                                    </p:anim>
                                    <p:anim calcmode="lin" valueType="num">
                                      <p:cBhvr>
                                        <p:cTn id="19" dur="1000" fill="hold"/>
                                        <p:tgtEl>
                                          <p:spTgt spid="532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smtClean="0">
                <a:latin typeface="+mn-lt"/>
              </a:rPr>
              <a:t>Traditional Barriers to Partnership Working:</a:t>
            </a:r>
            <a:endParaRPr lang="en-GB" sz="3600" b="1" dirty="0">
              <a:latin typeface="+mn-lt"/>
            </a:endParaRPr>
          </a:p>
        </p:txBody>
      </p:sp>
      <p:sp>
        <p:nvSpPr>
          <p:cNvPr id="4" name="TextBox 3"/>
          <p:cNvSpPr txBox="1"/>
          <p:nvPr/>
        </p:nvSpPr>
        <p:spPr>
          <a:xfrm>
            <a:off x="632520" y="2609528"/>
            <a:ext cx="9001000" cy="1683568"/>
          </a:xfrm>
          <a:prstGeom prst="rect">
            <a:avLst/>
          </a:prstGeom>
          <a:noFill/>
        </p:spPr>
        <p:txBody>
          <a:bodyPr vert="horz" wrap="square" lIns="0" tIns="0" rIns="0" bIns="0" rtlCol="0">
            <a:noAutofit/>
          </a:bodyPr>
          <a:lstStyle/>
          <a:p>
            <a:pPr lvl="1" indent="-274320" eaLnBrk="1" fontAlgn="auto" hangingPunct="1">
              <a:spcBef>
                <a:spcPts val="0"/>
              </a:spcBef>
              <a:spcAft>
                <a:spcPts val="900"/>
              </a:spcAft>
            </a:pPr>
            <a:endParaRPr lang="en-GB" sz="1800" dirty="0" smtClean="0">
              <a:solidFill>
                <a:srgbClr val="000000"/>
              </a:solidFill>
              <a:latin typeface="Georgia" pitchFamily="18" charset="0"/>
              <a:ea typeface="+mn-ea"/>
            </a:endParaRPr>
          </a:p>
          <a:p>
            <a:pPr indent="-274320" eaLnBrk="1" fontAlgn="auto" hangingPunct="1">
              <a:spcBef>
                <a:spcPts val="0"/>
              </a:spcBef>
              <a:spcAft>
                <a:spcPts val="900"/>
              </a:spcAft>
              <a:buFont typeface="Arial" pitchFamily="34" charset="0"/>
              <a:buChar char="•"/>
            </a:pPr>
            <a:endParaRPr lang="en-GB" sz="2000" dirty="0" smtClean="0">
              <a:solidFill>
                <a:srgbClr val="000000"/>
              </a:solidFill>
              <a:latin typeface="Georgia" pitchFamily="18" charset="0"/>
              <a:ea typeface="+mn-ea"/>
            </a:endParaRPr>
          </a:p>
        </p:txBody>
      </p:sp>
      <p:sp>
        <p:nvSpPr>
          <p:cNvPr id="5" name="Content Placeholder 2"/>
          <p:cNvSpPr txBox="1">
            <a:spLocks/>
          </p:cNvSpPr>
          <p:nvPr/>
        </p:nvSpPr>
        <p:spPr>
          <a:xfrm>
            <a:off x="495300" y="1844824"/>
            <a:ext cx="89154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514350" indent="-514350">
              <a:lnSpc>
                <a:spcPct val="150000"/>
              </a:lnSpc>
              <a:buFont typeface="+mj-lt"/>
              <a:buAutoNum type="arabicPeriod"/>
            </a:pPr>
            <a:r>
              <a:rPr lang="en-GB" sz="2400" b="1" kern="0" dirty="0"/>
              <a:t>Evidence for change: </a:t>
            </a:r>
            <a:r>
              <a:rPr lang="en-GB" sz="2400" kern="0" dirty="0"/>
              <a:t>“</a:t>
            </a:r>
            <a:r>
              <a:rPr lang="en-GB" sz="2400" i="1" kern="0" dirty="0"/>
              <a:t>We </a:t>
            </a:r>
            <a:r>
              <a:rPr lang="en-GB" sz="2400" i="1" kern="0" dirty="0" smtClean="0"/>
              <a:t>don’t </a:t>
            </a:r>
            <a:r>
              <a:rPr lang="en-GB" sz="2400" i="1" kern="0" dirty="0"/>
              <a:t>know what works”</a:t>
            </a:r>
          </a:p>
          <a:p>
            <a:pPr marL="514350" indent="-514350">
              <a:lnSpc>
                <a:spcPct val="150000"/>
              </a:lnSpc>
              <a:buFont typeface="+mj-lt"/>
              <a:buAutoNum type="arabicPeriod"/>
            </a:pPr>
            <a:r>
              <a:rPr lang="en-GB" sz="2400" b="1" kern="0" dirty="0"/>
              <a:t>Leadership and Governance: </a:t>
            </a:r>
            <a:r>
              <a:rPr lang="en-GB" sz="2400" i="1" kern="0" dirty="0"/>
              <a:t>“Too many masters”</a:t>
            </a:r>
          </a:p>
          <a:p>
            <a:pPr marL="514350" indent="-514350">
              <a:lnSpc>
                <a:spcPct val="150000"/>
              </a:lnSpc>
              <a:buFont typeface="+mj-lt"/>
              <a:buAutoNum type="arabicPeriod"/>
            </a:pPr>
            <a:r>
              <a:rPr lang="en-GB" sz="2400" b="1" kern="0" dirty="0"/>
              <a:t>Timelines and Context</a:t>
            </a:r>
            <a:r>
              <a:rPr lang="en-GB" sz="2400" kern="0" dirty="0"/>
              <a:t>: </a:t>
            </a:r>
            <a:r>
              <a:rPr lang="en-GB" sz="2400" i="1" kern="0" dirty="0"/>
              <a:t>“Do we have time for </a:t>
            </a:r>
            <a:r>
              <a:rPr lang="en-GB" sz="2400" i="1" kern="0" dirty="0" smtClean="0"/>
              <a:t>this?”</a:t>
            </a:r>
            <a:endParaRPr lang="en-GB" sz="2400" i="1" kern="0" dirty="0"/>
          </a:p>
          <a:p>
            <a:pPr marL="514350" indent="-514350">
              <a:lnSpc>
                <a:spcPct val="150000"/>
              </a:lnSpc>
              <a:buFont typeface="+mj-lt"/>
              <a:buAutoNum type="arabicPeriod"/>
            </a:pPr>
            <a:r>
              <a:rPr lang="en-GB" sz="2400" b="1" kern="0" dirty="0" smtClean="0"/>
              <a:t>Silo Working: </a:t>
            </a:r>
            <a:r>
              <a:rPr lang="en-GB" sz="2400" i="1" kern="0" dirty="0" smtClean="0"/>
              <a:t>“That won’t work for all partners”</a:t>
            </a:r>
          </a:p>
          <a:p>
            <a:pPr marL="514350" indent="-514350">
              <a:lnSpc>
                <a:spcPct val="150000"/>
              </a:lnSpc>
              <a:buFont typeface="+mj-lt"/>
              <a:buAutoNum type="arabicPeriod"/>
            </a:pPr>
            <a:r>
              <a:rPr lang="en-GB" sz="2400" b="1" kern="0" dirty="0" smtClean="0"/>
              <a:t>Prioritising Crisis: </a:t>
            </a:r>
            <a:r>
              <a:rPr lang="en-GB" sz="2400" i="1" kern="0" dirty="0" smtClean="0"/>
              <a:t>“We can’t afford to do this”</a:t>
            </a:r>
          </a:p>
          <a:p>
            <a:pPr marL="514350" indent="-514350">
              <a:lnSpc>
                <a:spcPct val="150000"/>
              </a:lnSpc>
              <a:buFont typeface="+mj-lt"/>
              <a:buAutoNum type="arabicPeriod"/>
            </a:pPr>
            <a:r>
              <a:rPr lang="en-GB" sz="2400" b="1" kern="0" dirty="0" smtClean="0"/>
              <a:t>Benefits Realisation: </a:t>
            </a:r>
            <a:r>
              <a:rPr lang="en-GB" sz="2400" kern="0" dirty="0" smtClean="0"/>
              <a:t>“</a:t>
            </a:r>
            <a:r>
              <a:rPr lang="en-GB" sz="2400" i="1" kern="0" dirty="0" smtClean="0"/>
              <a:t>How do we know what works?”</a:t>
            </a:r>
          </a:p>
        </p:txBody>
      </p:sp>
    </p:spTree>
    <p:extLst>
      <p:ext uri="{BB962C8B-B14F-4D97-AF65-F5344CB8AC3E}">
        <p14:creationId xmlns:p14="http://schemas.microsoft.com/office/powerpoint/2010/main" val="43788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smtClean="0">
                <a:latin typeface="+mn-lt"/>
              </a:rPr>
              <a:t>1. “Evidence for change”:</a:t>
            </a:r>
            <a:endParaRPr lang="en-GB" sz="3600" b="1" dirty="0">
              <a:latin typeface="+mn-lt"/>
            </a:endParaRPr>
          </a:p>
        </p:txBody>
      </p:sp>
      <p:sp>
        <p:nvSpPr>
          <p:cNvPr id="4" name="TextBox 3"/>
          <p:cNvSpPr txBox="1"/>
          <p:nvPr/>
        </p:nvSpPr>
        <p:spPr>
          <a:xfrm>
            <a:off x="632520" y="2609528"/>
            <a:ext cx="9001000" cy="1683568"/>
          </a:xfrm>
          <a:prstGeom prst="rect">
            <a:avLst/>
          </a:prstGeom>
          <a:noFill/>
        </p:spPr>
        <p:txBody>
          <a:bodyPr vert="horz" wrap="square" lIns="0" tIns="0" rIns="0" bIns="0" rtlCol="0">
            <a:noAutofit/>
          </a:bodyPr>
          <a:lstStyle/>
          <a:p>
            <a:pPr lvl="1" indent="-274320" eaLnBrk="1" fontAlgn="auto" hangingPunct="1">
              <a:spcBef>
                <a:spcPts val="0"/>
              </a:spcBef>
              <a:spcAft>
                <a:spcPts val="900"/>
              </a:spcAft>
            </a:pPr>
            <a:endParaRPr lang="en-GB" sz="1800" dirty="0" smtClean="0">
              <a:solidFill>
                <a:srgbClr val="000000"/>
              </a:solidFill>
              <a:latin typeface="Georgia" pitchFamily="18" charset="0"/>
              <a:ea typeface="+mn-ea"/>
            </a:endParaRPr>
          </a:p>
          <a:p>
            <a:pPr indent="-274320" eaLnBrk="1" fontAlgn="auto" hangingPunct="1">
              <a:spcBef>
                <a:spcPts val="0"/>
              </a:spcBef>
              <a:spcAft>
                <a:spcPts val="900"/>
              </a:spcAft>
              <a:buFont typeface="Arial" pitchFamily="34" charset="0"/>
              <a:buChar char="•"/>
            </a:pPr>
            <a:endParaRPr lang="en-GB" sz="2000" dirty="0" smtClean="0">
              <a:solidFill>
                <a:srgbClr val="000000"/>
              </a:solidFill>
              <a:latin typeface="Georgia" pitchFamily="18" charset="0"/>
              <a:ea typeface="+mn-ea"/>
            </a:endParaRPr>
          </a:p>
        </p:txBody>
      </p:sp>
      <p:graphicFrame>
        <p:nvGraphicFramePr>
          <p:cNvPr id="3" name="Table 2"/>
          <p:cNvGraphicFramePr>
            <a:graphicFrameLocks noGrp="1"/>
          </p:cNvGraphicFramePr>
          <p:nvPr>
            <p:extLst>
              <p:ext uri="{D42A27DB-BD31-4B8C-83A1-F6EECF244321}">
                <p14:modId xmlns:p14="http://schemas.microsoft.com/office/powerpoint/2010/main" val="4219211624"/>
              </p:ext>
            </p:extLst>
          </p:nvPr>
        </p:nvGraphicFramePr>
        <p:xfrm>
          <a:off x="1136576" y="1700808"/>
          <a:ext cx="7992888" cy="1381862"/>
        </p:xfrm>
        <a:graphic>
          <a:graphicData uri="http://schemas.openxmlformats.org/drawingml/2006/table">
            <a:tbl>
              <a:tblPr firstRow="1" bandRow="1">
                <a:tableStyleId>{5C22544A-7EE6-4342-B048-85BDC9FD1C3A}</a:tableStyleId>
              </a:tblPr>
              <a:tblGrid>
                <a:gridCol w="7992888"/>
              </a:tblGrid>
              <a:tr h="506914">
                <a:tc>
                  <a:txBody>
                    <a:bodyPr/>
                    <a:lstStyle/>
                    <a:p>
                      <a:r>
                        <a:rPr lang="en-GB" sz="2400" dirty="0" smtClean="0">
                          <a:solidFill>
                            <a:schemeClr val="tx1"/>
                          </a:solidFill>
                        </a:rPr>
                        <a:t>Traditional Barriers:</a:t>
                      </a:r>
                    </a:p>
                  </a:txBody>
                  <a:tcPr/>
                </a:tc>
              </a:tr>
              <a:tr h="874948">
                <a:tc>
                  <a:txBody>
                    <a:bodyPr/>
                    <a:lstStyle/>
                    <a:p>
                      <a:pPr marL="285750" indent="-285750">
                        <a:buFont typeface="Arial" panose="020B0604020202020204" pitchFamily="34" charset="0"/>
                        <a:buChar char="•"/>
                      </a:pPr>
                      <a:r>
                        <a:rPr lang="en-GB" sz="2400" dirty="0" smtClean="0">
                          <a:solidFill>
                            <a:schemeClr val="tx1"/>
                          </a:solidFill>
                        </a:rPr>
                        <a:t>Lack of evidence for new models.</a:t>
                      </a:r>
                    </a:p>
                    <a:p>
                      <a:pPr marL="285750" indent="-285750">
                        <a:buFont typeface="Arial" panose="020B0604020202020204" pitchFamily="34" charset="0"/>
                        <a:buChar char="•"/>
                      </a:pPr>
                      <a:r>
                        <a:rPr lang="en-GB" sz="2400" dirty="0" smtClean="0">
                          <a:solidFill>
                            <a:schemeClr val="tx1"/>
                          </a:solidFill>
                        </a:rPr>
                        <a:t>Sign-Up and Approval to try</a:t>
                      </a:r>
                      <a:r>
                        <a:rPr lang="en-GB" sz="2400" baseline="0" dirty="0" smtClean="0">
                          <a:solidFill>
                            <a:schemeClr val="tx1"/>
                          </a:solidFill>
                        </a:rPr>
                        <a:t> new things</a:t>
                      </a:r>
                      <a:endParaRPr lang="en-GB" sz="2400" dirty="0">
                        <a:solidFill>
                          <a:schemeClr val="tx1"/>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9812916"/>
              </p:ext>
            </p:extLst>
          </p:nvPr>
        </p:nvGraphicFramePr>
        <p:xfrm>
          <a:off x="1136576" y="3717032"/>
          <a:ext cx="7992888" cy="2011680"/>
        </p:xfrm>
        <a:graphic>
          <a:graphicData uri="http://schemas.openxmlformats.org/drawingml/2006/table">
            <a:tbl>
              <a:tblPr firstRow="1" bandRow="1">
                <a:tableStyleId>{5C22544A-7EE6-4342-B048-85BDC9FD1C3A}</a:tableStyleId>
              </a:tblPr>
              <a:tblGrid>
                <a:gridCol w="7992888"/>
              </a:tblGrid>
              <a:tr h="370840">
                <a:tc>
                  <a:txBody>
                    <a:bodyPr/>
                    <a:lstStyle/>
                    <a:p>
                      <a:r>
                        <a:rPr lang="en-GB" sz="2400" dirty="0" smtClean="0">
                          <a:solidFill>
                            <a:schemeClr val="tx1"/>
                          </a:solidFill>
                        </a:rPr>
                        <a:t>West Cheshire Response: </a:t>
                      </a:r>
                    </a:p>
                  </a:txBody>
                  <a:tcPr/>
                </a:tc>
              </a:tr>
              <a:tr h="370840">
                <a:tc>
                  <a:txBody>
                    <a:bodyPr/>
                    <a:lstStyle/>
                    <a:p>
                      <a:pPr marL="285750" indent="-285750">
                        <a:buFont typeface="Arial" panose="020B0604020202020204" pitchFamily="34" charset="0"/>
                        <a:buChar char="•"/>
                      </a:pPr>
                      <a:r>
                        <a:rPr lang="en-GB" sz="2400" dirty="0" smtClean="0">
                          <a:solidFill>
                            <a:schemeClr val="tx1"/>
                          </a:solidFill>
                        </a:rPr>
                        <a:t>Pilot on</a:t>
                      </a:r>
                      <a:r>
                        <a:rPr lang="en-GB" sz="2400" baseline="0" dirty="0" smtClean="0">
                          <a:solidFill>
                            <a:schemeClr val="tx1"/>
                          </a:solidFill>
                        </a:rPr>
                        <a:t> a small scale (Neighbourhood Teams)</a:t>
                      </a:r>
                    </a:p>
                    <a:p>
                      <a:pPr marL="285750" indent="-285750">
                        <a:buFont typeface="Arial" panose="020B0604020202020204" pitchFamily="34" charset="0"/>
                        <a:buChar char="•"/>
                      </a:pPr>
                      <a:r>
                        <a:rPr lang="en-GB" sz="2400" baseline="0" dirty="0" smtClean="0">
                          <a:solidFill>
                            <a:schemeClr val="tx1"/>
                          </a:solidFill>
                        </a:rPr>
                        <a:t>Use effectiveness from elsewhere (Telecare) </a:t>
                      </a:r>
                    </a:p>
                    <a:p>
                      <a:pPr marL="285750" indent="-285750">
                        <a:buFont typeface="Arial" panose="020B0604020202020204" pitchFamily="34" charset="0"/>
                        <a:buChar char="•"/>
                      </a:pPr>
                      <a:r>
                        <a:rPr lang="en-GB" sz="2400" baseline="0" dirty="0" smtClean="0">
                          <a:solidFill>
                            <a:schemeClr val="tx1"/>
                          </a:solidFill>
                        </a:rPr>
                        <a:t>Joint Commissioning and a Common Evidence Base (Better Care Fund) </a:t>
                      </a:r>
                      <a:endParaRPr lang="en-GB" sz="2400" dirty="0">
                        <a:solidFill>
                          <a:schemeClr val="tx1"/>
                        </a:solidFill>
                      </a:endParaRPr>
                    </a:p>
                  </a:txBody>
                  <a:tcPr/>
                </a:tc>
              </a:tr>
            </a:tbl>
          </a:graphicData>
        </a:graphic>
      </p:graphicFrame>
    </p:spTree>
    <p:extLst>
      <p:ext uri="{BB962C8B-B14F-4D97-AF65-F5344CB8AC3E}">
        <p14:creationId xmlns:p14="http://schemas.microsoft.com/office/powerpoint/2010/main" val="271033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smtClean="0">
                <a:latin typeface="+mn-lt"/>
              </a:rPr>
              <a:t>2. Leadership and Governance:</a:t>
            </a:r>
            <a:endParaRPr lang="en-GB" sz="3600" b="1" dirty="0">
              <a:latin typeface="+mn-lt"/>
            </a:endParaRPr>
          </a:p>
        </p:txBody>
      </p:sp>
      <p:sp>
        <p:nvSpPr>
          <p:cNvPr id="4" name="TextBox 3"/>
          <p:cNvSpPr txBox="1"/>
          <p:nvPr/>
        </p:nvSpPr>
        <p:spPr>
          <a:xfrm>
            <a:off x="632520" y="2609528"/>
            <a:ext cx="9001000" cy="1683568"/>
          </a:xfrm>
          <a:prstGeom prst="rect">
            <a:avLst/>
          </a:prstGeom>
          <a:noFill/>
        </p:spPr>
        <p:txBody>
          <a:bodyPr vert="horz" wrap="square" lIns="0" tIns="0" rIns="0" bIns="0" rtlCol="0">
            <a:noAutofit/>
          </a:bodyPr>
          <a:lstStyle/>
          <a:p>
            <a:pPr lvl="1" indent="-274320" eaLnBrk="1" fontAlgn="auto" hangingPunct="1">
              <a:spcBef>
                <a:spcPts val="0"/>
              </a:spcBef>
              <a:spcAft>
                <a:spcPts val="900"/>
              </a:spcAft>
            </a:pPr>
            <a:endParaRPr lang="en-GB" sz="1800" dirty="0" smtClean="0">
              <a:solidFill>
                <a:srgbClr val="000000"/>
              </a:solidFill>
              <a:latin typeface="Georgia" pitchFamily="18" charset="0"/>
              <a:ea typeface="+mn-ea"/>
            </a:endParaRPr>
          </a:p>
          <a:p>
            <a:pPr indent="-274320" eaLnBrk="1" fontAlgn="auto" hangingPunct="1">
              <a:spcBef>
                <a:spcPts val="0"/>
              </a:spcBef>
              <a:spcAft>
                <a:spcPts val="900"/>
              </a:spcAft>
              <a:buFont typeface="Arial" pitchFamily="34" charset="0"/>
              <a:buChar char="•"/>
            </a:pPr>
            <a:endParaRPr lang="en-GB" sz="2000" dirty="0" smtClean="0">
              <a:solidFill>
                <a:srgbClr val="000000"/>
              </a:solidFill>
              <a:latin typeface="Georgia" pitchFamily="18" charset="0"/>
              <a:ea typeface="+mn-ea"/>
            </a:endParaRPr>
          </a:p>
        </p:txBody>
      </p:sp>
      <p:pic>
        <p:nvPicPr>
          <p:cNvPr id="6" name="Picture 4" descr="http://www.ibm.com/developerworks/rational/library/dec07/mueller_phillipson/fig5.jpg"/>
          <p:cNvPicPr>
            <a:picLocks noChangeAspect="1" noChangeArrowheads="1"/>
          </p:cNvPicPr>
          <p:nvPr/>
        </p:nvPicPr>
        <p:blipFill rotWithShape="1">
          <a:blip r:embed="rId3">
            <a:extLst>
              <a:ext uri="{28A0092B-C50C-407E-A947-70E740481C1C}">
                <a14:useLocalDpi xmlns:a14="http://schemas.microsoft.com/office/drawing/2010/main" val="0"/>
              </a:ext>
            </a:extLst>
          </a:blip>
          <a:srcRect b="5756"/>
          <a:stretch/>
        </p:blipFill>
        <p:spPr bwMode="auto">
          <a:xfrm>
            <a:off x="992560" y="1484784"/>
            <a:ext cx="7769820" cy="449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7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smtClean="0">
                <a:latin typeface="+mn-lt"/>
              </a:rPr>
              <a:t>3.  Timelines and Context:</a:t>
            </a:r>
            <a:endParaRPr lang="en-GB" sz="3600" b="1" dirty="0">
              <a:latin typeface="+mn-lt"/>
            </a:endParaRPr>
          </a:p>
        </p:txBody>
      </p:sp>
      <p:sp>
        <p:nvSpPr>
          <p:cNvPr id="4" name="TextBox 3"/>
          <p:cNvSpPr txBox="1"/>
          <p:nvPr/>
        </p:nvSpPr>
        <p:spPr>
          <a:xfrm>
            <a:off x="632520" y="2609528"/>
            <a:ext cx="9001000" cy="1683568"/>
          </a:xfrm>
          <a:prstGeom prst="rect">
            <a:avLst/>
          </a:prstGeom>
          <a:noFill/>
        </p:spPr>
        <p:txBody>
          <a:bodyPr vert="horz" wrap="square" lIns="0" tIns="0" rIns="0" bIns="0" rtlCol="0">
            <a:noAutofit/>
          </a:bodyPr>
          <a:lstStyle/>
          <a:p>
            <a:pPr lvl="1" indent="-274320" eaLnBrk="1" fontAlgn="auto" hangingPunct="1">
              <a:spcBef>
                <a:spcPts val="0"/>
              </a:spcBef>
              <a:spcAft>
                <a:spcPts val="900"/>
              </a:spcAft>
            </a:pPr>
            <a:endParaRPr lang="en-GB" sz="1800" dirty="0" smtClean="0">
              <a:solidFill>
                <a:srgbClr val="000000"/>
              </a:solidFill>
              <a:latin typeface="Georgia" pitchFamily="18" charset="0"/>
              <a:ea typeface="+mn-ea"/>
            </a:endParaRPr>
          </a:p>
          <a:p>
            <a:pPr indent="-274320" eaLnBrk="1" fontAlgn="auto" hangingPunct="1">
              <a:spcBef>
                <a:spcPts val="0"/>
              </a:spcBef>
              <a:spcAft>
                <a:spcPts val="900"/>
              </a:spcAft>
              <a:buFont typeface="Arial" pitchFamily="34" charset="0"/>
              <a:buChar char="•"/>
            </a:pPr>
            <a:endParaRPr lang="en-GB" sz="2000" dirty="0" smtClean="0">
              <a:solidFill>
                <a:srgbClr val="000000"/>
              </a:solidFill>
              <a:latin typeface="Georgia" pitchFamily="18" charset="0"/>
              <a:ea typeface="+mn-ea"/>
            </a:endParaRPr>
          </a:p>
        </p:txBody>
      </p:sp>
      <p:graphicFrame>
        <p:nvGraphicFramePr>
          <p:cNvPr id="3" name="Table 2"/>
          <p:cNvGraphicFramePr>
            <a:graphicFrameLocks noGrp="1"/>
          </p:cNvGraphicFramePr>
          <p:nvPr>
            <p:extLst>
              <p:ext uri="{D42A27DB-BD31-4B8C-83A1-F6EECF244321}">
                <p14:modId xmlns:p14="http://schemas.microsoft.com/office/powerpoint/2010/main" val="1816986367"/>
              </p:ext>
            </p:extLst>
          </p:nvPr>
        </p:nvGraphicFramePr>
        <p:xfrm>
          <a:off x="1136576" y="1700808"/>
          <a:ext cx="7992888" cy="1695634"/>
        </p:xfrm>
        <a:graphic>
          <a:graphicData uri="http://schemas.openxmlformats.org/drawingml/2006/table">
            <a:tbl>
              <a:tblPr firstRow="1" bandRow="1">
                <a:tableStyleId>{5C22544A-7EE6-4342-B048-85BDC9FD1C3A}</a:tableStyleId>
              </a:tblPr>
              <a:tblGrid>
                <a:gridCol w="7992888"/>
              </a:tblGrid>
              <a:tr h="506914">
                <a:tc>
                  <a:txBody>
                    <a:bodyPr/>
                    <a:lstStyle/>
                    <a:p>
                      <a:r>
                        <a:rPr lang="en-GB" sz="2400" dirty="0" smtClean="0">
                          <a:solidFill>
                            <a:schemeClr val="tx1"/>
                          </a:solidFill>
                        </a:rPr>
                        <a:t>Traditional Barriers:</a:t>
                      </a:r>
                    </a:p>
                  </a:txBody>
                  <a:tcPr/>
                </a:tc>
              </a:tr>
              <a:tr h="874948">
                <a:tc>
                  <a:txBody>
                    <a:bodyPr/>
                    <a:lstStyle/>
                    <a:p>
                      <a:pPr marL="342900" indent="-342900">
                        <a:buFont typeface="Arial" panose="020B0604020202020204" pitchFamily="34" charset="0"/>
                        <a:buChar char="•"/>
                      </a:pPr>
                      <a:r>
                        <a:rPr lang="en-GB" sz="2400" kern="0" dirty="0" smtClean="0"/>
                        <a:t>Today’s challenges versus tomorrow’s gains. </a:t>
                      </a:r>
                    </a:p>
                    <a:p>
                      <a:pPr marL="342900" indent="-342900">
                        <a:buFont typeface="Arial" panose="020B0604020202020204" pitchFamily="34" charset="0"/>
                        <a:buChar char="•"/>
                      </a:pPr>
                      <a:r>
                        <a:rPr lang="en-GB" sz="2400" kern="0" dirty="0" smtClean="0"/>
                        <a:t>Political cycles (short-term and unstable)</a:t>
                      </a:r>
                    </a:p>
                    <a:p>
                      <a:pPr marL="342900" indent="-342900">
                        <a:buFont typeface="Arial" panose="020B0604020202020204" pitchFamily="34" charset="0"/>
                        <a:buChar char="•"/>
                      </a:pPr>
                      <a:r>
                        <a:rPr lang="en-GB" sz="2400" kern="0" dirty="0" smtClean="0"/>
                        <a:t>Financial cycles (incongruent and short-term)</a:t>
                      </a:r>
                      <a:endParaRPr lang="en-GB" sz="2400" dirty="0">
                        <a:solidFill>
                          <a:schemeClr val="tx1"/>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07683332"/>
              </p:ext>
            </p:extLst>
          </p:nvPr>
        </p:nvGraphicFramePr>
        <p:xfrm>
          <a:off x="1136576" y="3717032"/>
          <a:ext cx="7992888" cy="1645920"/>
        </p:xfrm>
        <a:graphic>
          <a:graphicData uri="http://schemas.openxmlformats.org/drawingml/2006/table">
            <a:tbl>
              <a:tblPr firstRow="1" bandRow="1">
                <a:tableStyleId>{5C22544A-7EE6-4342-B048-85BDC9FD1C3A}</a:tableStyleId>
              </a:tblPr>
              <a:tblGrid>
                <a:gridCol w="7992888"/>
              </a:tblGrid>
              <a:tr h="370840">
                <a:tc>
                  <a:txBody>
                    <a:bodyPr/>
                    <a:lstStyle/>
                    <a:p>
                      <a:r>
                        <a:rPr lang="en-GB" sz="2400" dirty="0" smtClean="0">
                          <a:solidFill>
                            <a:schemeClr val="tx1"/>
                          </a:solidFill>
                        </a:rPr>
                        <a:t>West Cheshire Response: </a:t>
                      </a:r>
                    </a:p>
                  </a:txBody>
                  <a:tcPr/>
                </a:tc>
              </a:tr>
              <a:tr h="370840">
                <a:tc>
                  <a:txBody>
                    <a:bodyPr/>
                    <a:lstStyle/>
                    <a:p>
                      <a:pPr marL="342900" indent="-342900">
                        <a:buFont typeface="Arial" panose="020B0604020202020204" pitchFamily="34" charset="0"/>
                        <a:buChar char="•"/>
                      </a:pPr>
                      <a:r>
                        <a:rPr lang="en-GB" sz="2400" kern="0" dirty="0" smtClean="0"/>
                        <a:t>5 - 10 year planning</a:t>
                      </a:r>
                    </a:p>
                    <a:p>
                      <a:pPr marL="342900" indent="-342900">
                        <a:buFont typeface="Arial" panose="020B0604020202020204" pitchFamily="34" charset="0"/>
                        <a:buChar char="•"/>
                      </a:pPr>
                      <a:r>
                        <a:rPr lang="en-GB" sz="2400" kern="0" dirty="0" smtClean="0"/>
                        <a:t>Quick wins along the way (e.g. Troubled Families).</a:t>
                      </a:r>
                    </a:p>
                    <a:p>
                      <a:pPr marL="342900" indent="-342900">
                        <a:buFont typeface="Arial" panose="020B0604020202020204" pitchFamily="34" charset="0"/>
                        <a:buChar char="•"/>
                      </a:pPr>
                      <a:r>
                        <a:rPr lang="en-GB" sz="2400" kern="0" dirty="0" smtClean="0"/>
                        <a:t>Share the good news.</a:t>
                      </a:r>
                    </a:p>
                  </a:txBody>
                  <a:tcPr/>
                </a:tc>
              </a:tr>
            </a:tbl>
          </a:graphicData>
        </a:graphic>
      </p:graphicFrame>
    </p:spTree>
    <p:extLst>
      <p:ext uri="{BB962C8B-B14F-4D97-AF65-F5344CB8AC3E}">
        <p14:creationId xmlns:p14="http://schemas.microsoft.com/office/powerpoint/2010/main" val="650585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a:latin typeface="+mn-lt"/>
              </a:rPr>
              <a:t>4</a:t>
            </a:r>
            <a:r>
              <a:rPr lang="en-GB" sz="3600" b="1" dirty="0" smtClean="0">
                <a:latin typeface="+mn-lt"/>
              </a:rPr>
              <a:t>.  Silo Working:</a:t>
            </a:r>
            <a:endParaRPr lang="en-GB" sz="3600" b="1" dirty="0">
              <a:latin typeface="+mn-lt"/>
            </a:endParaRPr>
          </a:p>
        </p:txBody>
      </p:sp>
      <p:sp>
        <p:nvSpPr>
          <p:cNvPr id="4" name="TextBox 3"/>
          <p:cNvSpPr txBox="1"/>
          <p:nvPr/>
        </p:nvSpPr>
        <p:spPr>
          <a:xfrm>
            <a:off x="632520" y="2609528"/>
            <a:ext cx="9001000" cy="1683568"/>
          </a:xfrm>
          <a:prstGeom prst="rect">
            <a:avLst/>
          </a:prstGeom>
          <a:noFill/>
        </p:spPr>
        <p:txBody>
          <a:bodyPr vert="horz" wrap="square" lIns="0" tIns="0" rIns="0" bIns="0" rtlCol="0">
            <a:noAutofit/>
          </a:bodyPr>
          <a:lstStyle/>
          <a:p>
            <a:pPr lvl="1" indent="-274320" eaLnBrk="1" fontAlgn="auto" hangingPunct="1">
              <a:spcBef>
                <a:spcPts val="0"/>
              </a:spcBef>
              <a:spcAft>
                <a:spcPts val="900"/>
              </a:spcAft>
            </a:pPr>
            <a:endParaRPr lang="en-GB" sz="1800" dirty="0" smtClean="0">
              <a:solidFill>
                <a:srgbClr val="000000"/>
              </a:solidFill>
              <a:latin typeface="Georgia" pitchFamily="18" charset="0"/>
              <a:ea typeface="+mn-ea"/>
            </a:endParaRPr>
          </a:p>
          <a:p>
            <a:pPr indent="-274320" eaLnBrk="1" fontAlgn="auto" hangingPunct="1">
              <a:spcBef>
                <a:spcPts val="0"/>
              </a:spcBef>
              <a:spcAft>
                <a:spcPts val="900"/>
              </a:spcAft>
              <a:buFont typeface="Arial" pitchFamily="34" charset="0"/>
              <a:buChar char="•"/>
            </a:pPr>
            <a:endParaRPr lang="en-GB" sz="2000" dirty="0" smtClean="0">
              <a:solidFill>
                <a:srgbClr val="000000"/>
              </a:solidFill>
              <a:latin typeface="Georgia" pitchFamily="18" charset="0"/>
              <a:ea typeface="+mn-ea"/>
            </a:endParaRPr>
          </a:p>
        </p:txBody>
      </p:sp>
      <p:graphicFrame>
        <p:nvGraphicFramePr>
          <p:cNvPr id="3" name="Table 2"/>
          <p:cNvGraphicFramePr>
            <a:graphicFrameLocks noGrp="1"/>
          </p:cNvGraphicFramePr>
          <p:nvPr>
            <p:extLst>
              <p:ext uri="{D42A27DB-BD31-4B8C-83A1-F6EECF244321}">
                <p14:modId xmlns:p14="http://schemas.microsoft.com/office/powerpoint/2010/main" val="1868740151"/>
              </p:ext>
            </p:extLst>
          </p:nvPr>
        </p:nvGraphicFramePr>
        <p:xfrm>
          <a:off x="1136576" y="1389918"/>
          <a:ext cx="7992888" cy="2061394"/>
        </p:xfrm>
        <a:graphic>
          <a:graphicData uri="http://schemas.openxmlformats.org/drawingml/2006/table">
            <a:tbl>
              <a:tblPr firstRow="1" bandRow="1">
                <a:tableStyleId>{5C22544A-7EE6-4342-B048-85BDC9FD1C3A}</a:tableStyleId>
              </a:tblPr>
              <a:tblGrid>
                <a:gridCol w="7992888"/>
              </a:tblGrid>
              <a:tr h="506914">
                <a:tc>
                  <a:txBody>
                    <a:bodyPr/>
                    <a:lstStyle/>
                    <a:p>
                      <a:r>
                        <a:rPr lang="en-GB" sz="2400" dirty="0" smtClean="0">
                          <a:solidFill>
                            <a:schemeClr val="tx1"/>
                          </a:solidFill>
                        </a:rPr>
                        <a:t>Traditional Barriers:</a:t>
                      </a:r>
                    </a:p>
                  </a:txBody>
                  <a:tcPr/>
                </a:tc>
              </a:tr>
              <a:tr h="874948">
                <a:tc>
                  <a:txBody>
                    <a:bodyPr/>
                    <a:lstStyle/>
                    <a:p>
                      <a:pPr marL="342900" indent="-342900">
                        <a:buFont typeface="Arial" panose="020B0604020202020204" pitchFamily="34" charset="0"/>
                        <a:buChar char="•"/>
                      </a:pPr>
                      <a:r>
                        <a:rPr lang="en-GB" sz="2400" kern="0" dirty="0" smtClean="0"/>
                        <a:t>Differing Organisational Cultures</a:t>
                      </a:r>
                    </a:p>
                    <a:p>
                      <a:pPr marL="342900" indent="-342900">
                        <a:buFont typeface="Arial" panose="020B0604020202020204" pitchFamily="34" charset="0"/>
                        <a:buChar char="•"/>
                      </a:pPr>
                      <a:r>
                        <a:rPr lang="en-GB" sz="2400" kern="0" dirty="0" smtClean="0"/>
                        <a:t>Split Incentives: If we shake the tree the apple can fall elsewhere</a:t>
                      </a:r>
                    </a:p>
                    <a:p>
                      <a:pPr marL="342900" indent="-342900">
                        <a:buFont typeface="Arial" panose="020B0604020202020204" pitchFamily="34" charset="0"/>
                        <a:buChar char="•"/>
                      </a:pPr>
                      <a:r>
                        <a:rPr lang="en-GB" sz="2400" kern="0" dirty="0" smtClean="0"/>
                        <a:t>Traditional models of working / What</a:t>
                      </a:r>
                      <a:r>
                        <a:rPr lang="en-GB" sz="2400" kern="0" baseline="0" dirty="0" smtClean="0"/>
                        <a:t> went before</a:t>
                      </a:r>
                      <a:endParaRPr lang="en-GB" sz="2400" dirty="0">
                        <a:solidFill>
                          <a:schemeClr val="tx1"/>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8220695"/>
              </p:ext>
            </p:extLst>
          </p:nvPr>
        </p:nvGraphicFramePr>
        <p:xfrm>
          <a:off x="1136576" y="3861048"/>
          <a:ext cx="7992888" cy="2011680"/>
        </p:xfrm>
        <a:graphic>
          <a:graphicData uri="http://schemas.openxmlformats.org/drawingml/2006/table">
            <a:tbl>
              <a:tblPr firstRow="1" bandRow="1">
                <a:tableStyleId>{5C22544A-7EE6-4342-B048-85BDC9FD1C3A}</a:tableStyleId>
              </a:tblPr>
              <a:tblGrid>
                <a:gridCol w="7992888"/>
              </a:tblGrid>
              <a:tr h="370840">
                <a:tc>
                  <a:txBody>
                    <a:bodyPr/>
                    <a:lstStyle/>
                    <a:p>
                      <a:r>
                        <a:rPr lang="en-GB" sz="2400" dirty="0" smtClean="0">
                          <a:solidFill>
                            <a:schemeClr val="tx1"/>
                          </a:solidFill>
                        </a:rPr>
                        <a:t>West Cheshire Response: </a:t>
                      </a:r>
                    </a:p>
                  </a:txBody>
                  <a:tcPr/>
                </a:tc>
              </a:tr>
              <a:tr h="370840">
                <a:tc>
                  <a:txBody>
                    <a:bodyPr/>
                    <a:lstStyle/>
                    <a:p>
                      <a:pPr marL="342900" indent="-342900">
                        <a:buFont typeface="Arial" panose="020B0604020202020204" pitchFamily="34" charset="0"/>
                        <a:buChar char="•"/>
                      </a:pPr>
                      <a:r>
                        <a:rPr lang="en-GB" sz="2400" kern="0" dirty="0" smtClean="0"/>
                        <a:t>Joint Team</a:t>
                      </a:r>
                      <a:r>
                        <a:rPr lang="en-GB" sz="2400" kern="0" baseline="0" dirty="0" smtClean="0"/>
                        <a:t>: Multi-Agency (Development &amp; Delivery)</a:t>
                      </a:r>
                    </a:p>
                    <a:p>
                      <a:pPr marL="342900" indent="-342900">
                        <a:buFont typeface="Arial" panose="020B0604020202020204" pitchFamily="34" charset="0"/>
                        <a:buChar char="•"/>
                      </a:pPr>
                      <a:r>
                        <a:rPr lang="en-GB" sz="2400" kern="0" baseline="0" dirty="0" smtClean="0"/>
                        <a:t>Business Cases: Shared vision across partners </a:t>
                      </a:r>
                    </a:p>
                    <a:p>
                      <a:pPr marL="342900" indent="-342900">
                        <a:buFont typeface="Arial" panose="020B0604020202020204" pitchFamily="34" charset="0"/>
                        <a:buChar char="•"/>
                      </a:pPr>
                      <a:r>
                        <a:rPr lang="en-GB" sz="2400" kern="0" baseline="0" dirty="0" smtClean="0"/>
                        <a:t>CBA: Evidence to organisations of their invest/ return</a:t>
                      </a:r>
                    </a:p>
                    <a:p>
                      <a:pPr marL="342900" indent="-342900">
                        <a:buFont typeface="Arial" panose="020B0604020202020204" pitchFamily="34" charset="0"/>
                        <a:buChar char="•"/>
                      </a:pPr>
                      <a:r>
                        <a:rPr lang="en-GB" sz="2400" kern="0" baseline="0" dirty="0" smtClean="0"/>
                        <a:t>Joint Investment Agreements (Small Scale)</a:t>
                      </a:r>
                      <a:endParaRPr lang="en-GB" sz="2400" kern="0" dirty="0" smtClean="0"/>
                    </a:p>
                  </a:txBody>
                  <a:tcPr/>
                </a:tc>
              </a:tr>
            </a:tbl>
          </a:graphicData>
        </a:graphic>
      </p:graphicFrame>
    </p:spTree>
    <p:extLst>
      <p:ext uri="{BB962C8B-B14F-4D97-AF65-F5344CB8AC3E}">
        <p14:creationId xmlns:p14="http://schemas.microsoft.com/office/powerpoint/2010/main" val="180801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smtClean="0">
                <a:latin typeface="+mn-lt"/>
              </a:rPr>
              <a:t>5.  We Can’t Afford It:</a:t>
            </a:r>
            <a:endParaRPr lang="en-GB" sz="3600" b="1" dirty="0">
              <a:latin typeface="+mn-lt"/>
            </a:endParaRPr>
          </a:p>
        </p:txBody>
      </p:sp>
      <p:sp>
        <p:nvSpPr>
          <p:cNvPr id="4" name="TextBox 3"/>
          <p:cNvSpPr txBox="1"/>
          <p:nvPr/>
        </p:nvSpPr>
        <p:spPr>
          <a:xfrm>
            <a:off x="632520" y="2609528"/>
            <a:ext cx="9001000" cy="1683568"/>
          </a:xfrm>
          <a:prstGeom prst="rect">
            <a:avLst/>
          </a:prstGeom>
          <a:noFill/>
        </p:spPr>
        <p:txBody>
          <a:bodyPr vert="horz" wrap="square" lIns="0" tIns="0" rIns="0" bIns="0" rtlCol="0">
            <a:noAutofit/>
          </a:bodyPr>
          <a:lstStyle/>
          <a:p>
            <a:pPr lvl="1" indent="-274320" eaLnBrk="1" fontAlgn="auto" hangingPunct="1">
              <a:spcBef>
                <a:spcPts val="0"/>
              </a:spcBef>
              <a:spcAft>
                <a:spcPts val="900"/>
              </a:spcAft>
            </a:pPr>
            <a:endParaRPr lang="en-GB" sz="1800" dirty="0" smtClean="0">
              <a:solidFill>
                <a:srgbClr val="000000"/>
              </a:solidFill>
              <a:latin typeface="Georgia" pitchFamily="18" charset="0"/>
              <a:ea typeface="+mn-ea"/>
            </a:endParaRPr>
          </a:p>
          <a:p>
            <a:pPr indent="-274320" eaLnBrk="1" fontAlgn="auto" hangingPunct="1">
              <a:spcBef>
                <a:spcPts val="0"/>
              </a:spcBef>
              <a:spcAft>
                <a:spcPts val="900"/>
              </a:spcAft>
              <a:buFont typeface="Arial" pitchFamily="34" charset="0"/>
              <a:buChar char="•"/>
            </a:pPr>
            <a:endParaRPr lang="en-GB" sz="2000" dirty="0" smtClean="0">
              <a:solidFill>
                <a:srgbClr val="000000"/>
              </a:solidFill>
              <a:latin typeface="Georgia" pitchFamily="18" charset="0"/>
              <a:ea typeface="+mn-ea"/>
            </a:endParaRPr>
          </a:p>
        </p:txBody>
      </p:sp>
      <p:graphicFrame>
        <p:nvGraphicFramePr>
          <p:cNvPr id="3" name="Table 2"/>
          <p:cNvGraphicFramePr>
            <a:graphicFrameLocks noGrp="1"/>
          </p:cNvGraphicFramePr>
          <p:nvPr>
            <p:extLst>
              <p:ext uri="{D42A27DB-BD31-4B8C-83A1-F6EECF244321}">
                <p14:modId xmlns:p14="http://schemas.microsoft.com/office/powerpoint/2010/main" val="3493554067"/>
              </p:ext>
            </p:extLst>
          </p:nvPr>
        </p:nvGraphicFramePr>
        <p:xfrm>
          <a:off x="1136576" y="1389918"/>
          <a:ext cx="7992888" cy="1381862"/>
        </p:xfrm>
        <a:graphic>
          <a:graphicData uri="http://schemas.openxmlformats.org/drawingml/2006/table">
            <a:tbl>
              <a:tblPr firstRow="1" bandRow="1">
                <a:tableStyleId>{5C22544A-7EE6-4342-B048-85BDC9FD1C3A}</a:tableStyleId>
              </a:tblPr>
              <a:tblGrid>
                <a:gridCol w="7992888"/>
              </a:tblGrid>
              <a:tr h="506914">
                <a:tc>
                  <a:txBody>
                    <a:bodyPr/>
                    <a:lstStyle/>
                    <a:p>
                      <a:r>
                        <a:rPr lang="en-GB" sz="2400" dirty="0" smtClean="0">
                          <a:solidFill>
                            <a:schemeClr val="tx1"/>
                          </a:solidFill>
                        </a:rPr>
                        <a:t>Traditional Barriers:</a:t>
                      </a:r>
                    </a:p>
                  </a:txBody>
                  <a:tcPr/>
                </a:tc>
              </a:tr>
              <a:tr h="874948">
                <a:tc>
                  <a:txBody>
                    <a:bodyPr/>
                    <a:lstStyle/>
                    <a:p>
                      <a:pPr marL="342900" indent="-342900">
                        <a:buFont typeface="Arial" panose="020B0604020202020204" pitchFamily="34" charset="0"/>
                        <a:buChar char="•"/>
                      </a:pPr>
                      <a:r>
                        <a:rPr lang="en-GB" sz="2400" kern="0" dirty="0" smtClean="0"/>
                        <a:t>We can’t get the headroom to get upstream.</a:t>
                      </a:r>
                    </a:p>
                    <a:p>
                      <a:pPr marL="342900" indent="-342900">
                        <a:buFont typeface="Arial" panose="020B0604020202020204" pitchFamily="34" charset="0"/>
                        <a:buChar char="•"/>
                      </a:pPr>
                      <a:r>
                        <a:rPr lang="en-GB" sz="2400" kern="0" dirty="0" smtClean="0">
                          <a:solidFill>
                            <a:schemeClr val="tx1"/>
                          </a:solidFill>
                        </a:rPr>
                        <a:t>We</a:t>
                      </a:r>
                      <a:r>
                        <a:rPr lang="en-GB" sz="2400" kern="0" baseline="0" dirty="0" smtClean="0">
                          <a:solidFill>
                            <a:schemeClr val="tx1"/>
                          </a:solidFill>
                        </a:rPr>
                        <a:t> might reduce demand, but not cashable savings.</a:t>
                      </a:r>
                      <a:endParaRPr lang="en-GB" sz="2400" dirty="0">
                        <a:solidFill>
                          <a:schemeClr val="tx1"/>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22077328"/>
              </p:ext>
            </p:extLst>
          </p:nvPr>
        </p:nvGraphicFramePr>
        <p:xfrm>
          <a:off x="1136576" y="3287256"/>
          <a:ext cx="7992888" cy="2377440"/>
        </p:xfrm>
        <a:graphic>
          <a:graphicData uri="http://schemas.openxmlformats.org/drawingml/2006/table">
            <a:tbl>
              <a:tblPr firstRow="1" bandRow="1">
                <a:tableStyleId>{5C22544A-7EE6-4342-B048-85BDC9FD1C3A}</a:tableStyleId>
              </a:tblPr>
              <a:tblGrid>
                <a:gridCol w="7992888"/>
              </a:tblGrid>
              <a:tr h="370840">
                <a:tc>
                  <a:txBody>
                    <a:bodyPr/>
                    <a:lstStyle/>
                    <a:p>
                      <a:r>
                        <a:rPr lang="en-GB" sz="2400" dirty="0" smtClean="0">
                          <a:solidFill>
                            <a:schemeClr val="tx1"/>
                          </a:solidFill>
                        </a:rPr>
                        <a:t>West Cheshire Response: </a:t>
                      </a:r>
                    </a:p>
                  </a:txBody>
                  <a:tcPr/>
                </a:tc>
              </a:tr>
              <a:tr h="370840">
                <a:tc>
                  <a:txBody>
                    <a:bodyPr/>
                    <a:lstStyle/>
                    <a:p>
                      <a:pPr marL="342900" indent="-342900">
                        <a:buFont typeface="Arial" panose="020B0604020202020204" pitchFamily="34" charset="0"/>
                        <a:buChar char="•"/>
                      </a:pPr>
                      <a:r>
                        <a:rPr lang="en-GB" sz="2400" kern="0" dirty="0" smtClean="0"/>
                        <a:t>We can’t afford not to: Despite the complexity and need for</a:t>
                      </a:r>
                      <a:r>
                        <a:rPr lang="en-GB" sz="2400" kern="0" baseline="0" dirty="0" smtClean="0"/>
                        <a:t> investment.</a:t>
                      </a:r>
                    </a:p>
                    <a:p>
                      <a:pPr marL="342900" indent="-342900">
                        <a:buFont typeface="Arial" panose="020B0604020202020204" pitchFamily="34" charset="0"/>
                        <a:buChar char="•"/>
                      </a:pPr>
                      <a:r>
                        <a:rPr lang="en-GB" sz="2400" kern="0" baseline="0" dirty="0" smtClean="0"/>
                        <a:t>Quick wins: Reduction in duplication and overlap.</a:t>
                      </a:r>
                    </a:p>
                    <a:p>
                      <a:pPr marL="342900" indent="-342900">
                        <a:buFont typeface="Arial" panose="020B0604020202020204" pitchFamily="34" charset="0"/>
                        <a:buChar char="•"/>
                      </a:pPr>
                      <a:r>
                        <a:rPr lang="en-GB" sz="2400" kern="0" baseline="0" dirty="0" smtClean="0"/>
                        <a:t>Medium – Long-Term: Five year financial modelling (minimum).</a:t>
                      </a:r>
                      <a:endParaRPr lang="en-GB" sz="2400" kern="0" dirty="0" smtClean="0"/>
                    </a:p>
                  </a:txBody>
                  <a:tcPr/>
                </a:tc>
              </a:tr>
            </a:tbl>
          </a:graphicData>
        </a:graphic>
      </p:graphicFrame>
    </p:spTree>
    <p:extLst>
      <p:ext uri="{BB962C8B-B14F-4D97-AF65-F5344CB8AC3E}">
        <p14:creationId xmlns:p14="http://schemas.microsoft.com/office/powerpoint/2010/main" val="266626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smtClean="0">
                <a:latin typeface="+mn-lt"/>
              </a:rPr>
              <a:t>6. How do we measure what works?:</a:t>
            </a:r>
            <a:endParaRPr lang="en-GB" sz="3600" b="1" dirty="0">
              <a:latin typeface="+mn-lt"/>
            </a:endParaRPr>
          </a:p>
        </p:txBody>
      </p:sp>
      <p:sp>
        <p:nvSpPr>
          <p:cNvPr id="4" name="TextBox 3"/>
          <p:cNvSpPr txBox="1"/>
          <p:nvPr/>
        </p:nvSpPr>
        <p:spPr>
          <a:xfrm>
            <a:off x="632520" y="2609528"/>
            <a:ext cx="9001000" cy="1683568"/>
          </a:xfrm>
          <a:prstGeom prst="rect">
            <a:avLst/>
          </a:prstGeom>
          <a:noFill/>
        </p:spPr>
        <p:txBody>
          <a:bodyPr vert="horz" wrap="square" lIns="0" tIns="0" rIns="0" bIns="0" rtlCol="0">
            <a:noAutofit/>
          </a:bodyPr>
          <a:lstStyle/>
          <a:p>
            <a:pPr lvl="1" indent="-274320" eaLnBrk="1" fontAlgn="auto" hangingPunct="1">
              <a:spcBef>
                <a:spcPts val="0"/>
              </a:spcBef>
              <a:spcAft>
                <a:spcPts val="900"/>
              </a:spcAft>
            </a:pPr>
            <a:endParaRPr lang="en-GB" sz="1800" dirty="0" smtClean="0">
              <a:solidFill>
                <a:srgbClr val="000000"/>
              </a:solidFill>
              <a:latin typeface="Georgia" pitchFamily="18" charset="0"/>
              <a:ea typeface="+mn-ea"/>
            </a:endParaRPr>
          </a:p>
          <a:p>
            <a:pPr indent="-274320" eaLnBrk="1" fontAlgn="auto" hangingPunct="1">
              <a:spcBef>
                <a:spcPts val="0"/>
              </a:spcBef>
              <a:spcAft>
                <a:spcPts val="900"/>
              </a:spcAft>
              <a:buFont typeface="Arial" pitchFamily="34" charset="0"/>
              <a:buChar char="•"/>
            </a:pPr>
            <a:endParaRPr lang="en-GB" sz="2000" dirty="0" smtClean="0">
              <a:solidFill>
                <a:srgbClr val="000000"/>
              </a:solidFill>
              <a:latin typeface="Georgia" pitchFamily="18" charset="0"/>
              <a:ea typeface="+mn-ea"/>
            </a:endParaRPr>
          </a:p>
        </p:txBody>
      </p:sp>
      <p:graphicFrame>
        <p:nvGraphicFramePr>
          <p:cNvPr id="3" name="Table 2"/>
          <p:cNvGraphicFramePr>
            <a:graphicFrameLocks noGrp="1"/>
          </p:cNvGraphicFramePr>
          <p:nvPr>
            <p:extLst>
              <p:ext uri="{D42A27DB-BD31-4B8C-83A1-F6EECF244321}">
                <p14:modId xmlns:p14="http://schemas.microsoft.com/office/powerpoint/2010/main" val="3663911510"/>
              </p:ext>
            </p:extLst>
          </p:nvPr>
        </p:nvGraphicFramePr>
        <p:xfrm>
          <a:off x="864096" y="1412776"/>
          <a:ext cx="8769424" cy="1695634"/>
        </p:xfrm>
        <a:graphic>
          <a:graphicData uri="http://schemas.openxmlformats.org/drawingml/2006/table">
            <a:tbl>
              <a:tblPr firstRow="1" bandRow="1">
                <a:tableStyleId>{5C22544A-7EE6-4342-B048-85BDC9FD1C3A}</a:tableStyleId>
              </a:tblPr>
              <a:tblGrid>
                <a:gridCol w="8769424"/>
              </a:tblGrid>
              <a:tr h="506914">
                <a:tc>
                  <a:txBody>
                    <a:bodyPr/>
                    <a:lstStyle/>
                    <a:p>
                      <a:r>
                        <a:rPr lang="en-GB" sz="2400" dirty="0" smtClean="0">
                          <a:solidFill>
                            <a:schemeClr val="tx1"/>
                          </a:solidFill>
                        </a:rPr>
                        <a:t>Traditional Barriers:</a:t>
                      </a:r>
                    </a:p>
                  </a:txBody>
                  <a:tcPr/>
                </a:tc>
              </a:tr>
              <a:tr h="874948">
                <a:tc>
                  <a:txBody>
                    <a:bodyPr/>
                    <a:lstStyle/>
                    <a:p>
                      <a:pPr marL="342900" indent="-342900">
                        <a:buFont typeface="Arial" panose="020B0604020202020204" pitchFamily="34" charset="0"/>
                        <a:buChar char="•"/>
                      </a:pPr>
                      <a:r>
                        <a:rPr lang="en-GB" sz="2400" kern="0" dirty="0" smtClean="0"/>
                        <a:t>Different</a:t>
                      </a:r>
                      <a:r>
                        <a:rPr lang="en-GB" sz="2400" kern="0" baseline="0" dirty="0" smtClean="0"/>
                        <a:t> views on outcomes (organisation by organisation).</a:t>
                      </a:r>
                      <a:endParaRPr lang="en-GB" sz="2400" kern="0" dirty="0" smtClean="0"/>
                    </a:p>
                    <a:p>
                      <a:pPr marL="342900" indent="-342900">
                        <a:buFont typeface="Arial" panose="020B0604020202020204" pitchFamily="34" charset="0"/>
                        <a:buChar char="•"/>
                      </a:pPr>
                      <a:r>
                        <a:rPr lang="en-GB" sz="2400" kern="0" dirty="0" smtClean="0">
                          <a:solidFill>
                            <a:schemeClr val="tx1"/>
                          </a:solidFill>
                        </a:rPr>
                        <a:t>Data Protection</a:t>
                      </a:r>
                      <a:r>
                        <a:rPr lang="en-GB" sz="2400" kern="0" baseline="0" dirty="0" smtClean="0">
                          <a:solidFill>
                            <a:schemeClr val="tx1"/>
                          </a:solidFill>
                        </a:rPr>
                        <a:t> and sharing information.</a:t>
                      </a:r>
                    </a:p>
                    <a:p>
                      <a:pPr marL="342900" indent="-342900">
                        <a:buFont typeface="Arial" panose="020B0604020202020204" pitchFamily="34" charset="0"/>
                        <a:buChar char="•"/>
                      </a:pPr>
                      <a:r>
                        <a:rPr lang="en-GB" sz="2400" kern="0" baseline="0" dirty="0" smtClean="0">
                          <a:solidFill>
                            <a:schemeClr val="tx1"/>
                          </a:solidFill>
                        </a:rPr>
                        <a:t>Understanding cash-ability of outcomes.</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75384343"/>
              </p:ext>
            </p:extLst>
          </p:nvPr>
        </p:nvGraphicFramePr>
        <p:xfrm>
          <a:off x="848544" y="3284984"/>
          <a:ext cx="8568952" cy="2377440"/>
        </p:xfrm>
        <a:graphic>
          <a:graphicData uri="http://schemas.openxmlformats.org/drawingml/2006/table">
            <a:tbl>
              <a:tblPr firstRow="1" bandRow="1">
                <a:tableStyleId>{5C22544A-7EE6-4342-B048-85BDC9FD1C3A}</a:tableStyleId>
              </a:tblPr>
              <a:tblGrid>
                <a:gridCol w="8568952"/>
              </a:tblGrid>
              <a:tr h="370840">
                <a:tc>
                  <a:txBody>
                    <a:bodyPr/>
                    <a:lstStyle/>
                    <a:p>
                      <a:r>
                        <a:rPr lang="en-GB" sz="2400" dirty="0" smtClean="0">
                          <a:solidFill>
                            <a:schemeClr val="tx1"/>
                          </a:solidFill>
                        </a:rPr>
                        <a:t>West Cheshire Response: </a:t>
                      </a:r>
                    </a:p>
                  </a:txBody>
                  <a:tcPr/>
                </a:tc>
              </a:tr>
              <a:tr h="370840">
                <a:tc>
                  <a:txBody>
                    <a:bodyPr/>
                    <a:lstStyle/>
                    <a:p>
                      <a:pPr marL="342900" indent="-342900">
                        <a:buFont typeface="Arial" panose="020B0604020202020204" pitchFamily="34" charset="0"/>
                        <a:buChar char="•"/>
                      </a:pPr>
                      <a:r>
                        <a:rPr lang="en-GB" sz="2400" kern="0" dirty="0" smtClean="0"/>
                        <a:t>Invest in analysis (Build in from the front end)</a:t>
                      </a:r>
                    </a:p>
                    <a:p>
                      <a:pPr marL="342900" indent="-342900">
                        <a:buFont typeface="Arial" panose="020B0604020202020204" pitchFamily="34" charset="0"/>
                        <a:buChar char="•"/>
                      </a:pPr>
                      <a:r>
                        <a:rPr lang="en-GB" sz="2400" kern="0" dirty="0" smtClean="0"/>
                        <a:t>Joint view of outcomes (Across</a:t>
                      </a:r>
                      <a:r>
                        <a:rPr lang="en-GB" sz="2400" kern="0" baseline="0" dirty="0" smtClean="0"/>
                        <a:t> outcomes frameworks and organisations).</a:t>
                      </a:r>
                    </a:p>
                    <a:p>
                      <a:pPr marL="342900" indent="-342900">
                        <a:buFont typeface="Arial" panose="020B0604020202020204" pitchFamily="34" charset="0"/>
                        <a:buChar char="•"/>
                      </a:pPr>
                      <a:r>
                        <a:rPr lang="en-GB" sz="2400" kern="0" baseline="0" dirty="0" smtClean="0"/>
                        <a:t>Quantitative and Qualitative: </a:t>
                      </a:r>
                    </a:p>
                    <a:p>
                      <a:pPr marL="342900" indent="-342900">
                        <a:buFont typeface="Arial" panose="020B0604020202020204" pitchFamily="34" charset="0"/>
                        <a:buChar char="•"/>
                      </a:pPr>
                      <a:r>
                        <a:rPr lang="en-GB" sz="2400" kern="0" baseline="0" dirty="0" smtClean="0"/>
                        <a:t>Mandate them to return information.</a:t>
                      </a:r>
                      <a:endParaRPr lang="en-GB" sz="2400" kern="0" dirty="0" smtClean="0"/>
                    </a:p>
                  </a:txBody>
                  <a:tcPr/>
                </a:tc>
              </a:tr>
            </a:tbl>
          </a:graphicData>
        </a:graphic>
      </p:graphicFrame>
    </p:spTree>
    <p:extLst>
      <p:ext uri="{BB962C8B-B14F-4D97-AF65-F5344CB8AC3E}">
        <p14:creationId xmlns:p14="http://schemas.microsoft.com/office/powerpoint/2010/main" val="303887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750300" cy="914400"/>
          </a:xfrm>
        </p:spPr>
        <p:txBody>
          <a:bodyPr/>
          <a:lstStyle/>
          <a:p>
            <a:pPr algn="l"/>
            <a:r>
              <a:rPr lang="en-GB" sz="3600" b="1" dirty="0" smtClean="0"/>
              <a:t>Contents:</a:t>
            </a:r>
            <a:endParaRPr lang="en-GB" sz="3600" b="1" dirty="0"/>
          </a:p>
        </p:txBody>
      </p:sp>
      <p:sp>
        <p:nvSpPr>
          <p:cNvPr id="5" name="TextBox 4"/>
          <p:cNvSpPr txBox="1"/>
          <p:nvPr/>
        </p:nvSpPr>
        <p:spPr>
          <a:xfrm>
            <a:off x="704528" y="1268760"/>
            <a:ext cx="9025003" cy="4320480"/>
          </a:xfrm>
          <a:prstGeom prst="rect">
            <a:avLst/>
          </a:prstGeom>
          <a:noFill/>
        </p:spPr>
        <p:txBody>
          <a:bodyPr vert="horz" wrap="square" lIns="0" tIns="0" rIns="0" bIns="0" rtlCol="0">
            <a:noAutofit/>
          </a:bodyPr>
          <a:lstStyle/>
          <a:p>
            <a:pPr>
              <a:spcAft>
                <a:spcPts val="900"/>
              </a:spcAft>
            </a:pPr>
            <a:r>
              <a:rPr lang="en-GB" dirty="0" smtClean="0">
                <a:latin typeface="+mj-lt"/>
              </a:rPr>
              <a:t>To illustrate the </a:t>
            </a:r>
            <a:r>
              <a:rPr lang="en-GB" dirty="0">
                <a:latin typeface="+mj-lt"/>
              </a:rPr>
              <a:t>learning </a:t>
            </a:r>
            <a:r>
              <a:rPr lang="en-GB" dirty="0" smtClean="0">
                <a:latin typeface="+mj-lt"/>
              </a:rPr>
              <a:t>from the </a:t>
            </a:r>
            <a:r>
              <a:rPr lang="en-GB" dirty="0">
                <a:latin typeface="+mj-lt"/>
              </a:rPr>
              <a:t>integration of public </a:t>
            </a:r>
            <a:r>
              <a:rPr lang="en-GB" dirty="0" smtClean="0">
                <a:latin typeface="+mj-lt"/>
              </a:rPr>
              <a:t>services in West Cheshire, and discuss our approach to traditional barriers to partnership working:</a:t>
            </a:r>
          </a:p>
          <a:p>
            <a:pPr>
              <a:spcAft>
                <a:spcPts val="900"/>
              </a:spcAft>
            </a:pPr>
            <a:endParaRPr lang="en-GB" sz="900" dirty="0" smtClean="0">
              <a:latin typeface="+mj-lt"/>
            </a:endParaRPr>
          </a:p>
          <a:p>
            <a:pPr marL="914400" lvl="1" indent="-457200">
              <a:spcAft>
                <a:spcPts val="900"/>
              </a:spcAft>
              <a:buFont typeface="+mj-lt"/>
              <a:buAutoNum type="arabicPeriod"/>
            </a:pPr>
            <a:r>
              <a:rPr lang="en-GB" b="1" dirty="0" smtClean="0">
                <a:latin typeface="+mj-lt"/>
              </a:rPr>
              <a:t>Introduction: </a:t>
            </a:r>
            <a:r>
              <a:rPr lang="en-GB" dirty="0" smtClean="0">
                <a:latin typeface="+mj-lt"/>
              </a:rPr>
              <a:t>The Borough of Cheshire West &amp;Chester</a:t>
            </a:r>
          </a:p>
          <a:p>
            <a:pPr marL="914400" lvl="1" indent="-457200">
              <a:spcAft>
                <a:spcPts val="900"/>
              </a:spcAft>
              <a:buFont typeface="+mj-lt"/>
              <a:buAutoNum type="arabicPeriod"/>
            </a:pPr>
            <a:r>
              <a:rPr lang="en-GB" b="1" dirty="0" smtClean="0">
                <a:latin typeface="+mj-lt"/>
              </a:rPr>
              <a:t>Driving Change: </a:t>
            </a:r>
            <a:r>
              <a:rPr lang="en-GB" dirty="0" smtClean="0">
                <a:latin typeface="+mj-lt"/>
              </a:rPr>
              <a:t>The theory and context behind integration</a:t>
            </a:r>
          </a:p>
          <a:p>
            <a:pPr marL="914400" lvl="1" indent="-457200">
              <a:spcAft>
                <a:spcPts val="900"/>
              </a:spcAft>
              <a:buFont typeface="+mj-lt"/>
              <a:buAutoNum type="arabicPeriod"/>
            </a:pPr>
            <a:r>
              <a:rPr lang="en-GB" b="1" dirty="0" smtClean="0">
                <a:latin typeface="+mj-lt"/>
              </a:rPr>
              <a:t>Local Partnership: </a:t>
            </a:r>
            <a:r>
              <a:rPr lang="en-GB" dirty="0" smtClean="0">
                <a:latin typeface="+mj-lt"/>
              </a:rPr>
              <a:t>The </a:t>
            </a:r>
            <a:r>
              <a:rPr lang="en-GB" dirty="0">
                <a:latin typeface="+mj-lt"/>
              </a:rPr>
              <a:t>b</a:t>
            </a:r>
            <a:r>
              <a:rPr lang="en-GB" dirty="0" smtClean="0">
                <a:latin typeface="+mj-lt"/>
              </a:rPr>
              <a:t>readth and challenges</a:t>
            </a:r>
          </a:p>
          <a:p>
            <a:pPr marL="914400" lvl="1" indent="-457200">
              <a:spcAft>
                <a:spcPts val="900"/>
              </a:spcAft>
              <a:buFont typeface="+mj-lt"/>
              <a:buAutoNum type="arabicPeriod"/>
            </a:pPr>
            <a:r>
              <a:rPr lang="en-GB" b="1" dirty="0" smtClean="0"/>
              <a:t>Overview of Progress: </a:t>
            </a:r>
            <a:r>
              <a:rPr lang="en-GB" dirty="0" smtClean="0"/>
              <a:t>Our </a:t>
            </a:r>
            <a:r>
              <a:rPr lang="en-GB" dirty="0"/>
              <a:t>achievements to </a:t>
            </a:r>
            <a:r>
              <a:rPr lang="en-GB" dirty="0" smtClean="0"/>
              <a:t>date</a:t>
            </a:r>
            <a:endParaRPr lang="en-GB" dirty="0"/>
          </a:p>
          <a:p>
            <a:pPr marL="914400" lvl="1" indent="-457200">
              <a:spcAft>
                <a:spcPts val="900"/>
              </a:spcAft>
              <a:buFont typeface="+mj-lt"/>
              <a:buAutoNum type="arabicPeriod"/>
            </a:pPr>
            <a:r>
              <a:rPr lang="en-GB" b="1" dirty="0" smtClean="0">
                <a:latin typeface="+mj-lt"/>
              </a:rPr>
              <a:t>Traditional Barriers: </a:t>
            </a:r>
            <a:r>
              <a:rPr lang="en-GB" dirty="0" smtClean="0">
                <a:latin typeface="+mj-lt"/>
              </a:rPr>
              <a:t>Six challenges requiring resilience</a:t>
            </a:r>
          </a:p>
          <a:p>
            <a:pPr marL="914400" lvl="1" indent="-457200">
              <a:spcAft>
                <a:spcPts val="900"/>
              </a:spcAft>
              <a:buFont typeface="+mj-lt"/>
              <a:buAutoNum type="arabicPeriod"/>
            </a:pPr>
            <a:r>
              <a:rPr lang="en-GB" b="1" dirty="0" smtClean="0">
                <a:latin typeface="+mj-lt"/>
              </a:rPr>
              <a:t>Lessons Learnt: </a:t>
            </a:r>
            <a:r>
              <a:rPr lang="en-GB" dirty="0" smtClean="0">
                <a:latin typeface="+mj-lt"/>
              </a:rPr>
              <a:t>If we were starting again</a:t>
            </a:r>
            <a:endParaRPr lang="en-GB" b="1" dirty="0" smtClean="0">
              <a:latin typeface="+mj-lt"/>
            </a:endParaRPr>
          </a:p>
          <a:p>
            <a:pPr marL="342900" indent="-342900">
              <a:spcAft>
                <a:spcPts val="900"/>
              </a:spcAft>
              <a:buFont typeface="Arial" panose="020B0604020202020204" pitchFamily="34" charset="0"/>
              <a:buChar char="•"/>
            </a:pPr>
            <a:endParaRPr lang="en-GB" sz="2000" dirty="0" smtClean="0">
              <a:latin typeface="+mj-lt"/>
            </a:endParaRPr>
          </a:p>
          <a:p>
            <a:pPr>
              <a:spcAft>
                <a:spcPts val="900"/>
              </a:spcAft>
            </a:pPr>
            <a:r>
              <a:rPr lang="en-GB" sz="2000" dirty="0" smtClean="0"/>
              <a:t> </a:t>
            </a:r>
            <a:endParaRPr lang="en-GB" sz="2000" dirty="0" smtClean="0">
              <a:latin typeface="Georgia" pitchFamily="18" charset="0"/>
            </a:endParaRPr>
          </a:p>
          <a:p>
            <a:pPr indent="-274320">
              <a:spcAft>
                <a:spcPts val="900"/>
              </a:spcAft>
              <a:buFont typeface="Arial" pitchFamily="34" charset="0"/>
              <a:buChar char="•"/>
            </a:pPr>
            <a:endParaRPr lang="en-GB" sz="2000" dirty="0">
              <a:latin typeface="Georgia" pitchFamily="18" charset="0"/>
            </a:endParaRPr>
          </a:p>
          <a:p>
            <a:pPr indent="-274320">
              <a:spcAft>
                <a:spcPts val="900"/>
              </a:spcAft>
              <a:buFont typeface="Arial" pitchFamily="34" charset="0"/>
              <a:buChar char="•"/>
            </a:pPr>
            <a:endParaRPr lang="en-GB" sz="2000" dirty="0" smtClean="0">
              <a:latin typeface="Georgia" pitchFamily="18" charset="0"/>
            </a:endParaRPr>
          </a:p>
          <a:p>
            <a:pPr indent="-274320">
              <a:spcAft>
                <a:spcPts val="900"/>
              </a:spcAft>
              <a:buFont typeface="Arial" pitchFamily="34" charset="0"/>
              <a:buChar char="•"/>
            </a:pPr>
            <a:endParaRPr lang="en-GB" sz="2000" dirty="0" smtClean="0">
              <a:latin typeface="Georgia" pitchFamily="18" charset="0"/>
            </a:endParaRPr>
          </a:p>
        </p:txBody>
      </p:sp>
    </p:spTree>
    <p:extLst>
      <p:ext uri="{BB962C8B-B14F-4D97-AF65-F5344CB8AC3E}">
        <p14:creationId xmlns:p14="http://schemas.microsoft.com/office/powerpoint/2010/main" val="189448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smtClean="0">
                <a:latin typeface="+mn-lt"/>
              </a:rPr>
              <a:t>Lessons (1):</a:t>
            </a:r>
            <a:endParaRPr lang="en-GB" sz="3600" b="1" dirty="0">
              <a:latin typeface="+mn-lt"/>
            </a:endParaRPr>
          </a:p>
        </p:txBody>
      </p:sp>
      <p:sp>
        <p:nvSpPr>
          <p:cNvPr id="10" name="Content Placeholder 2"/>
          <p:cNvSpPr txBox="1">
            <a:spLocks/>
          </p:cNvSpPr>
          <p:nvPr/>
        </p:nvSpPr>
        <p:spPr>
          <a:xfrm>
            <a:off x="6753200" y="2523780"/>
            <a:ext cx="8821644" cy="4419599"/>
          </a:xfrm>
          <a:prstGeom prst="rect">
            <a:avLst/>
          </a:prstGeom>
        </p:spPr>
        <p:txBody>
          <a:bodyPr/>
          <a:lstStyle/>
          <a:p>
            <a:pPr marL="0" marR="0" lvl="0" indent="-274320"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3" name="TextBox 2"/>
          <p:cNvSpPr txBox="1"/>
          <p:nvPr/>
        </p:nvSpPr>
        <p:spPr>
          <a:xfrm>
            <a:off x="560512" y="1628800"/>
            <a:ext cx="8856984" cy="4154984"/>
          </a:xfrm>
          <a:prstGeom prst="rect">
            <a:avLst/>
          </a:prstGeom>
          <a:noFill/>
        </p:spPr>
        <p:txBody>
          <a:bodyPr wrap="square" rtlCol="0">
            <a:spAutoFit/>
          </a:bodyPr>
          <a:lstStyle/>
          <a:p>
            <a:pPr marL="457200" indent="-457200">
              <a:buFont typeface="Arial" panose="020B0604020202020204" pitchFamily="34" charset="0"/>
              <a:buChar char="•"/>
            </a:pPr>
            <a:r>
              <a:rPr lang="en-GB" b="1" dirty="0" smtClean="0"/>
              <a:t>Pick a firm deadline and stick to it: </a:t>
            </a:r>
            <a:r>
              <a:rPr lang="en-GB" dirty="0" smtClean="0"/>
              <a:t>Focus and ambition.</a:t>
            </a:r>
          </a:p>
          <a:p>
            <a:pPr marL="342900" indent="-342900">
              <a:buFont typeface="Arial" panose="020B0604020202020204" pitchFamily="34" charset="0"/>
              <a:buChar char="•"/>
            </a:pPr>
            <a:endParaRPr lang="en-GB" sz="1800" dirty="0" smtClean="0"/>
          </a:p>
          <a:p>
            <a:pPr marL="457200" indent="-457200">
              <a:buFont typeface="Arial" panose="020B0604020202020204" pitchFamily="34" charset="0"/>
              <a:buChar char="•"/>
            </a:pPr>
            <a:r>
              <a:rPr lang="en-GB" b="1" dirty="0" smtClean="0"/>
              <a:t>Integrate where it makes sense: </a:t>
            </a:r>
            <a:r>
              <a:rPr lang="en-GB" dirty="0" smtClean="0"/>
              <a:t>Impact is most likely around complex cohorts that can’t be served by one agency.</a:t>
            </a:r>
          </a:p>
          <a:p>
            <a:pPr marL="342900" indent="-342900">
              <a:buFont typeface="Arial" panose="020B0604020202020204" pitchFamily="34" charset="0"/>
              <a:buChar char="•"/>
            </a:pPr>
            <a:endParaRPr lang="en-GB" sz="1800" dirty="0" smtClean="0"/>
          </a:p>
          <a:p>
            <a:pPr marL="457200" indent="-457200">
              <a:buFont typeface="Arial" panose="020B0604020202020204" pitchFamily="34" charset="0"/>
              <a:buChar char="•"/>
            </a:pPr>
            <a:r>
              <a:rPr lang="en-GB" b="1" dirty="0" smtClean="0"/>
              <a:t>Avoid new silos: </a:t>
            </a:r>
            <a:r>
              <a:rPr lang="en-GB" dirty="0" smtClean="0"/>
              <a:t>If you integrate project by project you miss the bigger picture.</a:t>
            </a:r>
          </a:p>
          <a:p>
            <a:pPr marL="342900" indent="-342900">
              <a:buFont typeface="Arial" panose="020B0604020202020204" pitchFamily="34" charset="0"/>
              <a:buChar char="•"/>
            </a:pPr>
            <a:endParaRPr lang="en-GB" sz="1800" dirty="0" smtClean="0"/>
          </a:p>
          <a:p>
            <a:pPr marL="457200" indent="-457200">
              <a:buFont typeface="Arial" panose="020B0604020202020204" pitchFamily="34" charset="0"/>
              <a:buChar char="•"/>
            </a:pPr>
            <a:r>
              <a:rPr lang="en-GB" b="1" dirty="0" smtClean="0"/>
              <a:t>Collaborative Leadership: </a:t>
            </a:r>
            <a:r>
              <a:rPr lang="en-GB" dirty="0" smtClean="0"/>
              <a:t>All leaders have a role to play.</a:t>
            </a:r>
          </a:p>
          <a:p>
            <a:pPr marL="342900" indent="-342900">
              <a:buFont typeface="Arial" panose="020B0604020202020204" pitchFamily="34" charset="0"/>
              <a:buChar char="•"/>
            </a:pPr>
            <a:endParaRPr lang="en-GB" sz="1800" dirty="0" smtClean="0"/>
          </a:p>
          <a:p>
            <a:pPr marL="457200" indent="-457200">
              <a:buFont typeface="Arial" panose="020B0604020202020204" pitchFamily="34" charset="0"/>
              <a:buChar char="•"/>
            </a:pPr>
            <a:r>
              <a:rPr lang="en-GB" b="1" dirty="0" smtClean="0"/>
              <a:t>Flexible on Geography: </a:t>
            </a:r>
            <a:r>
              <a:rPr lang="en-GB" dirty="0" smtClean="0"/>
              <a:t>Issues should define the most appropriate footprints. </a:t>
            </a:r>
            <a:endParaRPr lang="en-GB" dirty="0"/>
          </a:p>
        </p:txBody>
      </p:sp>
    </p:spTree>
    <p:extLst>
      <p:ext uri="{BB962C8B-B14F-4D97-AF65-F5344CB8AC3E}">
        <p14:creationId xmlns:p14="http://schemas.microsoft.com/office/powerpoint/2010/main" val="10958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620688"/>
            <a:ext cx="8750300" cy="726976"/>
          </a:xfrm>
        </p:spPr>
        <p:txBody>
          <a:bodyPr/>
          <a:lstStyle/>
          <a:p>
            <a:pPr algn="l"/>
            <a:r>
              <a:rPr lang="en-GB" sz="3600" b="1" dirty="0" smtClean="0">
                <a:latin typeface="+mn-lt"/>
              </a:rPr>
              <a:t>Lessons (2):</a:t>
            </a:r>
            <a:endParaRPr lang="en-GB" sz="3600" b="1" dirty="0">
              <a:latin typeface="+mn-lt"/>
            </a:endParaRPr>
          </a:p>
        </p:txBody>
      </p:sp>
      <p:sp>
        <p:nvSpPr>
          <p:cNvPr id="10" name="Content Placeholder 2"/>
          <p:cNvSpPr txBox="1">
            <a:spLocks/>
          </p:cNvSpPr>
          <p:nvPr/>
        </p:nvSpPr>
        <p:spPr>
          <a:xfrm>
            <a:off x="6753200" y="2523780"/>
            <a:ext cx="8821644" cy="4419599"/>
          </a:xfrm>
          <a:prstGeom prst="rect">
            <a:avLst/>
          </a:prstGeom>
        </p:spPr>
        <p:txBody>
          <a:bodyPr/>
          <a:lstStyle/>
          <a:p>
            <a:pPr marL="0" marR="0" lvl="0" indent="-274320"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5" name="TextBox 4"/>
          <p:cNvSpPr txBox="1"/>
          <p:nvPr/>
        </p:nvSpPr>
        <p:spPr>
          <a:xfrm>
            <a:off x="560512" y="1484784"/>
            <a:ext cx="9001000" cy="4262705"/>
          </a:xfrm>
          <a:prstGeom prst="rect">
            <a:avLst/>
          </a:prstGeom>
          <a:noFill/>
        </p:spPr>
        <p:txBody>
          <a:bodyPr wrap="square" rtlCol="0">
            <a:spAutoFit/>
          </a:bodyPr>
          <a:lstStyle/>
          <a:p>
            <a:pPr marL="342900" indent="-342900">
              <a:buFont typeface="Arial" panose="020B0604020202020204" pitchFamily="34" charset="0"/>
              <a:buChar char="•"/>
            </a:pPr>
            <a:r>
              <a:rPr lang="en-GB" b="1" dirty="0" smtClean="0"/>
              <a:t>Invest in analysis: </a:t>
            </a:r>
            <a:r>
              <a:rPr lang="en-GB" dirty="0" smtClean="0"/>
              <a:t>This can’t be nice to do.  To make a difference it needs to be financially sustainable.  Invest in CBA to ensure all partners are clear on their investment, and put the resources in place so you can evidence impact. </a:t>
            </a:r>
          </a:p>
          <a:p>
            <a:endParaRPr lang="en-GB" sz="1000" dirty="0" smtClean="0"/>
          </a:p>
          <a:p>
            <a:pPr marL="342900" indent="-342900">
              <a:buFont typeface="Arial" panose="020B0604020202020204" pitchFamily="34" charset="0"/>
              <a:buChar char="•"/>
            </a:pPr>
            <a:r>
              <a:rPr lang="en-GB" b="1" dirty="0" smtClean="0"/>
              <a:t>Keep up Momentum: </a:t>
            </a:r>
            <a:r>
              <a:rPr lang="en-GB" dirty="0" smtClean="0"/>
              <a:t>Policy Commissions (elected members and partners to identify new solutions across partners).</a:t>
            </a:r>
          </a:p>
          <a:p>
            <a:endParaRPr lang="en-GB" sz="1050" dirty="0" smtClean="0"/>
          </a:p>
          <a:p>
            <a:pPr marL="342900" indent="-342900">
              <a:buFont typeface="Arial" panose="020B0604020202020204" pitchFamily="34" charset="0"/>
              <a:buChar char="•"/>
            </a:pPr>
            <a:r>
              <a:rPr lang="en-GB" b="1" dirty="0" smtClean="0"/>
              <a:t>National Policy is catching up: </a:t>
            </a:r>
            <a:r>
              <a:rPr lang="en-GB" dirty="0" smtClean="0"/>
              <a:t>Pooling at source through the Better Care Fund.</a:t>
            </a:r>
          </a:p>
          <a:p>
            <a:endParaRPr lang="en-GB" sz="1050" b="1" dirty="0" smtClean="0"/>
          </a:p>
          <a:p>
            <a:pPr marL="342900" indent="-342900">
              <a:buFont typeface="Arial" panose="020B0604020202020204" pitchFamily="34" charset="0"/>
              <a:buChar char="•"/>
            </a:pPr>
            <a:r>
              <a:rPr lang="en-GB" b="1" dirty="0" smtClean="0"/>
              <a:t>Share good news stories: </a:t>
            </a:r>
            <a:r>
              <a:rPr lang="en-GB" dirty="0" smtClean="0"/>
              <a:t>With staff, residents, and partners (builds momentum).  </a:t>
            </a:r>
            <a:endParaRPr lang="en-GB" dirty="0"/>
          </a:p>
        </p:txBody>
      </p:sp>
    </p:spTree>
    <p:extLst>
      <p:ext uri="{BB962C8B-B14F-4D97-AF65-F5344CB8AC3E}">
        <p14:creationId xmlns:p14="http://schemas.microsoft.com/office/powerpoint/2010/main" val="177480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1112591_61030577blank"/>
          <p:cNvPicPr>
            <a:picLocks noChangeAspect="1" noChangeArrowheads="1"/>
          </p:cNvPicPr>
          <p:nvPr/>
        </p:nvPicPr>
        <p:blipFill>
          <a:blip r:embed="rId3" cstate="print">
            <a:extLst>
              <a:ext uri="{28A0092B-C50C-407E-A947-70E740481C1C}">
                <a14:useLocalDpi xmlns:a14="http://schemas.microsoft.com/office/drawing/2010/main" val="0"/>
              </a:ext>
            </a:extLst>
          </a:blip>
          <a:srcRect l="16132" t="49028" r="16144" b="23224"/>
          <a:stretch>
            <a:fillRect/>
          </a:stretch>
        </p:blipFill>
        <p:spPr bwMode="auto">
          <a:xfrm>
            <a:off x="0" y="4365628"/>
            <a:ext cx="9906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3"/>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4" name="AutoShape 4"/>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5" name="AutoShape 5"/>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6" name="AutoShape 6"/>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7" name="AutoShape 7"/>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8" name="AutoShape 8"/>
          <p:cNvSpPr>
            <a:spLocks noChangeArrowheads="1"/>
          </p:cNvSpPr>
          <p:nvPr/>
        </p:nvSpPr>
        <p:spPr bwMode="auto">
          <a:xfrm rot="10800000">
            <a:off x="5044150" y="4110041"/>
            <a:ext cx="79110" cy="250825"/>
          </a:xfrm>
          <a:custGeom>
            <a:avLst/>
            <a:gdLst>
              <a:gd name="T0" fmla="*/ 67660 w 21600"/>
              <a:gd name="T1" fmla="*/ 125413 h 21600"/>
              <a:gd name="T2" fmla="*/ 36513 w 21600"/>
              <a:gd name="T3" fmla="*/ 250825 h 21600"/>
              <a:gd name="T4" fmla="*/ 5365 w 21600"/>
              <a:gd name="T5" fmla="*/ 125413 h 21600"/>
              <a:gd name="T6" fmla="*/ 36513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pic>
        <p:nvPicPr>
          <p:cNvPr id="2057" name="Picture 14" descr="1112591_61030577blank"/>
          <p:cNvPicPr>
            <a:picLocks noChangeAspect="1" noChangeArrowheads="1"/>
          </p:cNvPicPr>
          <p:nvPr/>
        </p:nvPicPr>
        <p:blipFill>
          <a:blip r:embed="rId3" cstate="print">
            <a:extLst>
              <a:ext uri="{28A0092B-C50C-407E-A947-70E740481C1C}">
                <a14:useLocalDpi xmlns:a14="http://schemas.microsoft.com/office/drawing/2010/main" val="0"/>
              </a:ext>
            </a:extLst>
          </a:blip>
          <a:srcRect l="16132" t="424" r="16144" b="50972"/>
          <a:stretch>
            <a:fillRect/>
          </a:stretch>
        </p:blipFill>
        <p:spPr bwMode="auto">
          <a:xfrm>
            <a:off x="0" y="3"/>
            <a:ext cx="9906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road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14" y="1522413"/>
            <a:ext cx="612245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11"/>
          <p:cNvSpPr txBox="1">
            <a:spLocks noChangeArrowheads="1"/>
          </p:cNvSpPr>
          <p:nvPr/>
        </p:nvSpPr>
        <p:spPr bwMode="auto">
          <a:xfrm>
            <a:off x="3369074" y="1657353"/>
            <a:ext cx="3143779"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85000"/>
              </a:lnSpc>
              <a:spcBef>
                <a:spcPts val="0"/>
              </a:spcBef>
              <a:spcAft>
                <a:spcPts val="0"/>
              </a:spcAft>
            </a:pPr>
            <a:r>
              <a:rPr lang="en-US" altLang="en-US" dirty="0" smtClean="0">
                <a:solidFill>
                  <a:prstClr val="white"/>
                </a:solidFill>
                <a:latin typeface="Arial Rounded MT Bold" pitchFamily="34" charset="0"/>
                <a:ea typeface="+mn-ea"/>
              </a:rPr>
              <a:t>Resilience in Partnerships 500km </a:t>
            </a:r>
          </a:p>
        </p:txBody>
      </p:sp>
      <p:pic>
        <p:nvPicPr>
          <p:cNvPr id="17" name="Picture 16" descr="car.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676636" y="4293096"/>
            <a:ext cx="3095625" cy="2857500"/>
          </a:xfrm>
          <a:prstGeom prst="rect">
            <a:avLst/>
          </a:prstGeom>
          <a:scene3d>
            <a:camera prst="perspectiveLeft">
              <a:rot lat="0" lon="1800000" rev="0"/>
            </a:camera>
            <a:lightRig rig="threePt" dir="t"/>
          </a:scene3d>
        </p:spPr>
      </p:pic>
      <p:sp>
        <p:nvSpPr>
          <p:cNvPr id="18" name="Oval Callout 17"/>
          <p:cNvSpPr/>
          <p:nvPr/>
        </p:nvSpPr>
        <p:spPr>
          <a:xfrm>
            <a:off x="4874991" y="4149080"/>
            <a:ext cx="2340260" cy="936104"/>
          </a:xfrm>
          <a:prstGeom prst="wedgeEllipseCallout">
            <a:avLst>
              <a:gd name="adj1" fmla="val -96785"/>
              <a:gd name="adj2" fmla="val 61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black"/>
                </a:solidFill>
                <a:latin typeface="Comic Sans MS" pitchFamily="66" charset="0"/>
              </a:rPr>
              <a:t>Are we there yet?</a:t>
            </a:r>
            <a:endParaRPr lang="en-GB" sz="1800" dirty="0">
              <a:solidFill>
                <a:prstClr val="black"/>
              </a:solidFill>
              <a:latin typeface="Comic Sans MS" pitchFamily="66" charset="0"/>
            </a:endParaRPr>
          </a:p>
        </p:txBody>
      </p:sp>
    </p:spTree>
    <p:extLst>
      <p:ext uri="{BB962C8B-B14F-4D97-AF65-F5344CB8AC3E}">
        <p14:creationId xmlns:p14="http://schemas.microsoft.com/office/powerpoint/2010/main" val="349430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5363"/>
                                        </p:tgtEl>
                                      </p:cBhvr>
                                      <p:by x="600000" y="600000"/>
                                    </p:animScale>
                                  </p:childTnLst>
                                </p:cTn>
                              </p:par>
                              <p:par>
                                <p:cTn id="7" presetID="42" presetClass="path" presetSubtype="0" fill="hold" grpId="1" nodeType="withEffect">
                                  <p:stCondLst>
                                    <p:cond delay="0"/>
                                  </p:stCondLst>
                                  <p:childTnLst>
                                    <p:animMotion origin="layout" path="M 3.61111E-6 -3.33333E-6 L 3.61111E-6 0.96621 " pathEditMode="relative" rAng="0" ptsTypes="AA">
                                      <p:cBhvr>
                                        <p:cTn id="8" dur="2000" fill="hold"/>
                                        <p:tgtEl>
                                          <p:spTgt spid="15363"/>
                                        </p:tgtEl>
                                        <p:attrNameLst>
                                          <p:attrName>ppt_x</p:attrName>
                                          <p:attrName>ppt_y</p:attrName>
                                        </p:attrNameLst>
                                      </p:cBhvr>
                                      <p:rCtr x="0" y="48310"/>
                                    </p:animMotion>
                                  </p:childTnLst>
                                </p:cTn>
                              </p:par>
                              <p:par>
                                <p:cTn id="9" presetID="23" presetClass="entr" presetSubtype="16" fill="hold" nodeType="withEffect">
                                  <p:stCondLst>
                                    <p:cond delay="700"/>
                                  </p:stCondLst>
                                  <p:childTnLst>
                                    <p:set>
                                      <p:cBhvr>
                                        <p:cTn id="10" dur="1" fill="hold">
                                          <p:stCondLst>
                                            <p:cond delay="0"/>
                                          </p:stCondLst>
                                        </p:cTn>
                                        <p:tgtEl>
                                          <p:spTgt spid="2061"/>
                                        </p:tgtEl>
                                        <p:attrNameLst>
                                          <p:attrName>style.visibility</p:attrName>
                                        </p:attrNameLst>
                                      </p:cBhvr>
                                      <p:to>
                                        <p:strVal val="visible"/>
                                      </p:to>
                                    </p:set>
                                    <p:anim calcmode="lin" valueType="num">
                                      <p:cBhvr>
                                        <p:cTn id="11" dur="3300" fill="hold"/>
                                        <p:tgtEl>
                                          <p:spTgt spid="2061"/>
                                        </p:tgtEl>
                                        <p:attrNameLst>
                                          <p:attrName>ppt_w</p:attrName>
                                        </p:attrNameLst>
                                      </p:cBhvr>
                                      <p:tavLst>
                                        <p:tav tm="0">
                                          <p:val>
                                            <p:fltVal val="0"/>
                                          </p:val>
                                        </p:tav>
                                        <p:tav tm="100000">
                                          <p:val>
                                            <p:strVal val="#ppt_w"/>
                                          </p:val>
                                        </p:tav>
                                      </p:tavLst>
                                    </p:anim>
                                    <p:anim calcmode="lin" valueType="num">
                                      <p:cBhvr>
                                        <p:cTn id="12" dur="3300" fill="hold"/>
                                        <p:tgtEl>
                                          <p:spTgt spid="2061"/>
                                        </p:tgtEl>
                                        <p:attrNameLst>
                                          <p:attrName>ppt_h</p:attrName>
                                        </p:attrNameLst>
                                      </p:cBhvr>
                                      <p:tavLst>
                                        <p:tav tm="0">
                                          <p:val>
                                            <p:fltVal val="0"/>
                                          </p:val>
                                        </p:tav>
                                        <p:tav tm="100000">
                                          <p:val>
                                            <p:strVal val="#ppt_h"/>
                                          </p:val>
                                        </p:tav>
                                      </p:tavLst>
                                    </p:anim>
                                  </p:childTnLst>
                                </p:cTn>
                              </p:par>
                              <p:par>
                                <p:cTn id="13" presetID="35" presetClass="path" presetSubtype="0" fill="hold" nodeType="withEffect">
                                  <p:stCondLst>
                                    <p:cond delay="700"/>
                                  </p:stCondLst>
                                  <p:childTnLst>
                                    <p:animMotion origin="layout" path="M -4.44444E-6 4.81481E-6 L 0.13056 0.14351 " pathEditMode="relative" rAng="0" ptsTypes="AA">
                                      <p:cBhvr>
                                        <p:cTn id="14" dur="3300" spd="-100000" fill="hold"/>
                                        <p:tgtEl>
                                          <p:spTgt spid="2061"/>
                                        </p:tgtEl>
                                        <p:attrNameLst>
                                          <p:attrName>ppt_x</p:attrName>
                                          <p:attrName>ppt_y</p:attrName>
                                        </p:attrNameLst>
                                      </p:cBhvr>
                                      <p:rCtr x="6528" y="7176"/>
                                    </p:animMotion>
                                  </p:childTnLst>
                                </p:cTn>
                              </p:par>
                              <p:par>
                                <p:cTn id="15" presetID="23" presetClass="entr" presetSubtype="16" fill="hold" grpId="0" nodeType="withEffect">
                                  <p:stCondLst>
                                    <p:cond delay="700"/>
                                  </p:stCondLst>
                                  <p:childTnLst>
                                    <p:set>
                                      <p:cBhvr>
                                        <p:cTn id="16" dur="1" fill="hold">
                                          <p:stCondLst>
                                            <p:cond delay="0"/>
                                          </p:stCondLst>
                                        </p:cTn>
                                        <p:tgtEl>
                                          <p:spTgt spid="15371"/>
                                        </p:tgtEl>
                                        <p:attrNameLst>
                                          <p:attrName>style.visibility</p:attrName>
                                        </p:attrNameLst>
                                      </p:cBhvr>
                                      <p:to>
                                        <p:strVal val="visible"/>
                                      </p:to>
                                    </p:set>
                                    <p:anim calcmode="lin" valueType="num">
                                      <p:cBhvr>
                                        <p:cTn id="17" dur="3300" fill="hold"/>
                                        <p:tgtEl>
                                          <p:spTgt spid="15371"/>
                                        </p:tgtEl>
                                        <p:attrNameLst>
                                          <p:attrName>ppt_w</p:attrName>
                                        </p:attrNameLst>
                                      </p:cBhvr>
                                      <p:tavLst>
                                        <p:tav tm="0">
                                          <p:val>
                                            <p:fltVal val="0"/>
                                          </p:val>
                                        </p:tav>
                                        <p:tav tm="100000">
                                          <p:val>
                                            <p:strVal val="#ppt_w"/>
                                          </p:val>
                                        </p:tav>
                                      </p:tavLst>
                                    </p:anim>
                                    <p:anim calcmode="lin" valueType="num">
                                      <p:cBhvr>
                                        <p:cTn id="18" dur="3300" fill="hold"/>
                                        <p:tgtEl>
                                          <p:spTgt spid="15371"/>
                                        </p:tgtEl>
                                        <p:attrNameLst>
                                          <p:attrName>ppt_h</p:attrName>
                                        </p:attrNameLst>
                                      </p:cBhvr>
                                      <p:tavLst>
                                        <p:tav tm="0">
                                          <p:val>
                                            <p:fltVal val="0"/>
                                          </p:val>
                                        </p:tav>
                                        <p:tav tm="100000">
                                          <p:val>
                                            <p:strVal val="#ppt_h"/>
                                          </p:val>
                                        </p:tav>
                                      </p:tavLst>
                                    </p:anim>
                                  </p:childTnLst>
                                </p:cTn>
                              </p:par>
                              <p:par>
                                <p:cTn id="19" presetID="63" presetClass="path" presetSubtype="0" fill="hold" grpId="1" nodeType="withEffect">
                                  <p:stCondLst>
                                    <p:cond delay="700"/>
                                  </p:stCondLst>
                                  <p:childTnLst>
                                    <p:animMotion origin="layout" path="M 2.77778E-7 -2.96296E-6 L -0.00486 0.31598 " pathEditMode="relative" rAng="0" ptsTypes="AA">
                                      <p:cBhvr>
                                        <p:cTn id="20" dur="3300" spd="-100000" fill="hold"/>
                                        <p:tgtEl>
                                          <p:spTgt spid="15371"/>
                                        </p:tgtEl>
                                        <p:attrNameLst>
                                          <p:attrName>ppt_x</p:attrName>
                                          <p:attrName>ppt_y</p:attrName>
                                        </p:attrNameLst>
                                      </p:cBhvr>
                                      <p:rCtr x="-243" y="15787"/>
                                    </p:animMotion>
                                  </p:childTnLst>
                                </p:cTn>
                              </p:par>
                              <p:par>
                                <p:cTn id="21" presetID="0" presetClass="path" presetSubtype="0" accel="50000" decel="50000" fill="hold" nodeType="withEffect">
                                  <p:stCondLst>
                                    <p:cond delay="100"/>
                                  </p:stCondLst>
                                  <p:childTnLst>
                                    <p:animMotion origin="layout" path="M -3.88889E-6 -7.3173E-6 C 0.004 -0.0007 0.00799 -0.00209 0.01198 -0.00209 C 0.01459 -0.00209 0.00226 -0.00162 0.00452 -7.3173E-6 C 0.00851 0.00277 0.01337 0.00115 0.01789 0.00184 C 0.03091 0.00115 0.0441 0.00323 0.05678 -7.3173E-6 C 0.06459 -0.00209 0.0408 -0.00093 0.03282 -0.00209 C 0.03073 -0.00232 0.02483 -0.00417 0.02691 -0.00417 C 0.03594 -0.00417 0.04497 -0.00371 0.05382 -0.00209 C 0.05869 -0.00116 0.04393 -0.00209 0.03889 -0.00209 " pathEditMode="relative" ptsTypes="ffffffffA">
                                      <p:cBhvr>
                                        <p:cTn id="22" dur="4000" fill="hold"/>
                                        <p:tgtEl>
                                          <p:spTgt spid="17"/>
                                        </p:tgtEl>
                                        <p:attrNameLst>
                                          <p:attrName>ppt_x</p:attrName>
                                          <p:attrName>ppt_y</p:attrName>
                                        </p:attrNameLst>
                                      </p:cBhvr>
                                    </p:animMotion>
                                  </p:childTnLst>
                                </p:cTn>
                              </p:par>
                              <p:par>
                                <p:cTn id="23" presetID="6" presetClass="emph" presetSubtype="0" fill="hold" grpId="0" nodeType="withEffect">
                                  <p:stCondLst>
                                    <p:cond delay="500"/>
                                  </p:stCondLst>
                                  <p:childTnLst>
                                    <p:animScale>
                                      <p:cBhvr>
                                        <p:cTn id="24" dur="2000" fill="hold"/>
                                        <p:tgtEl>
                                          <p:spTgt spid="15364"/>
                                        </p:tgtEl>
                                      </p:cBhvr>
                                      <p:by x="600000" y="600000"/>
                                    </p:animScale>
                                  </p:childTnLst>
                                </p:cTn>
                              </p:par>
                              <p:par>
                                <p:cTn id="25" presetID="42" presetClass="path" presetSubtype="0" fill="hold" grpId="1" nodeType="withEffect">
                                  <p:stCondLst>
                                    <p:cond delay="500"/>
                                  </p:stCondLst>
                                  <p:childTnLst>
                                    <p:animMotion origin="layout" path="M -1.11111E-6 -3.33333E-6 L -1.11111E-6 0.96621 " pathEditMode="relative" rAng="0" ptsTypes="AA">
                                      <p:cBhvr>
                                        <p:cTn id="26" dur="2000" fill="hold"/>
                                        <p:tgtEl>
                                          <p:spTgt spid="15364"/>
                                        </p:tgtEl>
                                        <p:attrNameLst>
                                          <p:attrName>ppt_x</p:attrName>
                                          <p:attrName>ppt_y</p:attrName>
                                        </p:attrNameLst>
                                      </p:cBhvr>
                                      <p:rCtr x="0" y="48310"/>
                                    </p:animMotion>
                                  </p:childTnLst>
                                </p:cTn>
                              </p:par>
                              <p:par>
                                <p:cTn id="27" presetID="6" presetClass="emph" presetSubtype="0" fill="hold" grpId="0" nodeType="withEffect">
                                  <p:stCondLst>
                                    <p:cond delay="1000"/>
                                  </p:stCondLst>
                                  <p:childTnLst>
                                    <p:animScale>
                                      <p:cBhvr>
                                        <p:cTn id="28" dur="2000" fill="hold"/>
                                        <p:tgtEl>
                                          <p:spTgt spid="15365"/>
                                        </p:tgtEl>
                                      </p:cBhvr>
                                      <p:by x="600000" y="600000"/>
                                    </p:animScale>
                                  </p:childTnLst>
                                </p:cTn>
                              </p:par>
                              <p:par>
                                <p:cTn id="29" presetID="42" presetClass="path" presetSubtype="0" fill="hold" grpId="1" nodeType="withEffect">
                                  <p:stCondLst>
                                    <p:cond delay="1000"/>
                                  </p:stCondLst>
                                  <p:childTnLst>
                                    <p:animMotion origin="layout" path="M 5.55556E-7 -3.33333E-6 L 5.55556E-7 0.96621 " pathEditMode="relative" rAng="0" ptsTypes="AA">
                                      <p:cBhvr>
                                        <p:cTn id="30" dur="2000" fill="hold"/>
                                        <p:tgtEl>
                                          <p:spTgt spid="15365"/>
                                        </p:tgtEl>
                                        <p:attrNameLst>
                                          <p:attrName>ppt_x</p:attrName>
                                          <p:attrName>ppt_y</p:attrName>
                                        </p:attrNameLst>
                                      </p:cBhvr>
                                      <p:rCtr x="0" y="48310"/>
                                    </p:animMotion>
                                  </p:childTnLst>
                                </p:cTn>
                              </p:par>
                              <p:par>
                                <p:cTn id="31" presetID="6" presetClass="emph" presetSubtype="0" fill="hold" grpId="0" nodeType="withEffect">
                                  <p:stCondLst>
                                    <p:cond delay="1500"/>
                                  </p:stCondLst>
                                  <p:childTnLst>
                                    <p:animScale>
                                      <p:cBhvr>
                                        <p:cTn id="32" dur="2000" fill="hold"/>
                                        <p:tgtEl>
                                          <p:spTgt spid="15366"/>
                                        </p:tgtEl>
                                      </p:cBhvr>
                                      <p:by x="600000" y="600000"/>
                                    </p:animScale>
                                  </p:childTnLst>
                                </p:cTn>
                              </p:par>
                              <p:par>
                                <p:cTn id="33" presetID="42" presetClass="path" presetSubtype="0" fill="hold" grpId="1" nodeType="withEffect">
                                  <p:stCondLst>
                                    <p:cond delay="1500"/>
                                  </p:stCondLst>
                                  <p:childTnLst>
                                    <p:animMotion origin="layout" path="M 2.22222E-6 -3.33333E-6 L 2.22222E-6 0.96621 " pathEditMode="relative" rAng="0" ptsTypes="AA">
                                      <p:cBhvr>
                                        <p:cTn id="34" dur="2000" fill="hold"/>
                                        <p:tgtEl>
                                          <p:spTgt spid="15366"/>
                                        </p:tgtEl>
                                        <p:attrNameLst>
                                          <p:attrName>ppt_x</p:attrName>
                                          <p:attrName>ppt_y</p:attrName>
                                        </p:attrNameLst>
                                      </p:cBhvr>
                                      <p:rCtr x="0" y="48310"/>
                                    </p:animMotion>
                                  </p:childTnLst>
                                </p:cTn>
                              </p:par>
                              <p:par>
                                <p:cTn id="35" presetID="6" presetClass="emph" presetSubtype="0" fill="hold" grpId="0" nodeType="withEffect">
                                  <p:stCondLst>
                                    <p:cond delay="2000"/>
                                  </p:stCondLst>
                                  <p:childTnLst>
                                    <p:animScale>
                                      <p:cBhvr>
                                        <p:cTn id="36" dur="2000" fill="hold"/>
                                        <p:tgtEl>
                                          <p:spTgt spid="15367"/>
                                        </p:tgtEl>
                                      </p:cBhvr>
                                      <p:by x="400000" y="400000"/>
                                    </p:animScale>
                                  </p:childTnLst>
                                </p:cTn>
                              </p:par>
                              <p:par>
                                <p:cTn id="37" presetID="42" presetClass="path" presetSubtype="0" fill="hold" grpId="1" nodeType="withEffect">
                                  <p:stCondLst>
                                    <p:cond delay="2000"/>
                                  </p:stCondLst>
                                  <p:childTnLst>
                                    <p:animMotion origin="layout" path="M 3.61111E-6 -3.33333E-6 L 3.61111E-6 0.31528 " pathEditMode="relative" rAng="0" ptsTypes="AA">
                                      <p:cBhvr>
                                        <p:cTn id="38" dur="2100" fill="hold"/>
                                        <p:tgtEl>
                                          <p:spTgt spid="15367"/>
                                        </p:tgtEl>
                                        <p:attrNameLst>
                                          <p:attrName>ppt_x</p:attrName>
                                          <p:attrName>ppt_y</p:attrName>
                                        </p:attrNameLst>
                                      </p:cBhvr>
                                      <p:rCtr x="0" y="15764"/>
                                    </p:animMotion>
                                  </p:childTnLst>
                                </p:cTn>
                              </p:par>
                              <p:par>
                                <p:cTn id="39" presetID="42" presetClass="path" presetSubtype="0" fill="hold" grpId="0" nodeType="withEffect">
                                  <p:stCondLst>
                                    <p:cond delay="3100"/>
                                  </p:stCondLst>
                                  <p:childTnLst>
                                    <p:animMotion origin="layout" path="M 4.16667E-6 -3.33333E-6 L 4.16667E-6 0.09468 " pathEditMode="relative" rAng="0" ptsTypes="AA">
                                      <p:cBhvr>
                                        <p:cTn id="40" dur="900" fill="hold"/>
                                        <p:tgtEl>
                                          <p:spTgt spid="15368"/>
                                        </p:tgtEl>
                                        <p:attrNameLst>
                                          <p:attrName>ppt_x</p:attrName>
                                          <p:attrName>ppt_y</p:attrName>
                                        </p:attrNameLst>
                                      </p:cBhvr>
                                      <p:rCtr x="0" y="4722"/>
                                    </p:animMotion>
                                  </p:childTnLst>
                                </p:cTn>
                              </p:par>
                              <p:par>
                                <p:cTn id="41" presetID="22" presetClass="entr" presetSubtype="4" fill="hold" grpId="0" nodeType="withEffect">
                                  <p:stCondLst>
                                    <p:cond delay="31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xit" presetSubtype="16" fill="hold" nodeType="clickEffect">
                                  <p:stCondLst>
                                    <p:cond delay="0"/>
                                  </p:stCondLst>
                                  <p:childTnLst>
                                    <p:anim calcmode="lin" valueType="num">
                                      <p:cBhvr>
                                        <p:cTn id="47" dur="2000"/>
                                        <p:tgtEl>
                                          <p:spTgt spid="2061"/>
                                        </p:tgtEl>
                                        <p:attrNameLst>
                                          <p:attrName>ppt_w</p:attrName>
                                        </p:attrNameLst>
                                      </p:cBhvr>
                                      <p:tavLst>
                                        <p:tav tm="0">
                                          <p:val>
                                            <p:strVal val="ppt_w"/>
                                          </p:val>
                                        </p:tav>
                                        <p:tav tm="100000">
                                          <p:val>
                                            <p:strVal val="4*ppt_w"/>
                                          </p:val>
                                        </p:tav>
                                      </p:tavLst>
                                    </p:anim>
                                    <p:anim calcmode="lin" valueType="num">
                                      <p:cBhvr>
                                        <p:cTn id="48" dur="2000"/>
                                        <p:tgtEl>
                                          <p:spTgt spid="2061"/>
                                        </p:tgtEl>
                                        <p:attrNameLst>
                                          <p:attrName>ppt_h</p:attrName>
                                        </p:attrNameLst>
                                      </p:cBhvr>
                                      <p:tavLst>
                                        <p:tav tm="0">
                                          <p:val>
                                            <p:strVal val="ppt_h"/>
                                          </p:val>
                                        </p:tav>
                                        <p:tav tm="100000">
                                          <p:val>
                                            <p:strVal val="4*ppt_h"/>
                                          </p:val>
                                        </p:tav>
                                      </p:tavLst>
                                    </p:anim>
                                    <p:set>
                                      <p:cBhvr>
                                        <p:cTn id="49" dur="1" fill="hold">
                                          <p:stCondLst>
                                            <p:cond delay="1999"/>
                                          </p:stCondLst>
                                        </p:cTn>
                                        <p:tgtEl>
                                          <p:spTgt spid="2061"/>
                                        </p:tgtEl>
                                        <p:attrNameLst>
                                          <p:attrName>style.visibility</p:attrName>
                                        </p:attrNameLst>
                                      </p:cBhvr>
                                      <p:to>
                                        <p:strVal val="hidden"/>
                                      </p:to>
                                    </p:set>
                                  </p:childTnLst>
                                </p:cTn>
                              </p:par>
                              <p:par>
                                <p:cTn id="50" presetID="23" presetClass="exit" presetSubtype="16" fill="hold" grpId="2" nodeType="withEffect">
                                  <p:stCondLst>
                                    <p:cond delay="0"/>
                                  </p:stCondLst>
                                  <p:childTnLst>
                                    <p:anim calcmode="lin" valueType="num">
                                      <p:cBhvr>
                                        <p:cTn id="51" dur="2000"/>
                                        <p:tgtEl>
                                          <p:spTgt spid="15371"/>
                                        </p:tgtEl>
                                        <p:attrNameLst>
                                          <p:attrName>ppt_w</p:attrName>
                                        </p:attrNameLst>
                                      </p:cBhvr>
                                      <p:tavLst>
                                        <p:tav tm="0">
                                          <p:val>
                                            <p:strVal val="ppt_w"/>
                                          </p:val>
                                        </p:tav>
                                        <p:tav tm="100000">
                                          <p:val>
                                            <p:strVal val="4*ppt_w"/>
                                          </p:val>
                                        </p:tav>
                                      </p:tavLst>
                                    </p:anim>
                                    <p:anim calcmode="lin" valueType="num">
                                      <p:cBhvr>
                                        <p:cTn id="52" dur="2000"/>
                                        <p:tgtEl>
                                          <p:spTgt spid="15371"/>
                                        </p:tgtEl>
                                        <p:attrNameLst>
                                          <p:attrName>ppt_h</p:attrName>
                                        </p:attrNameLst>
                                      </p:cBhvr>
                                      <p:tavLst>
                                        <p:tav tm="0">
                                          <p:val>
                                            <p:strVal val="ppt_h"/>
                                          </p:val>
                                        </p:tav>
                                        <p:tav tm="100000">
                                          <p:val>
                                            <p:strVal val="4*ppt_h"/>
                                          </p:val>
                                        </p:tav>
                                      </p:tavLst>
                                    </p:anim>
                                    <p:set>
                                      <p:cBhvr>
                                        <p:cTn id="53" dur="1" fill="hold">
                                          <p:stCondLst>
                                            <p:cond delay="1999"/>
                                          </p:stCondLst>
                                        </p:cTn>
                                        <p:tgtEl>
                                          <p:spTgt spid="15371"/>
                                        </p:tgtEl>
                                        <p:attrNameLst>
                                          <p:attrName>style.visibility</p:attrName>
                                        </p:attrNameLst>
                                      </p:cBhvr>
                                      <p:to>
                                        <p:strVal val="hidden"/>
                                      </p:to>
                                    </p:set>
                                  </p:childTnLst>
                                </p:cTn>
                              </p:par>
                              <p:par>
                                <p:cTn id="54" presetID="35" presetClass="path" presetSubtype="0" fill="hold" nodeType="withEffect">
                                  <p:stCondLst>
                                    <p:cond delay="0"/>
                                  </p:stCondLst>
                                  <p:childTnLst>
                                    <p:animMotion origin="layout" path="M 4.44444E-6 0 L -0.36737 0.45718 " pathEditMode="relative" rAng="0" ptsTypes="AA">
                                      <p:cBhvr>
                                        <p:cTn id="55" dur="2000" fill="hold"/>
                                        <p:tgtEl>
                                          <p:spTgt spid="2061"/>
                                        </p:tgtEl>
                                        <p:attrNameLst>
                                          <p:attrName>ppt_x</p:attrName>
                                          <p:attrName>ppt_y</p:attrName>
                                        </p:attrNameLst>
                                      </p:cBhvr>
                                      <p:rCtr x="-18368" y="22847"/>
                                    </p:animMotion>
                                  </p:childTnLst>
                                </p:cTn>
                              </p:par>
                              <p:par>
                                <p:cTn id="56" presetID="10" presetClass="exit" presetSubtype="0" fill="hold" grpId="3" nodeType="withEffect">
                                  <p:stCondLst>
                                    <p:cond delay="100"/>
                                  </p:stCondLst>
                                  <p:childTnLst>
                                    <p:animEffect transition="out" filter="fade">
                                      <p:cBhvr>
                                        <p:cTn id="57" dur="1900"/>
                                        <p:tgtEl>
                                          <p:spTgt spid="15371"/>
                                        </p:tgtEl>
                                      </p:cBhvr>
                                    </p:animEffect>
                                    <p:set>
                                      <p:cBhvr>
                                        <p:cTn id="58" dur="1" fill="hold">
                                          <p:stCondLst>
                                            <p:cond delay="1899"/>
                                          </p:stCondLst>
                                        </p:cTn>
                                        <p:tgtEl>
                                          <p:spTgt spid="15371"/>
                                        </p:tgtEl>
                                        <p:attrNameLst>
                                          <p:attrName>style.visibility</p:attrName>
                                        </p:attrNameLst>
                                      </p:cBhvr>
                                      <p:to>
                                        <p:strVal val="hidden"/>
                                      </p:to>
                                    </p:set>
                                  </p:childTnLst>
                                </p:cTn>
                              </p:par>
                              <p:par>
                                <p:cTn id="59" presetID="10" presetClass="exit" presetSubtype="0" fill="hold" nodeType="withEffect">
                                  <p:stCondLst>
                                    <p:cond delay="100"/>
                                  </p:stCondLst>
                                  <p:childTnLst>
                                    <p:animEffect transition="out" filter="fade">
                                      <p:cBhvr>
                                        <p:cTn id="60" dur="1900"/>
                                        <p:tgtEl>
                                          <p:spTgt spid="2061"/>
                                        </p:tgtEl>
                                      </p:cBhvr>
                                    </p:animEffect>
                                    <p:set>
                                      <p:cBhvr>
                                        <p:cTn id="61" dur="1" fill="hold">
                                          <p:stCondLst>
                                            <p:cond delay="1899"/>
                                          </p:stCondLst>
                                        </p:cTn>
                                        <p:tgtEl>
                                          <p:spTgt spid="2061"/>
                                        </p:tgtEl>
                                        <p:attrNameLst>
                                          <p:attrName>style.visibility</p:attrName>
                                        </p:attrNameLst>
                                      </p:cBhvr>
                                      <p:to>
                                        <p:strVal val="hidden"/>
                                      </p:to>
                                    </p:set>
                                  </p:childTnLst>
                                </p:cTn>
                              </p:par>
                              <p:par>
                                <p:cTn id="62" presetID="22" presetClass="exit" presetSubtype="2" fill="hold" grpId="1" nodeType="withEffect">
                                  <p:stCondLst>
                                    <p:cond delay="100"/>
                                  </p:stCondLst>
                                  <p:childTnLst>
                                    <p:animEffect transition="out" filter="wipe(right)">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3" grpId="1" animBg="1"/>
      <p:bldP spid="15364" grpId="0" animBg="1"/>
      <p:bldP spid="15364" grpId="1" animBg="1"/>
      <p:bldP spid="15365" grpId="0" animBg="1"/>
      <p:bldP spid="15365" grpId="1" animBg="1"/>
      <p:bldP spid="15366" grpId="0" animBg="1"/>
      <p:bldP spid="15366" grpId="1" animBg="1"/>
      <p:bldP spid="15367" grpId="0" animBg="1"/>
      <p:bldP spid="15367" grpId="1" animBg="1"/>
      <p:bldP spid="15368" grpId="0" animBg="1"/>
      <p:bldP spid="15371" grpId="0"/>
      <p:bldP spid="15371" grpId="1"/>
      <p:bldP spid="15371" grpId="2"/>
      <p:bldP spid="15371" grpId="3"/>
      <p:bldP spid="18" grpId="0" animBg="1"/>
      <p:bldP spid="1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1112591_61030577blank"/>
          <p:cNvPicPr>
            <a:picLocks noChangeAspect="1" noChangeArrowheads="1"/>
          </p:cNvPicPr>
          <p:nvPr/>
        </p:nvPicPr>
        <p:blipFill>
          <a:blip r:embed="rId3" cstate="print">
            <a:extLst>
              <a:ext uri="{28A0092B-C50C-407E-A947-70E740481C1C}">
                <a14:useLocalDpi xmlns:a14="http://schemas.microsoft.com/office/drawing/2010/main" val="0"/>
              </a:ext>
            </a:extLst>
          </a:blip>
          <a:srcRect l="16132" t="49028" r="16144" b="23224"/>
          <a:stretch>
            <a:fillRect/>
          </a:stretch>
        </p:blipFill>
        <p:spPr bwMode="auto">
          <a:xfrm>
            <a:off x="0" y="4365628"/>
            <a:ext cx="9906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3"/>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4" name="AutoShape 4"/>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5" name="AutoShape 5"/>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6" name="AutoShape 6"/>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7" name="AutoShape 7"/>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8" name="AutoShape 8"/>
          <p:cNvSpPr>
            <a:spLocks noChangeArrowheads="1"/>
          </p:cNvSpPr>
          <p:nvPr/>
        </p:nvSpPr>
        <p:spPr bwMode="auto">
          <a:xfrm rot="10800000">
            <a:off x="5044150" y="4110041"/>
            <a:ext cx="79110" cy="250825"/>
          </a:xfrm>
          <a:custGeom>
            <a:avLst/>
            <a:gdLst>
              <a:gd name="T0" fmla="*/ 67660 w 21600"/>
              <a:gd name="T1" fmla="*/ 125413 h 21600"/>
              <a:gd name="T2" fmla="*/ 36513 w 21600"/>
              <a:gd name="T3" fmla="*/ 250825 h 21600"/>
              <a:gd name="T4" fmla="*/ 5365 w 21600"/>
              <a:gd name="T5" fmla="*/ 125413 h 21600"/>
              <a:gd name="T6" fmla="*/ 36513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pic>
        <p:nvPicPr>
          <p:cNvPr id="2057" name="Picture 14" descr="1112591_61030577blank"/>
          <p:cNvPicPr>
            <a:picLocks noChangeAspect="1" noChangeArrowheads="1"/>
          </p:cNvPicPr>
          <p:nvPr/>
        </p:nvPicPr>
        <p:blipFill>
          <a:blip r:embed="rId3" cstate="print">
            <a:extLst>
              <a:ext uri="{28A0092B-C50C-407E-A947-70E740481C1C}">
                <a14:useLocalDpi xmlns:a14="http://schemas.microsoft.com/office/drawing/2010/main" val="0"/>
              </a:ext>
            </a:extLst>
          </a:blip>
          <a:srcRect l="16132" t="424" r="16144" b="50972"/>
          <a:stretch>
            <a:fillRect/>
          </a:stretch>
        </p:blipFill>
        <p:spPr bwMode="auto">
          <a:xfrm>
            <a:off x="0" y="3"/>
            <a:ext cx="9906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road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14" y="1522413"/>
            <a:ext cx="612245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11"/>
          <p:cNvSpPr txBox="1">
            <a:spLocks noChangeArrowheads="1"/>
          </p:cNvSpPr>
          <p:nvPr/>
        </p:nvSpPr>
        <p:spPr bwMode="auto">
          <a:xfrm>
            <a:off x="3369074" y="1657353"/>
            <a:ext cx="3143779"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85000"/>
              </a:lnSpc>
              <a:spcBef>
                <a:spcPts val="0"/>
              </a:spcBef>
              <a:spcAft>
                <a:spcPts val="0"/>
              </a:spcAft>
            </a:pPr>
            <a:r>
              <a:rPr lang="en-US" altLang="en-US" dirty="0" smtClean="0">
                <a:solidFill>
                  <a:prstClr val="white"/>
                </a:solidFill>
                <a:latin typeface="Arial Rounded MT Bold" pitchFamily="34" charset="0"/>
                <a:ea typeface="+mn-ea"/>
              </a:rPr>
              <a:t>Resilience in Partnerships 250km </a:t>
            </a:r>
          </a:p>
        </p:txBody>
      </p:sp>
      <p:pic>
        <p:nvPicPr>
          <p:cNvPr id="22" name="Picture 21" descr="car.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676636" y="4293096"/>
            <a:ext cx="3095625" cy="2857500"/>
          </a:xfrm>
          <a:prstGeom prst="rect">
            <a:avLst/>
          </a:prstGeom>
          <a:scene3d>
            <a:camera prst="perspectiveLeft">
              <a:rot lat="0" lon="1800000" rev="0"/>
            </a:camera>
            <a:lightRig rig="threePt" dir="t"/>
          </a:scene3d>
        </p:spPr>
      </p:pic>
      <p:sp>
        <p:nvSpPr>
          <p:cNvPr id="23" name="Oval Callout 22"/>
          <p:cNvSpPr/>
          <p:nvPr/>
        </p:nvSpPr>
        <p:spPr>
          <a:xfrm>
            <a:off x="4874991" y="4149080"/>
            <a:ext cx="2340260" cy="936104"/>
          </a:xfrm>
          <a:prstGeom prst="wedgeEllipseCallout">
            <a:avLst>
              <a:gd name="adj1" fmla="val -96785"/>
              <a:gd name="adj2" fmla="val 61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black"/>
                </a:solidFill>
                <a:latin typeface="Comic Sans MS" pitchFamily="66" charset="0"/>
              </a:rPr>
              <a:t>Are we there yet?</a:t>
            </a:r>
            <a:endParaRPr lang="en-GB" sz="1800" dirty="0">
              <a:solidFill>
                <a:prstClr val="black"/>
              </a:solidFill>
              <a:latin typeface="Comic Sans MS" pitchFamily="66" charset="0"/>
            </a:endParaRPr>
          </a:p>
        </p:txBody>
      </p:sp>
      <p:sp>
        <p:nvSpPr>
          <p:cNvPr id="24" name="Oval Callout 23"/>
          <p:cNvSpPr/>
          <p:nvPr/>
        </p:nvSpPr>
        <p:spPr>
          <a:xfrm flipH="1">
            <a:off x="350489" y="3933056"/>
            <a:ext cx="2808312" cy="1008112"/>
          </a:xfrm>
          <a:prstGeom prst="wedgeEllipseCallout">
            <a:avLst>
              <a:gd name="adj1" fmla="val -63570"/>
              <a:gd name="adj2" fmla="val 489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black"/>
                </a:solidFill>
                <a:latin typeface="Arial" pitchFamily="34" charset="0"/>
                <a:cs typeface="Arial" pitchFamily="34" charset="0"/>
              </a:rPr>
              <a:t>Not Far Now</a:t>
            </a:r>
            <a:endParaRPr lang="en-GB"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3320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15363"/>
                                        </p:tgtEl>
                                      </p:cBhvr>
                                      <p:by x="600000" y="600000"/>
                                    </p:animScale>
                                  </p:childTnLst>
                                </p:cTn>
                              </p:par>
                              <p:par>
                                <p:cTn id="7" presetID="42" presetClass="path" presetSubtype="0" fill="hold" grpId="1" nodeType="withEffect">
                                  <p:stCondLst>
                                    <p:cond delay="0"/>
                                  </p:stCondLst>
                                  <p:childTnLst>
                                    <p:animMotion origin="layout" path="M 3.61111E-6 -3.33333E-6 L 3.61111E-6 0.96621 " pathEditMode="relative" rAng="0" ptsTypes="AA">
                                      <p:cBhvr>
                                        <p:cTn id="8" dur="2000" fill="hold"/>
                                        <p:tgtEl>
                                          <p:spTgt spid="15363"/>
                                        </p:tgtEl>
                                        <p:attrNameLst>
                                          <p:attrName>ppt_x</p:attrName>
                                          <p:attrName>ppt_y</p:attrName>
                                        </p:attrNameLst>
                                      </p:cBhvr>
                                      <p:rCtr x="0" y="48310"/>
                                    </p:animMotion>
                                  </p:childTnLst>
                                </p:cTn>
                              </p:par>
                              <p:par>
                                <p:cTn id="9" presetID="23" presetClass="entr" presetSubtype="16" fill="hold" nodeType="withEffect">
                                  <p:stCondLst>
                                    <p:cond delay="700"/>
                                  </p:stCondLst>
                                  <p:childTnLst>
                                    <p:set>
                                      <p:cBhvr>
                                        <p:cTn id="10" dur="1" fill="hold">
                                          <p:stCondLst>
                                            <p:cond delay="0"/>
                                          </p:stCondLst>
                                        </p:cTn>
                                        <p:tgtEl>
                                          <p:spTgt spid="2061"/>
                                        </p:tgtEl>
                                        <p:attrNameLst>
                                          <p:attrName>style.visibility</p:attrName>
                                        </p:attrNameLst>
                                      </p:cBhvr>
                                      <p:to>
                                        <p:strVal val="visible"/>
                                      </p:to>
                                    </p:set>
                                    <p:anim calcmode="lin" valueType="num">
                                      <p:cBhvr>
                                        <p:cTn id="11" dur="3300" fill="hold"/>
                                        <p:tgtEl>
                                          <p:spTgt spid="2061"/>
                                        </p:tgtEl>
                                        <p:attrNameLst>
                                          <p:attrName>ppt_w</p:attrName>
                                        </p:attrNameLst>
                                      </p:cBhvr>
                                      <p:tavLst>
                                        <p:tav tm="0">
                                          <p:val>
                                            <p:fltVal val="0"/>
                                          </p:val>
                                        </p:tav>
                                        <p:tav tm="100000">
                                          <p:val>
                                            <p:strVal val="#ppt_w"/>
                                          </p:val>
                                        </p:tav>
                                      </p:tavLst>
                                    </p:anim>
                                    <p:anim calcmode="lin" valueType="num">
                                      <p:cBhvr>
                                        <p:cTn id="12" dur="3300" fill="hold"/>
                                        <p:tgtEl>
                                          <p:spTgt spid="2061"/>
                                        </p:tgtEl>
                                        <p:attrNameLst>
                                          <p:attrName>ppt_h</p:attrName>
                                        </p:attrNameLst>
                                      </p:cBhvr>
                                      <p:tavLst>
                                        <p:tav tm="0">
                                          <p:val>
                                            <p:fltVal val="0"/>
                                          </p:val>
                                        </p:tav>
                                        <p:tav tm="100000">
                                          <p:val>
                                            <p:strVal val="#ppt_h"/>
                                          </p:val>
                                        </p:tav>
                                      </p:tavLst>
                                    </p:anim>
                                  </p:childTnLst>
                                </p:cTn>
                              </p:par>
                              <p:par>
                                <p:cTn id="13" presetID="35" presetClass="path" presetSubtype="0" fill="hold" nodeType="withEffect">
                                  <p:stCondLst>
                                    <p:cond delay="700"/>
                                  </p:stCondLst>
                                  <p:childTnLst>
                                    <p:animMotion origin="layout" path="M -4.44444E-6 4.81481E-6 L 0.13056 0.14351 " pathEditMode="relative" rAng="0" ptsTypes="AA">
                                      <p:cBhvr>
                                        <p:cTn id="14" dur="3300" spd="-100000" fill="hold"/>
                                        <p:tgtEl>
                                          <p:spTgt spid="2061"/>
                                        </p:tgtEl>
                                        <p:attrNameLst>
                                          <p:attrName>ppt_x</p:attrName>
                                          <p:attrName>ppt_y</p:attrName>
                                        </p:attrNameLst>
                                      </p:cBhvr>
                                      <p:rCtr x="6528" y="7176"/>
                                    </p:animMotion>
                                  </p:childTnLst>
                                </p:cTn>
                              </p:par>
                              <p:par>
                                <p:cTn id="15" presetID="23" presetClass="entr" presetSubtype="16" fill="hold" grpId="0" nodeType="withEffect">
                                  <p:stCondLst>
                                    <p:cond delay="700"/>
                                  </p:stCondLst>
                                  <p:childTnLst>
                                    <p:set>
                                      <p:cBhvr>
                                        <p:cTn id="16" dur="1" fill="hold">
                                          <p:stCondLst>
                                            <p:cond delay="0"/>
                                          </p:stCondLst>
                                        </p:cTn>
                                        <p:tgtEl>
                                          <p:spTgt spid="15371"/>
                                        </p:tgtEl>
                                        <p:attrNameLst>
                                          <p:attrName>style.visibility</p:attrName>
                                        </p:attrNameLst>
                                      </p:cBhvr>
                                      <p:to>
                                        <p:strVal val="visible"/>
                                      </p:to>
                                    </p:set>
                                    <p:anim calcmode="lin" valueType="num">
                                      <p:cBhvr>
                                        <p:cTn id="17" dur="3300" fill="hold"/>
                                        <p:tgtEl>
                                          <p:spTgt spid="15371"/>
                                        </p:tgtEl>
                                        <p:attrNameLst>
                                          <p:attrName>ppt_w</p:attrName>
                                        </p:attrNameLst>
                                      </p:cBhvr>
                                      <p:tavLst>
                                        <p:tav tm="0">
                                          <p:val>
                                            <p:fltVal val="0"/>
                                          </p:val>
                                        </p:tav>
                                        <p:tav tm="100000">
                                          <p:val>
                                            <p:strVal val="#ppt_w"/>
                                          </p:val>
                                        </p:tav>
                                      </p:tavLst>
                                    </p:anim>
                                    <p:anim calcmode="lin" valueType="num">
                                      <p:cBhvr>
                                        <p:cTn id="18" dur="3300" fill="hold"/>
                                        <p:tgtEl>
                                          <p:spTgt spid="15371"/>
                                        </p:tgtEl>
                                        <p:attrNameLst>
                                          <p:attrName>ppt_h</p:attrName>
                                        </p:attrNameLst>
                                      </p:cBhvr>
                                      <p:tavLst>
                                        <p:tav tm="0">
                                          <p:val>
                                            <p:fltVal val="0"/>
                                          </p:val>
                                        </p:tav>
                                        <p:tav tm="100000">
                                          <p:val>
                                            <p:strVal val="#ppt_h"/>
                                          </p:val>
                                        </p:tav>
                                      </p:tavLst>
                                    </p:anim>
                                  </p:childTnLst>
                                </p:cTn>
                              </p:par>
                              <p:par>
                                <p:cTn id="19" presetID="63" presetClass="path" presetSubtype="0" fill="hold" grpId="1" nodeType="withEffect">
                                  <p:stCondLst>
                                    <p:cond delay="700"/>
                                  </p:stCondLst>
                                  <p:childTnLst>
                                    <p:animMotion origin="layout" path="M 2.77778E-7 -2.96296E-6 L -0.00486 0.31598 " pathEditMode="relative" rAng="0" ptsTypes="AA">
                                      <p:cBhvr>
                                        <p:cTn id="20" dur="3300" spd="-100000" fill="hold"/>
                                        <p:tgtEl>
                                          <p:spTgt spid="15371"/>
                                        </p:tgtEl>
                                        <p:attrNameLst>
                                          <p:attrName>ppt_x</p:attrName>
                                          <p:attrName>ppt_y</p:attrName>
                                        </p:attrNameLst>
                                      </p:cBhvr>
                                      <p:rCtr x="-243" y="15787"/>
                                    </p:animMotion>
                                  </p:childTnLst>
                                </p:cTn>
                              </p:par>
                              <p:par>
                                <p:cTn id="21" presetID="0" presetClass="path" presetSubtype="0" accel="50000" decel="50000" fill="hold" nodeType="withEffect">
                                  <p:stCondLst>
                                    <p:cond delay="100"/>
                                  </p:stCondLst>
                                  <p:childTnLst>
                                    <p:animMotion origin="layout" path="M -3.88889E-6 -7.3173E-6 C 0.004 -0.0007 0.00799 -0.00209 0.01198 -0.00209 C 0.01459 -0.00209 0.00226 -0.00162 0.00452 -7.3173E-6 C 0.00851 0.00277 0.01337 0.00115 0.01789 0.00184 C 0.03091 0.00115 0.0441 0.00323 0.05678 -7.3173E-6 C 0.06459 -0.00209 0.0408 -0.00093 0.03282 -0.00209 C 0.03073 -0.00232 0.02483 -0.00417 0.02691 -0.00417 C 0.03594 -0.00417 0.04497 -0.00371 0.05382 -0.00209 C 0.05869 -0.00116 0.04393 -0.00209 0.03889 -0.00209 " pathEditMode="relative" ptsTypes="ffffffffA">
                                      <p:cBhvr>
                                        <p:cTn id="22" dur="4600" fill="hold"/>
                                        <p:tgtEl>
                                          <p:spTgt spid="22"/>
                                        </p:tgtEl>
                                        <p:attrNameLst>
                                          <p:attrName>ppt_x</p:attrName>
                                          <p:attrName>ppt_y</p:attrName>
                                        </p:attrNameLst>
                                      </p:cBhvr>
                                    </p:animMotion>
                                  </p:childTnLst>
                                </p:cTn>
                              </p:par>
                              <p:par>
                                <p:cTn id="23" presetID="6" presetClass="emph" presetSubtype="0" fill="hold" grpId="0" nodeType="withEffect">
                                  <p:stCondLst>
                                    <p:cond delay="500"/>
                                  </p:stCondLst>
                                  <p:childTnLst>
                                    <p:animScale>
                                      <p:cBhvr>
                                        <p:cTn id="24" dur="2000" fill="hold"/>
                                        <p:tgtEl>
                                          <p:spTgt spid="15364"/>
                                        </p:tgtEl>
                                      </p:cBhvr>
                                      <p:by x="600000" y="600000"/>
                                    </p:animScale>
                                  </p:childTnLst>
                                </p:cTn>
                              </p:par>
                              <p:par>
                                <p:cTn id="25" presetID="42" presetClass="path" presetSubtype="0" fill="hold" grpId="1" nodeType="withEffect">
                                  <p:stCondLst>
                                    <p:cond delay="500"/>
                                  </p:stCondLst>
                                  <p:childTnLst>
                                    <p:animMotion origin="layout" path="M -1.11111E-6 -3.33333E-6 L -1.11111E-6 0.96621 " pathEditMode="relative" rAng="0" ptsTypes="AA">
                                      <p:cBhvr>
                                        <p:cTn id="26" dur="2000" fill="hold"/>
                                        <p:tgtEl>
                                          <p:spTgt spid="15364"/>
                                        </p:tgtEl>
                                        <p:attrNameLst>
                                          <p:attrName>ppt_x</p:attrName>
                                          <p:attrName>ppt_y</p:attrName>
                                        </p:attrNameLst>
                                      </p:cBhvr>
                                      <p:rCtr x="0" y="48310"/>
                                    </p:animMotion>
                                  </p:childTnLst>
                                </p:cTn>
                              </p:par>
                              <p:par>
                                <p:cTn id="27" presetID="6" presetClass="emph" presetSubtype="0" fill="hold" grpId="0" nodeType="withEffect">
                                  <p:stCondLst>
                                    <p:cond delay="1000"/>
                                  </p:stCondLst>
                                  <p:childTnLst>
                                    <p:animScale>
                                      <p:cBhvr>
                                        <p:cTn id="28" dur="2000" fill="hold"/>
                                        <p:tgtEl>
                                          <p:spTgt spid="15365"/>
                                        </p:tgtEl>
                                      </p:cBhvr>
                                      <p:by x="600000" y="600000"/>
                                    </p:animScale>
                                  </p:childTnLst>
                                </p:cTn>
                              </p:par>
                              <p:par>
                                <p:cTn id="29" presetID="42" presetClass="path" presetSubtype="0" fill="hold" grpId="1" nodeType="withEffect">
                                  <p:stCondLst>
                                    <p:cond delay="1000"/>
                                  </p:stCondLst>
                                  <p:childTnLst>
                                    <p:animMotion origin="layout" path="M 5.55556E-7 -3.33333E-6 L 5.55556E-7 0.96621 " pathEditMode="relative" rAng="0" ptsTypes="AA">
                                      <p:cBhvr>
                                        <p:cTn id="30" dur="2000" fill="hold"/>
                                        <p:tgtEl>
                                          <p:spTgt spid="15365"/>
                                        </p:tgtEl>
                                        <p:attrNameLst>
                                          <p:attrName>ppt_x</p:attrName>
                                          <p:attrName>ppt_y</p:attrName>
                                        </p:attrNameLst>
                                      </p:cBhvr>
                                      <p:rCtr x="0" y="48310"/>
                                    </p:animMotion>
                                  </p:childTnLst>
                                </p:cTn>
                              </p:par>
                              <p:par>
                                <p:cTn id="31" presetID="6" presetClass="emph" presetSubtype="0" fill="hold" grpId="0" nodeType="withEffect">
                                  <p:stCondLst>
                                    <p:cond delay="1500"/>
                                  </p:stCondLst>
                                  <p:childTnLst>
                                    <p:animScale>
                                      <p:cBhvr>
                                        <p:cTn id="32" dur="2000" fill="hold"/>
                                        <p:tgtEl>
                                          <p:spTgt spid="15366"/>
                                        </p:tgtEl>
                                      </p:cBhvr>
                                      <p:by x="600000" y="600000"/>
                                    </p:animScale>
                                  </p:childTnLst>
                                </p:cTn>
                              </p:par>
                              <p:par>
                                <p:cTn id="33" presetID="42" presetClass="path" presetSubtype="0" fill="hold" grpId="1" nodeType="withEffect">
                                  <p:stCondLst>
                                    <p:cond delay="1500"/>
                                  </p:stCondLst>
                                  <p:childTnLst>
                                    <p:animMotion origin="layout" path="M 2.22222E-6 -3.33333E-6 L 2.22222E-6 0.96621 " pathEditMode="relative" rAng="0" ptsTypes="AA">
                                      <p:cBhvr>
                                        <p:cTn id="34" dur="2000" fill="hold"/>
                                        <p:tgtEl>
                                          <p:spTgt spid="15366"/>
                                        </p:tgtEl>
                                        <p:attrNameLst>
                                          <p:attrName>ppt_x</p:attrName>
                                          <p:attrName>ppt_y</p:attrName>
                                        </p:attrNameLst>
                                      </p:cBhvr>
                                      <p:rCtr x="0" y="48310"/>
                                    </p:animMotion>
                                  </p:childTnLst>
                                </p:cTn>
                              </p:par>
                              <p:par>
                                <p:cTn id="35" presetID="6" presetClass="emph" presetSubtype="0" fill="hold" grpId="0" nodeType="withEffect">
                                  <p:stCondLst>
                                    <p:cond delay="2000"/>
                                  </p:stCondLst>
                                  <p:childTnLst>
                                    <p:animScale>
                                      <p:cBhvr>
                                        <p:cTn id="36" dur="2000" fill="hold"/>
                                        <p:tgtEl>
                                          <p:spTgt spid="15367"/>
                                        </p:tgtEl>
                                      </p:cBhvr>
                                      <p:by x="400000" y="400000"/>
                                    </p:animScale>
                                  </p:childTnLst>
                                </p:cTn>
                              </p:par>
                              <p:par>
                                <p:cTn id="37" presetID="42" presetClass="path" presetSubtype="0" fill="hold" grpId="1" nodeType="withEffect">
                                  <p:stCondLst>
                                    <p:cond delay="2000"/>
                                  </p:stCondLst>
                                  <p:childTnLst>
                                    <p:animMotion origin="layout" path="M 3.61111E-6 -3.33333E-6 L 3.61111E-6 0.31528 " pathEditMode="relative" rAng="0" ptsTypes="AA">
                                      <p:cBhvr>
                                        <p:cTn id="38" dur="2100" fill="hold"/>
                                        <p:tgtEl>
                                          <p:spTgt spid="15367"/>
                                        </p:tgtEl>
                                        <p:attrNameLst>
                                          <p:attrName>ppt_x</p:attrName>
                                          <p:attrName>ppt_y</p:attrName>
                                        </p:attrNameLst>
                                      </p:cBhvr>
                                      <p:rCtr x="0" y="15764"/>
                                    </p:animMotion>
                                  </p:childTnLst>
                                </p:cTn>
                              </p:par>
                              <p:par>
                                <p:cTn id="39" presetID="42" presetClass="path" presetSubtype="0" fill="hold" grpId="0" nodeType="withEffect">
                                  <p:stCondLst>
                                    <p:cond delay="3100"/>
                                  </p:stCondLst>
                                  <p:childTnLst>
                                    <p:animMotion origin="layout" path="M 4.16667E-6 -3.33333E-6 L 4.16667E-6 0.09468 " pathEditMode="relative" rAng="0" ptsTypes="AA">
                                      <p:cBhvr>
                                        <p:cTn id="40" dur="900" fill="hold"/>
                                        <p:tgtEl>
                                          <p:spTgt spid="15368"/>
                                        </p:tgtEl>
                                        <p:attrNameLst>
                                          <p:attrName>ppt_x</p:attrName>
                                          <p:attrName>ppt_y</p:attrName>
                                        </p:attrNameLst>
                                      </p:cBhvr>
                                      <p:rCtr x="0" y="4722"/>
                                    </p:animMotion>
                                  </p:childTnLst>
                                </p:cTn>
                              </p:par>
                              <p:par>
                                <p:cTn id="41" presetID="22" presetClass="entr" presetSubtype="4" fill="hold" grpId="0" nodeType="withEffect">
                                  <p:stCondLst>
                                    <p:cond delay="310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360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xit" presetSubtype="16" fill="hold" nodeType="clickEffect">
                                  <p:stCondLst>
                                    <p:cond delay="0"/>
                                  </p:stCondLst>
                                  <p:childTnLst>
                                    <p:anim calcmode="lin" valueType="num">
                                      <p:cBhvr>
                                        <p:cTn id="50" dur="2000"/>
                                        <p:tgtEl>
                                          <p:spTgt spid="2061"/>
                                        </p:tgtEl>
                                        <p:attrNameLst>
                                          <p:attrName>ppt_w</p:attrName>
                                        </p:attrNameLst>
                                      </p:cBhvr>
                                      <p:tavLst>
                                        <p:tav tm="0">
                                          <p:val>
                                            <p:strVal val="ppt_w"/>
                                          </p:val>
                                        </p:tav>
                                        <p:tav tm="100000">
                                          <p:val>
                                            <p:strVal val="4*ppt_w"/>
                                          </p:val>
                                        </p:tav>
                                      </p:tavLst>
                                    </p:anim>
                                    <p:anim calcmode="lin" valueType="num">
                                      <p:cBhvr>
                                        <p:cTn id="51" dur="2000"/>
                                        <p:tgtEl>
                                          <p:spTgt spid="2061"/>
                                        </p:tgtEl>
                                        <p:attrNameLst>
                                          <p:attrName>ppt_h</p:attrName>
                                        </p:attrNameLst>
                                      </p:cBhvr>
                                      <p:tavLst>
                                        <p:tav tm="0">
                                          <p:val>
                                            <p:strVal val="ppt_h"/>
                                          </p:val>
                                        </p:tav>
                                        <p:tav tm="100000">
                                          <p:val>
                                            <p:strVal val="4*ppt_h"/>
                                          </p:val>
                                        </p:tav>
                                      </p:tavLst>
                                    </p:anim>
                                    <p:set>
                                      <p:cBhvr>
                                        <p:cTn id="52" dur="1" fill="hold">
                                          <p:stCondLst>
                                            <p:cond delay="1999"/>
                                          </p:stCondLst>
                                        </p:cTn>
                                        <p:tgtEl>
                                          <p:spTgt spid="2061"/>
                                        </p:tgtEl>
                                        <p:attrNameLst>
                                          <p:attrName>style.visibility</p:attrName>
                                        </p:attrNameLst>
                                      </p:cBhvr>
                                      <p:to>
                                        <p:strVal val="hidden"/>
                                      </p:to>
                                    </p:set>
                                  </p:childTnLst>
                                </p:cTn>
                              </p:par>
                              <p:par>
                                <p:cTn id="53" presetID="23" presetClass="exit" presetSubtype="16" fill="hold" grpId="2" nodeType="withEffect">
                                  <p:stCondLst>
                                    <p:cond delay="0"/>
                                  </p:stCondLst>
                                  <p:childTnLst>
                                    <p:anim calcmode="lin" valueType="num">
                                      <p:cBhvr>
                                        <p:cTn id="54" dur="2000"/>
                                        <p:tgtEl>
                                          <p:spTgt spid="15371"/>
                                        </p:tgtEl>
                                        <p:attrNameLst>
                                          <p:attrName>ppt_w</p:attrName>
                                        </p:attrNameLst>
                                      </p:cBhvr>
                                      <p:tavLst>
                                        <p:tav tm="0">
                                          <p:val>
                                            <p:strVal val="ppt_w"/>
                                          </p:val>
                                        </p:tav>
                                        <p:tav tm="100000">
                                          <p:val>
                                            <p:strVal val="4*ppt_w"/>
                                          </p:val>
                                        </p:tav>
                                      </p:tavLst>
                                    </p:anim>
                                    <p:anim calcmode="lin" valueType="num">
                                      <p:cBhvr>
                                        <p:cTn id="55" dur="2000"/>
                                        <p:tgtEl>
                                          <p:spTgt spid="15371"/>
                                        </p:tgtEl>
                                        <p:attrNameLst>
                                          <p:attrName>ppt_h</p:attrName>
                                        </p:attrNameLst>
                                      </p:cBhvr>
                                      <p:tavLst>
                                        <p:tav tm="0">
                                          <p:val>
                                            <p:strVal val="ppt_h"/>
                                          </p:val>
                                        </p:tav>
                                        <p:tav tm="100000">
                                          <p:val>
                                            <p:strVal val="4*ppt_h"/>
                                          </p:val>
                                        </p:tav>
                                      </p:tavLst>
                                    </p:anim>
                                    <p:set>
                                      <p:cBhvr>
                                        <p:cTn id="56" dur="1" fill="hold">
                                          <p:stCondLst>
                                            <p:cond delay="1999"/>
                                          </p:stCondLst>
                                        </p:cTn>
                                        <p:tgtEl>
                                          <p:spTgt spid="15371"/>
                                        </p:tgtEl>
                                        <p:attrNameLst>
                                          <p:attrName>style.visibility</p:attrName>
                                        </p:attrNameLst>
                                      </p:cBhvr>
                                      <p:to>
                                        <p:strVal val="hidden"/>
                                      </p:to>
                                    </p:set>
                                  </p:childTnLst>
                                </p:cTn>
                              </p:par>
                              <p:par>
                                <p:cTn id="57" presetID="35" presetClass="path" presetSubtype="0" fill="hold" nodeType="withEffect">
                                  <p:stCondLst>
                                    <p:cond delay="0"/>
                                  </p:stCondLst>
                                  <p:childTnLst>
                                    <p:animMotion origin="layout" path="M 4.44444E-6 0 L -0.36737 0.45718 " pathEditMode="relative" rAng="0" ptsTypes="AA">
                                      <p:cBhvr>
                                        <p:cTn id="58" dur="2000" fill="hold"/>
                                        <p:tgtEl>
                                          <p:spTgt spid="2061"/>
                                        </p:tgtEl>
                                        <p:attrNameLst>
                                          <p:attrName>ppt_x</p:attrName>
                                          <p:attrName>ppt_y</p:attrName>
                                        </p:attrNameLst>
                                      </p:cBhvr>
                                      <p:rCtr x="-18368" y="22847"/>
                                    </p:animMotion>
                                  </p:childTnLst>
                                </p:cTn>
                              </p:par>
                              <p:par>
                                <p:cTn id="59" presetID="10" presetClass="exit" presetSubtype="0" fill="hold" grpId="3" nodeType="withEffect">
                                  <p:stCondLst>
                                    <p:cond delay="100"/>
                                  </p:stCondLst>
                                  <p:childTnLst>
                                    <p:animEffect transition="out" filter="fade">
                                      <p:cBhvr>
                                        <p:cTn id="60" dur="1900"/>
                                        <p:tgtEl>
                                          <p:spTgt spid="15371"/>
                                        </p:tgtEl>
                                      </p:cBhvr>
                                    </p:animEffect>
                                    <p:set>
                                      <p:cBhvr>
                                        <p:cTn id="61" dur="1" fill="hold">
                                          <p:stCondLst>
                                            <p:cond delay="1899"/>
                                          </p:stCondLst>
                                        </p:cTn>
                                        <p:tgtEl>
                                          <p:spTgt spid="15371"/>
                                        </p:tgtEl>
                                        <p:attrNameLst>
                                          <p:attrName>style.visibility</p:attrName>
                                        </p:attrNameLst>
                                      </p:cBhvr>
                                      <p:to>
                                        <p:strVal val="hidden"/>
                                      </p:to>
                                    </p:set>
                                  </p:childTnLst>
                                </p:cTn>
                              </p:par>
                              <p:par>
                                <p:cTn id="62" presetID="10" presetClass="exit" presetSubtype="0" fill="hold" nodeType="withEffect">
                                  <p:stCondLst>
                                    <p:cond delay="100"/>
                                  </p:stCondLst>
                                  <p:childTnLst>
                                    <p:animEffect transition="out" filter="fade">
                                      <p:cBhvr>
                                        <p:cTn id="63" dur="1900"/>
                                        <p:tgtEl>
                                          <p:spTgt spid="2061"/>
                                        </p:tgtEl>
                                      </p:cBhvr>
                                    </p:animEffect>
                                    <p:set>
                                      <p:cBhvr>
                                        <p:cTn id="64" dur="1" fill="hold">
                                          <p:stCondLst>
                                            <p:cond delay="1899"/>
                                          </p:stCondLst>
                                        </p:cTn>
                                        <p:tgtEl>
                                          <p:spTgt spid="2061"/>
                                        </p:tgtEl>
                                        <p:attrNameLst>
                                          <p:attrName>style.visibility</p:attrName>
                                        </p:attrNameLst>
                                      </p:cBhvr>
                                      <p:to>
                                        <p:strVal val="hidden"/>
                                      </p:to>
                                    </p:set>
                                  </p:childTnLst>
                                </p:cTn>
                              </p:par>
                              <p:par>
                                <p:cTn id="65" presetID="22" presetClass="exit" presetSubtype="2" fill="hold" grpId="1" nodeType="withEffect">
                                  <p:stCondLst>
                                    <p:cond delay="100"/>
                                  </p:stCondLst>
                                  <p:childTnLst>
                                    <p:animEffect transition="out" filter="wipe(right)">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22" presetClass="exit" presetSubtype="1" fill="hold" grpId="1" nodeType="withEffect">
                                  <p:stCondLst>
                                    <p:cond delay="100"/>
                                  </p:stCondLst>
                                  <p:childTnLst>
                                    <p:animEffect transition="out" filter="wipe(up)">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3" grpId="1" animBg="1"/>
      <p:bldP spid="15364" grpId="0" animBg="1"/>
      <p:bldP spid="15364" grpId="1" animBg="1"/>
      <p:bldP spid="15365" grpId="0" animBg="1"/>
      <p:bldP spid="15365" grpId="1" animBg="1"/>
      <p:bldP spid="15366" grpId="0" animBg="1"/>
      <p:bldP spid="15366" grpId="1" animBg="1"/>
      <p:bldP spid="15367" grpId="0" animBg="1"/>
      <p:bldP spid="15367" grpId="1" animBg="1"/>
      <p:bldP spid="15368" grpId="0" animBg="1"/>
      <p:bldP spid="15371" grpId="0"/>
      <p:bldP spid="15371" grpId="1"/>
      <p:bldP spid="15371" grpId="2"/>
      <p:bldP spid="15371" grpId="3"/>
      <p:bldP spid="23" grpId="0" animBg="1"/>
      <p:bldP spid="23" grpId="1" animBg="1"/>
      <p:bldP spid="24" grpId="0" animBg="1"/>
      <p:bldP spid="2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1112591_61030577blank"/>
          <p:cNvPicPr>
            <a:picLocks noChangeAspect="1" noChangeArrowheads="1"/>
          </p:cNvPicPr>
          <p:nvPr/>
        </p:nvPicPr>
        <p:blipFill>
          <a:blip r:embed="rId3" cstate="print">
            <a:extLst>
              <a:ext uri="{28A0092B-C50C-407E-A947-70E740481C1C}">
                <a14:useLocalDpi xmlns:a14="http://schemas.microsoft.com/office/drawing/2010/main" val="0"/>
              </a:ext>
            </a:extLst>
          </a:blip>
          <a:srcRect l="16132" t="49028" r="16144" b="23224"/>
          <a:stretch>
            <a:fillRect/>
          </a:stretch>
        </p:blipFill>
        <p:spPr bwMode="auto">
          <a:xfrm>
            <a:off x="0" y="4365628"/>
            <a:ext cx="9906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3"/>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4" name="AutoShape 4"/>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5" name="AutoShape 5"/>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6" name="AutoShape 6"/>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7" name="AutoShape 7"/>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sp>
        <p:nvSpPr>
          <p:cNvPr id="15368" name="AutoShape 8"/>
          <p:cNvSpPr>
            <a:spLocks noChangeArrowheads="1"/>
          </p:cNvSpPr>
          <p:nvPr/>
        </p:nvSpPr>
        <p:spPr bwMode="auto">
          <a:xfrm rot="10800000">
            <a:off x="5044150" y="4110041"/>
            <a:ext cx="79110" cy="250825"/>
          </a:xfrm>
          <a:custGeom>
            <a:avLst/>
            <a:gdLst>
              <a:gd name="T0" fmla="*/ 67660 w 21600"/>
              <a:gd name="T1" fmla="*/ 125413 h 21600"/>
              <a:gd name="T2" fmla="*/ 36513 w 21600"/>
              <a:gd name="T3" fmla="*/ 250825 h 21600"/>
              <a:gd name="T4" fmla="*/ 5365 w 21600"/>
              <a:gd name="T5" fmla="*/ 125413 h 21600"/>
              <a:gd name="T6" fmla="*/ 36513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a typeface="+mn-ea"/>
            </a:endParaRPr>
          </a:p>
        </p:txBody>
      </p:sp>
      <p:pic>
        <p:nvPicPr>
          <p:cNvPr id="2057" name="Picture 14" descr="1112591_61030577blank"/>
          <p:cNvPicPr>
            <a:picLocks noChangeAspect="1" noChangeArrowheads="1"/>
          </p:cNvPicPr>
          <p:nvPr/>
        </p:nvPicPr>
        <p:blipFill>
          <a:blip r:embed="rId3" cstate="print">
            <a:extLst>
              <a:ext uri="{28A0092B-C50C-407E-A947-70E740481C1C}">
                <a14:useLocalDpi xmlns:a14="http://schemas.microsoft.com/office/drawing/2010/main" val="0"/>
              </a:ext>
            </a:extLst>
          </a:blip>
          <a:srcRect l="16132" t="424" r="16144" b="50972"/>
          <a:stretch>
            <a:fillRect/>
          </a:stretch>
        </p:blipFill>
        <p:spPr bwMode="auto">
          <a:xfrm>
            <a:off x="0" y="3"/>
            <a:ext cx="9906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road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14" y="1522413"/>
            <a:ext cx="612245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11"/>
          <p:cNvSpPr txBox="1">
            <a:spLocks noChangeArrowheads="1"/>
          </p:cNvSpPr>
          <p:nvPr/>
        </p:nvSpPr>
        <p:spPr bwMode="auto">
          <a:xfrm>
            <a:off x="3369074" y="1657353"/>
            <a:ext cx="3143779" cy="1025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85000"/>
              </a:lnSpc>
              <a:spcBef>
                <a:spcPts val="0"/>
              </a:spcBef>
              <a:spcAft>
                <a:spcPts val="0"/>
              </a:spcAft>
            </a:pPr>
            <a:r>
              <a:rPr lang="en-US" altLang="en-US" dirty="0" smtClean="0">
                <a:solidFill>
                  <a:prstClr val="white"/>
                </a:solidFill>
                <a:latin typeface="Arial Rounded MT Bold" pitchFamily="34" charset="0"/>
              </a:rPr>
              <a:t>Nearly There ????</a:t>
            </a:r>
          </a:p>
        </p:txBody>
      </p:sp>
      <p:pic>
        <p:nvPicPr>
          <p:cNvPr id="15" name="Picture 14" descr="car.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676636" y="4293096"/>
            <a:ext cx="3095625" cy="2857500"/>
          </a:xfrm>
          <a:prstGeom prst="rect">
            <a:avLst/>
          </a:prstGeom>
          <a:scene3d>
            <a:camera prst="perspectiveLeft">
              <a:rot lat="0" lon="1800000" rev="0"/>
            </a:camera>
            <a:lightRig rig="threePt" dir="t"/>
          </a:scene3d>
        </p:spPr>
      </p:pic>
      <p:sp>
        <p:nvSpPr>
          <p:cNvPr id="16" name="Oval Callout 15"/>
          <p:cNvSpPr/>
          <p:nvPr/>
        </p:nvSpPr>
        <p:spPr>
          <a:xfrm>
            <a:off x="4874991" y="4149080"/>
            <a:ext cx="2340260" cy="936104"/>
          </a:xfrm>
          <a:prstGeom prst="wedgeEllipseCallout">
            <a:avLst>
              <a:gd name="adj1" fmla="val -96785"/>
              <a:gd name="adj2" fmla="val 61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black"/>
                </a:solidFill>
                <a:latin typeface="Comic Sans MS" pitchFamily="66" charset="0"/>
              </a:rPr>
              <a:t>Are we there yet?</a:t>
            </a:r>
            <a:endParaRPr lang="en-GB" sz="1800" dirty="0">
              <a:solidFill>
                <a:prstClr val="black"/>
              </a:solidFill>
              <a:latin typeface="Comic Sans MS" pitchFamily="66" charset="0"/>
            </a:endParaRPr>
          </a:p>
        </p:txBody>
      </p:sp>
      <p:sp>
        <p:nvSpPr>
          <p:cNvPr id="2" name="TextBox 1"/>
          <p:cNvSpPr txBox="1"/>
          <p:nvPr/>
        </p:nvSpPr>
        <p:spPr>
          <a:xfrm>
            <a:off x="0" y="0"/>
            <a:ext cx="9906000" cy="461665"/>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59771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6" presetClass="emph" presetSubtype="0" fill="hold" grpId="0" nodeType="withEffect">
                                  <p:stCondLst>
                                    <p:cond delay="0"/>
                                  </p:stCondLst>
                                  <p:childTnLst>
                                    <p:animScale>
                                      <p:cBhvr>
                                        <p:cTn id="9" dur="2000" fill="hold"/>
                                        <p:tgtEl>
                                          <p:spTgt spid="15363"/>
                                        </p:tgtEl>
                                      </p:cBhvr>
                                      <p:by x="600000" y="600000"/>
                                    </p:animScale>
                                  </p:childTnLst>
                                </p:cTn>
                              </p:par>
                              <p:par>
                                <p:cTn id="10" presetID="42" presetClass="path" presetSubtype="0" fill="hold" grpId="1" nodeType="withEffect">
                                  <p:stCondLst>
                                    <p:cond delay="0"/>
                                  </p:stCondLst>
                                  <p:childTnLst>
                                    <p:animMotion origin="layout" path="M 3.61111E-6 -3.33333E-6 L 3.61111E-6 0.96621 " pathEditMode="relative" rAng="0" ptsTypes="AA">
                                      <p:cBhvr>
                                        <p:cTn id="11" dur="2000" fill="hold"/>
                                        <p:tgtEl>
                                          <p:spTgt spid="15363"/>
                                        </p:tgtEl>
                                        <p:attrNameLst>
                                          <p:attrName>ppt_x</p:attrName>
                                          <p:attrName>ppt_y</p:attrName>
                                        </p:attrNameLst>
                                      </p:cBhvr>
                                      <p:rCtr x="0" y="48310"/>
                                    </p:animMotion>
                                  </p:childTnLst>
                                </p:cTn>
                              </p:par>
                              <p:par>
                                <p:cTn id="12" presetID="23" presetClass="entr" presetSubtype="16" fill="hold" nodeType="withEffect">
                                  <p:stCondLst>
                                    <p:cond delay="700"/>
                                  </p:stCondLst>
                                  <p:childTnLst>
                                    <p:set>
                                      <p:cBhvr>
                                        <p:cTn id="13" dur="1" fill="hold">
                                          <p:stCondLst>
                                            <p:cond delay="0"/>
                                          </p:stCondLst>
                                        </p:cTn>
                                        <p:tgtEl>
                                          <p:spTgt spid="2061"/>
                                        </p:tgtEl>
                                        <p:attrNameLst>
                                          <p:attrName>style.visibility</p:attrName>
                                        </p:attrNameLst>
                                      </p:cBhvr>
                                      <p:to>
                                        <p:strVal val="visible"/>
                                      </p:to>
                                    </p:set>
                                    <p:anim calcmode="lin" valueType="num">
                                      <p:cBhvr>
                                        <p:cTn id="14" dur="3300" fill="hold"/>
                                        <p:tgtEl>
                                          <p:spTgt spid="2061"/>
                                        </p:tgtEl>
                                        <p:attrNameLst>
                                          <p:attrName>ppt_w</p:attrName>
                                        </p:attrNameLst>
                                      </p:cBhvr>
                                      <p:tavLst>
                                        <p:tav tm="0">
                                          <p:val>
                                            <p:fltVal val="0"/>
                                          </p:val>
                                        </p:tav>
                                        <p:tav tm="100000">
                                          <p:val>
                                            <p:strVal val="#ppt_w"/>
                                          </p:val>
                                        </p:tav>
                                      </p:tavLst>
                                    </p:anim>
                                    <p:anim calcmode="lin" valueType="num">
                                      <p:cBhvr>
                                        <p:cTn id="15" dur="3300" fill="hold"/>
                                        <p:tgtEl>
                                          <p:spTgt spid="2061"/>
                                        </p:tgtEl>
                                        <p:attrNameLst>
                                          <p:attrName>ppt_h</p:attrName>
                                        </p:attrNameLst>
                                      </p:cBhvr>
                                      <p:tavLst>
                                        <p:tav tm="0">
                                          <p:val>
                                            <p:fltVal val="0"/>
                                          </p:val>
                                        </p:tav>
                                        <p:tav tm="100000">
                                          <p:val>
                                            <p:strVal val="#ppt_h"/>
                                          </p:val>
                                        </p:tav>
                                      </p:tavLst>
                                    </p:anim>
                                  </p:childTnLst>
                                </p:cTn>
                              </p:par>
                              <p:par>
                                <p:cTn id="16" presetID="35" presetClass="path" presetSubtype="0" fill="hold" nodeType="withEffect">
                                  <p:stCondLst>
                                    <p:cond delay="700"/>
                                  </p:stCondLst>
                                  <p:childTnLst>
                                    <p:animMotion origin="layout" path="M -4.44444E-6 4.81481E-6 L 0.13056 0.14351 " pathEditMode="relative" rAng="0" ptsTypes="AA">
                                      <p:cBhvr>
                                        <p:cTn id="17" dur="3300" spd="-100000" fill="hold"/>
                                        <p:tgtEl>
                                          <p:spTgt spid="2061"/>
                                        </p:tgtEl>
                                        <p:attrNameLst>
                                          <p:attrName>ppt_x</p:attrName>
                                          <p:attrName>ppt_y</p:attrName>
                                        </p:attrNameLst>
                                      </p:cBhvr>
                                      <p:rCtr x="6528" y="7176"/>
                                    </p:animMotion>
                                  </p:childTnLst>
                                </p:cTn>
                              </p:par>
                              <p:par>
                                <p:cTn id="18" presetID="23" presetClass="entr" presetSubtype="16" fill="hold" grpId="0" nodeType="withEffect">
                                  <p:stCondLst>
                                    <p:cond delay="700"/>
                                  </p:stCondLst>
                                  <p:childTnLst>
                                    <p:set>
                                      <p:cBhvr>
                                        <p:cTn id="19" dur="1" fill="hold">
                                          <p:stCondLst>
                                            <p:cond delay="0"/>
                                          </p:stCondLst>
                                        </p:cTn>
                                        <p:tgtEl>
                                          <p:spTgt spid="15371"/>
                                        </p:tgtEl>
                                        <p:attrNameLst>
                                          <p:attrName>style.visibility</p:attrName>
                                        </p:attrNameLst>
                                      </p:cBhvr>
                                      <p:to>
                                        <p:strVal val="visible"/>
                                      </p:to>
                                    </p:set>
                                    <p:anim calcmode="lin" valueType="num">
                                      <p:cBhvr>
                                        <p:cTn id="20" dur="3300" fill="hold"/>
                                        <p:tgtEl>
                                          <p:spTgt spid="15371"/>
                                        </p:tgtEl>
                                        <p:attrNameLst>
                                          <p:attrName>ppt_w</p:attrName>
                                        </p:attrNameLst>
                                      </p:cBhvr>
                                      <p:tavLst>
                                        <p:tav tm="0">
                                          <p:val>
                                            <p:fltVal val="0"/>
                                          </p:val>
                                        </p:tav>
                                        <p:tav tm="100000">
                                          <p:val>
                                            <p:strVal val="#ppt_w"/>
                                          </p:val>
                                        </p:tav>
                                      </p:tavLst>
                                    </p:anim>
                                    <p:anim calcmode="lin" valueType="num">
                                      <p:cBhvr>
                                        <p:cTn id="21" dur="3300" fill="hold"/>
                                        <p:tgtEl>
                                          <p:spTgt spid="15371"/>
                                        </p:tgtEl>
                                        <p:attrNameLst>
                                          <p:attrName>ppt_h</p:attrName>
                                        </p:attrNameLst>
                                      </p:cBhvr>
                                      <p:tavLst>
                                        <p:tav tm="0">
                                          <p:val>
                                            <p:fltVal val="0"/>
                                          </p:val>
                                        </p:tav>
                                        <p:tav tm="100000">
                                          <p:val>
                                            <p:strVal val="#ppt_h"/>
                                          </p:val>
                                        </p:tav>
                                      </p:tavLst>
                                    </p:anim>
                                  </p:childTnLst>
                                </p:cTn>
                              </p:par>
                              <p:par>
                                <p:cTn id="22" presetID="63" presetClass="path" presetSubtype="0" fill="hold" grpId="1" nodeType="withEffect">
                                  <p:stCondLst>
                                    <p:cond delay="700"/>
                                  </p:stCondLst>
                                  <p:childTnLst>
                                    <p:animMotion origin="layout" path="M 2.77778E-7 -2.96296E-6 L -0.00486 0.31598 " pathEditMode="relative" rAng="0" ptsTypes="AA">
                                      <p:cBhvr>
                                        <p:cTn id="23" dur="3300" spd="-100000" fill="hold"/>
                                        <p:tgtEl>
                                          <p:spTgt spid="15371"/>
                                        </p:tgtEl>
                                        <p:attrNameLst>
                                          <p:attrName>ppt_x</p:attrName>
                                          <p:attrName>ppt_y</p:attrName>
                                        </p:attrNameLst>
                                      </p:cBhvr>
                                      <p:rCtr x="-243" y="15787"/>
                                    </p:animMotion>
                                  </p:childTnLst>
                                </p:cTn>
                              </p:par>
                              <p:par>
                                <p:cTn id="24" presetID="0" presetClass="path" presetSubtype="0" accel="50000" decel="50000" fill="hold" nodeType="withEffect">
                                  <p:stCondLst>
                                    <p:cond delay="100"/>
                                  </p:stCondLst>
                                  <p:childTnLst>
                                    <p:animMotion origin="layout" path="M -3.88889E-6 -7.3173E-6 C 0.004 -0.0007 0.00799 -0.00209 0.01198 -0.00209 C 0.01459 -0.00209 0.00226 -0.00162 0.00452 -7.3173E-6 C 0.00851 0.00277 0.01337 0.00115 0.01789 0.00184 C 0.03091 0.00115 0.0441 0.00323 0.05678 -7.3173E-6 C 0.06459 -0.00209 0.0408 -0.00093 0.03282 -0.00209 C 0.03073 -0.00232 0.02483 -0.00417 0.02691 -0.00417 C 0.03594 -0.00417 0.04497 -0.00371 0.05382 -0.00209 C 0.05869 -0.00116 0.04393 -0.00209 0.03889 -0.00209 " pathEditMode="relative" ptsTypes="ffffffffA">
                                      <p:cBhvr>
                                        <p:cTn id="25" dur="4600" fill="hold"/>
                                        <p:tgtEl>
                                          <p:spTgt spid="15"/>
                                        </p:tgtEl>
                                        <p:attrNameLst>
                                          <p:attrName>ppt_x</p:attrName>
                                          <p:attrName>ppt_y</p:attrName>
                                        </p:attrNameLst>
                                      </p:cBhvr>
                                    </p:animMotion>
                                  </p:childTnLst>
                                </p:cTn>
                              </p:par>
                              <p:par>
                                <p:cTn id="26" presetID="6" presetClass="emph" presetSubtype="0" fill="hold" grpId="0" nodeType="withEffect">
                                  <p:stCondLst>
                                    <p:cond delay="500"/>
                                  </p:stCondLst>
                                  <p:childTnLst>
                                    <p:animScale>
                                      <p:cBhvr>
                                        <p:cTn id="27" dur="2000" fill="hold"/>
                                        <p:tgtEl>
                                          <p:spTgt spid="15364"/>
                                        </p:tgtEl>
                                      </p:cBhvr>
                                      <p:by x="600000" y="600000"/>
                                    </p:animScale>
                                  </p:childTnLst>
                                </p:cTn>
                              </p:par>
                              <p:par>
                                <p:cTn id="28" presetID="42" presetClass="path" presetSubtype="0" fill="hold" grpId="1" nodeType="withEffect">
                                  <p:stCondLst>
                                    <p:cond delay="500"/>
                                  </p:stCondLst>
                                  <p:childTnLst>
                                    <p:animMotion origin="layout" path="M -1.11111E-6 -3.33333E-6 L -1.11111E-6 0.96621 " pathEditMode="relative" rAng="0" ptsTypes="AA">
                                      <p:cBhvr>
                                        <p:cTn id="29" dur="2000" fill="hold"/>
                                        <p:tgtEl>
                                          <p:spTgt spid="15364"/>
                                        </p:tgtEl>
                                        <p:attrNameLst>
                                          <p:attrName>ppt_x</p:attrName>
                                          <p:attrName>ppt_y</p:attrName>
                                        </p:attrNameLst>
                                      </p:cBhvr>
                                      <p:rCtr x="0" y="48310"/>
                                    </p:animMotion>
                                  </p:childTnLst>
                                </p:cTn>
                              </p:par>
                              <p:par>
                                <p:cTn id="30" presetID="6" presetClass="emph" presetSubtype="0" fill="hold" grpId="0" nodeType="withEffect">
                                  <p:stCondLst>
                                    <p:cond delay="1000"/>
                                  </p:stCondLst>
                                  <p:childTnLst>
                                    <p:animScale>
                                      <p:cBhvr>
                                        <p:cTn id="31" dur="2000" fill="hold"/>
                                        <p:tgtEl>
                                          <p:spTgt spid="15365"/>
                                        </p:tgtEl>
                                      </p:cBhvr>
                                      <p:by x="600000" y="600000"/>
                                    </p:animScale>
                                  </p:childTnLst>
                                </p:cTn>
                              </p:par>
                              <p:par>
                                <p:cTn id="32" presetID="42" presetClass="path" presetSubtype="0" fill="hold" grpId="1" nodeType="withEffect">
                                  <p:stCondLst>
                                    <p:cond delay="1000"/>
                                  </p:stCondLst>
                                  <p:childTnLst>
                                    <p:animMotion origin="layout" path="M 5.55556E-7 -3.33333E-6 L 5.55556E-7 0.96621 " pathEditMode="relative" rAng="0" ptsTypes="AA">
                                      <p:cBhvr>
                                        <p:cTn id="33" dur="2000" fill="hold"/>
                                        <p:tgtEl>
                                          <p:spTgt spid="15365"/>
                                        </p:tgtEl>
                                        <p:attrNameLst>
                                          <p:attrName>ppt_x</p:attrName>
                                          <p:attrName>ppt_y</p:attrName>
                                        </p:attrNameLst>
                                      </p:cBhvr>
                                      <p:rCtr x="0" y="48310"/>
                                    </p:animMotion>
                                  </p:childTnLst>
                                </p:cTn>
                              </p:par>
                              <p:par>
                                <p:cTn id="34" presetID="6" presetClass="emph" presetSubtype="0" fill="hold" grpId="0" nodeType="withEffect">
                                  <p:stCondLst>
                                    <p:cond delay="1500"/>
                                  </p:stCondLst>
                                  <p:childTnLst>
                                    <p:animScale>
                                      <p:cBhvr>
                                        <p:cTn id="35" dur="2000" fill="hold"/>
                                        <p:tgtEl>
                                          <p:spTgt spid="15366"/>
                                        </p:tgtEl>
                                      </p:cBhvr>
                                      <p:by x="600000" y="600000"/>
                                    </p:animScale>
                                  </p:childTnLst>
                                </p:cTn>
                              </p:par>
                              <p:par>
                                <p:cTn id="36" presetID="42" presetClass="path" presetSubtype="0" fill="hold" grpId="1" nodeType="withEffect">
                                  <p:stCondLst>
                                    <p:cond delay="1500"/>
                                  </p:stCondLst>
                                  <p:childTnLst>
                                    <p:animMotion origin="layout" path="M 2.22222E-6 -3.33333E-6 L 2.22222E-6 0.96621 " pathEditMode="relative" rAng="0" ptsTypes="AA">
                                      <p:cBhvr>
                                        <p:cTn id="37" dur="2000" fill="hold"/>
                                        <p:tgtEl>
                                          <p:spTgt spid="15366"/>
                                        </p:tgtEl>
                                        <p:attrNameLst>
                                          <p:attrName>ppt_x</p:attrName>
                                          <p:attrName>ppt_y</p:attrName>
                                        </p:attrNameLst>
                                      </p:cBhvr>
                                      <p:rCtr x="0" y="48310"/>
                                    </p:animMotion>
                                  </p:childTnLst>
                                </p:cTn>
                              </p:par>
                              <p:par>
                                <p:cTn id="38" presetID="6" presetClass="emph" presetSubtype="0" fill="hold" grpId="0" nodeType="withEffect">
                                  <p:stCondLst>
                                    <p:cond delay="2000"/>
                                  </p:stCondLst>
                                  <p:childTnLst>
                                    <p:animScale>
                                      <p:cBhvr>
                                        <p:cTn id="39" dur="2000" fill="hold"/>
                                        <p:tgtEl>
                                          <p:spTgt spid="15367"/>
                                        </p:tgtEl>
                                      </p:cBhvr>
                                      <p:by x="400000" y="400000"/>
                                    </p:animScale>
                                  </p:childTnLst>
                                </p:cTn>
                              </p:par>
                              <p:par>
                                <p:cTn id="40" presetID="42" presetClass="path" presetSubtype="0" fill="hold" grpId="1" nodeType="withEffect">
                                  <p:stCondLst>
                                    <p:cond delay="2000"/>
                                  </p:stCondLst>
                                  <p:childTnLst>
                                    <p:animMotion origin="layout" path="M 3.61111E-6 -3.33333E-6 L 3.61111E-6 0.31528 " pathEditMode="relative" rAng="0" ptsTypes="AA">
                                      <p:cBhvr>
                                        <p:cTn id="41" dur="2100" fill="hold"/>
                                        <p:tgtEl>
                                          <p:spTgt spid="15367"/>
                                        </p:tgtEl>
                                        <p:attrNameLst>
                                          <p:attrName>ppt_x</p:attrName>
                                          <p:attrName>ppt_y</p:attrName>
                                        </p:attrNameLst>
                                      </p:cBhvr>
                                      <p:rCtr x="0" y="15764"/>
                                    </p:animMotion>
                                  </p:childTnLst>
                                </p:cTn>
                              </p:par>
                              <p:par>
                                <p:cTn id="42" presetID="42" presetClass="path" presetSubtype="0" fill="hold" grpId="0" nodeType="withEffect">
                                  <p:stCondLst>
                                    <p:cond delay="3100"/>
                                  </p:stCondLst>
                                  <p:childTnLst>
                                    <p:animMotion origin="layout" path="M 4.16667E-6 -3.33333E-6 L 4.16667E-6 0.09468 " pathEditMode="relative" rAng="0" ptsTypes="AA">
                                      <p:cBhvr>
                                        <p:cTn id="43" dur="900" fill="hold"/>
                                        <p:tgtEl>
                                          <p:spTgt spid="15368"/>
                                        </p:tgtEl>
                                        <p:attrNameLst>
                                          <p:attrName>ppt_x</p:attrName>
                                          <p:attrName>ppt_y</p:attrName>
                                        </p:attrNameLst>
                                      </p:cBhvr>
                                      <p:rCtr x="0" y="4722"/>
                                    </p:animMotion>
                                  </p:childTnLst>
                                </p:cTn>
                              </p:par>
                              <p:par>
                                <p:cTn id="44" presetID="22" presetClass="exit" presetSubtype="2" fill="hold" grpId="1" nodeType="withEffect">
                                  <p:stCondLst>
                                    <p:cond delay="3100"/>
                                  </p:stCondLst>
                                  <p:childTnLst>
                                    <p:animEffect transition="out" filter="wipe(right)">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xit" presetSubtype="16" fill="hold" nodeType="clickEffect">
                                  <p:stCondLst>
                                    <p:cond delay="0"/>
                                  </p:stCondLst>
                                  <p:childTnLst>
                                    <p:anim calcmode="lin" valueType="num">
                                      <p:cBhvr>
                                        <p:cTn id="50" dur="2000"/>
                                        <p:tgtEl>
                                          <p:spTgt spid="2061"/>
                                        </p:tgtEl>
                                        <p:attrNameLst>
                                          <p:attrName>ppt_w</p:attrName>
                                        </p:attrNameLst>
                                      </p:cBhvr>
                                      <p:tavLst>
                                        <p:tav tm="0">
                                          <p:val>
                                            <p:strVal val="ppt_w"/>
                                          </p:val>
                                        </p:tav>
                                        <p:tav tm="100000">
                                          <p:val>
                                            <p:strVal val="4*ppt_w"/>
                                          </p:val>
                                        </p:tav>
                                      </p:tavLst>
                                    </p:anim>
                                    <p:anim calcmode="lin" valueType="num">
                                      <p:cBhvr>
                                        <p:cTn id="51" dur="2000"/>
                                        <p:tgtEl>
                                          <p:spTgt spid="2061"/>
                                        </p:tgtEl>
                                        <p:attrNameLst>
                                          <p:attrName>ppt_h</p:attrName>
                                        </p:attrNameLst>
                                      </p:cBhvr>
                                      <p:tavLst>
                                        <p:tav tm="0">
                                          <p:val>
                                            <p:strVal val="ppt_h"/>
                                          </p:val>
                                        </p:tav>
                                        <p:tav tm="100000">
                                          <p:val>
                                            <p:strVal val="4*ppt_h"/>
                                          </p:val>
                                        </p:tav>
                                      </p:tavLst>
                                    </p:anim>
                                    <p:set>
                                      <p:cBhvr>
                                        <p:cTn id="52" dur="1" fill="hold">
                                          <p:stCondLst>
                                            <p:cond delay="1999"/>
                                          </p:stCondLst>
                                        </p:cTn>
                                        <p:tgtEl>
                                          <p:spTgt spid="2061"/>
                                        </p:tgtEl>
                                        <p:attrNameLst>
                                          <p:attrName>style.visibility</p:attrName>
                                        </p:attrNameLst>
                                      </p:cBhvr>
                                      <p:to>
                                        <p:strVal val="hidden"/>
                                      </p:to>
                                    </p:set>
                                  </p:childTnLst>
                                </p:cTn>
                              </p:par>
                              <p:par>
                                <p:cTn id="53" presetID="23" presetClass="exit" presetSubtype="16" fill="hold" grpId="2" nodeType="withEffect">
                                  <p:stCondLst>
                                    <p:cond delay="0"/>
                                  </p:stCondLst>
                                  <p:childTnLst>
                                    <p:anim calcmode="lin" valueType="num">
                                      <p:cBhvr>
                                        <p:cTn id="54" dur="2000"/>
                                        <p:tgtEl>
                                          <p:spTgt spid="15371"/>
                                        </p:tgtEl>
                                        <p:attrNameLst>
                                          <p:attrName>ppt_w</p:attrName>
                                        </p:attrNameLst>
                                      </p:cBhvr>
                                      <p:tavLst>
                                        <p:tav tm="0">
                                          <p:val>
                                            <p:strVal val="ppt_w"/>
                                          </p:val>
                                        </p:tav>
                                        <p:tav tm="100000">
                                          <p:val>
                                            <p:strVal val="4*ppt_w"/>
                                          </p:val>
                                        </p:tav>
                                      </p:tavLst>
                                    </p:anim>
                                    <p:anim calcmode="lin" valueType="num">
                                      <p:cBhvr>
                                        <p:cTn id="55" dur="2000"/>
                                        <p:tgtEl>
                                          <p:spTgt spid="15371"/>
                                        </p:tgtEl>
                                        <p:attrNameLst>
                                          <p:attrName>ppt_h</p:attrName>
                                        </p:attrNameLst>
                                      </p:cBhvr>
                                      <p:tavLst>
                                        <p:tav tm="0">
                                          <p:val>
                                            <p:strVal val="ppt_h"/>
                                          </p:val>
                                        </p:tav>
                                        <p:tav tm="100000">
                                          <p:val>
                                            <p:strVal val="4*ppt_h"/>
                                          </p:val>
                                        </p:tav>
                                      </p:tavLst>
                                    </p:anim>
                                    <p:set>
                                      <p:cBhvr>
                                        <p:cTn id="56" dur="1" fill="hold">
                                          <p:stCondLst>
                                            <p:cond delay="1999"/>
                                          </p:stCondLst>
                                        </p:cTn>
                                        <p:tgtEl>
                                          <p:spTgt spid="15371"/>
                                        </p:tgtEl>
                                        <p:attrNameLst>
                                          <p:attrName>style.visibility</p:attrName>
                                        </p:attrNameLst>
                                      </p:cBhvr>
                                      <p:to>
                                        <p:strVal val="hidden"/>
                                      </p:to>
                                    </p:set>
                                  </p:childTnLst>
                                </p:cTn>
                              </p:par>
                              <p:par>
                                <p:cTn id="57" presetID="35" presetClass="path" presetSubtype="0" fill="hold" nodeType="withEffect">
                                  <p:stCondLst>
                                    <p:cond delay="0"/>
                                  </p:stCondLst>
                                  <p:childTnLst>
                                    <p:animMotion origin="layout" path="M 4.44444E-6 0 L -0.36737 0.45718 " pathEditMode="relative" rAng="0" ptsTypes="AA">
                                      <p:cBhvr>
                                        <p:cTn id="58" dur="2000" fill="hold"/>
                                        <p:tgtEl>
                                          <p:spTgt spid="2061"/>
                                        </p:tgtEl>
                                        <p:attrNameLst>
                                          <p:attrName>ppt_x</p:attrName>
                                          <p:attrName>ppt_y</p:attrName>
                                        </p:attrNameLst>
                                      </p:cBhvr>
                                      <p:rCtr x="-18368" y="22847"/>
                                    </p:animMotion>
                                  </p:childTnLst>
                                </p:cTn>
                              </p:par>
                              <p:par>
                                <p:cTn id="59" presetID="10" presetClass="exit" presetSubtype="0" fill="hold" grpId="3" nodeType="withEffect">
                                  <p:stCondLst>
                                    <p:cond delay="100"/>
                                  </p:stCondLst>
                                  <p:childTnLst>
                                    <p:animEffect transition="out" filter="fade">
                                      <p:cBhvr>
                                        <p:cTn id="60" dur="1900"/>
                                        <p:tgtEl>
                                          <p:spTgt spid="15371"/>
                                        </p:tgtEl>
                                      </p:cBhvr>
                                    </p:animEffect>
                                    <p:set>
                                      <p:cBhvr>
                                        <p:cTn id="61" dur="1" fill="hold">
                                          <p:stCondLst>
                                            <p:cond delay="1899"/>
                                          </p:stCondLst>
                                        </p:cTn>
                                        <p:tgtEl>
                                          <p:spTgt spid="15371"/>
                                        </p:tgtEl>
                                        <p:attrNameLst>
                                          <p:attrName>style.visibility</p:attrName>
                                        </p:attrNameLst>
                                      </p:cBhvr>
                                      <p:to>
                                        <p:strVal val="hidden"/>
                                      </p:to>
                                    </p:set>
                                  </p:childTnLst>
                                </p:cTn>
                              </p:par>
                              <p:par>
                                <p:cTn id="62" presetID="10" presetClass="exit" presetSubtype="0" fill="hold" nodeType="withEffect">
                                  <p:stCondLst>
                                    <p:cond delay="100"/>
                                  </p:stCondLst>
                                  <p:childTnLst>
                                    <p:animEffect transition="out" filter="fade">
                                      <p:cBhvr>
                                        <p:cTn id="63" dur="1900"/>
                                        <p:tgtEl>
                                          <p:spTgt spid="2061"/>
                                        </p:tgtEl>
                                      </p:cBhvr>
                                    </p:animEffect>
                                    <p:set>
                                      <p:cBhvr>
                                        <p:cTn id="64" dur="1" fill="hold">
                                          <p:stCondLst>
                                            <p:cond delay="1899"/>
                                          </p:stCondLst>
                                        </p:cTn>
                                        <p:tgtEl>
                                          <p:spTgt spid="20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3" grpId="1" animBg="1"/>
      <p:bldP spid="15364" grpId="0" animBg="1"/>
      <p:bldP spid="15364" grpId="1" animBg="1"/>
      <p:bldP spid="15365" grpId="0" animBg="1"/>
      <p:bldP spid="15365" grpId="1" animBg="1"/>
      <p:bldP spid="15366" grpId="0" animBg="1"/>
      <p:bldP spid="15366" grpId="1" animBg="1"/>
      <p:bldP spid="15367" grpId="0" animBg="1"/>
      <p:bldP spid="15367" grpId="1" animBg="1"/>
      <p:bldP spid="15368" grpId="0" animBg="1"/>
      <p:bldP spid="15371" grpId="0" animBg="1"/>
      <p:bldP spid="15371" grpId="1" animBg="1"/>
      <p:bldP spid="15371" grpId="2" animBg="1"/>
      <p:bldP spid="15371" grpId="3" animBg="1"/>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1112591_61030577blank"/>
          <p:cNvPicPr>
            <a:picLocks noChangeAspect="1" noChangeArrowheads="1"/>
          </p:cNvPicPr>
          <p:nvPr/>
        </p:nvPicPr>
        <p:blipFill>
          <a:blip r:embed="rId3" cstate="print">
            <a:extLst>
              <a:ext uri="{28A0092B-C50C-407E-A947-70E740481C1C}">
                <a14:useLocalDpi xmlns:a14="http://schemas.microsoft.com/office/drawing/2010/main" val="0"/>
              </a:ext>
            </a:extLst>
          </a:blip>
          <a:srcRect l="16132" t="49028" r="16144" b="23224"/>
          <a:stretch>
            <a:fillRect/>
          </a:stretch>
        </p:blipFill>
        <p:spPr bwMode="auto">
          <a:xfrm>
            <a:off x="0" y="4365628"/>
            <a:ext cx="9906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3"/>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ndParaRPr>
          </a:p>
        </p:txBody>
      </p:sp>
      <p:sp>
        <p:nvSpPr>
          <p:cNvPr id="15364" name="AutoShape 4"/>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ndParaRPr>
          </a:p>
        </p:txBody>
      </p:sp>
      <p:sp>
        <p:nvSpPr>
          <p:cNvPr id="15365" name="AutoShape 5"/>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ndParaRPr>
          </a:p>
        </p:txBody>
      </p:sp>
      <p:sp>
        <p:nvSpPr>
          <p:cNvPr id="15366" name="AutoShape 6"/>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ndParaRPr>
          </a:p>
        </p:txBody>
      </p:sp>
      <p:sp>
        <p:nvSpPr>
          <p:cNvPr id="15367" name="AutoShape 7"/>
          <p:cNvSpPr>
            <a:spLocks noChangeArrowheads="1"/>
          </p:cNvSpPr>
          <p:nvPr/>
        </p:nvSpPr>
        <p:spPr bwMode="auto">
          <a:xfrm rot="10800000">
            <a:off x="5047589" y="4110041"/>
            <a:ext cx="75671" cy="250825"/>
          </a:xfrm>
          <a:custGeom>
            <a:avLst/>
            <a:gdLst>
              <a:gd name="T0" fmla="*/ 64718 w 21600"/>
              <a:gd name="T1" fmla="*/ 125413 h 21600"/>
              <a:gd name="T2" fmla="*/ 34925 w 21600"/>
              <a:gd name="T3" fmla="*/ 250825 h 21600"/>
              <a:gd name="T4" fmla="*/ 5132 w 21600"/>
              <a:gd name="T5" fmla="*/ 125413 h 21600"/>
              <a:gd name="T6" fmla="*/ 34925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ndParaRPr>
          </a:p>
        </p:txBody>
      </p:sp>
      <p:sp>
        <p:nvSpPr>
          <p:cNvPr id="15368" name="AutoShape 8"/>
          <p:cNvSpPr>
            <a:spLocks noChangeArrowheads="1"/>
          </p:cNvSpPr>
          <p:nvPr/>
        </p:nvSpPr>
        <p:spPr bwMode="auto">
          <a:xfrm rot="10800000">
            <a:off x="5044150" y="4110041"/>
            <a:ext cx="79110" cy="250825"/>
          </a:xfrm>
          <a:custGeom>
            <a:avLst/>
            <a:gdLst>
              <a:gd name="T0" fmla="*/ 67660 w 21600"/>
              <a:gd name="T1" fmla="*/ 125413 h 21600"/>
              <a:gd name="T2" fmla="*/ 36513 w 21600"/>
              <a:gd name="T3" fmla="*/ 250825 h 21600"/>
              <a:gd name="T4" fmla="*/ 5365 w 21600"/>
              <a:gd name="T5" fmla="*/ 125413 h 21600"/>
              <a:gd name="T6" fmla="*/ 36513 w 21600"/>
              <a:gd name="T7" fmla="*/ 0 h 21600"/>
              <a:gd name="T8" fmla="*/ 0 60000 65536"/>
              <a:gd name="T9" fmla="*/ 0 60000 65536"/>
              <a:gd name="T10" fmla="*/ 0 60000 65536"/>
              <a:gd name="T11" fmla="*/ 0 60000 65536"/>
              <a:gd name="T12" fmla="*/ 3387 w 21600"/>
              <a:gd name="T13" fmla="*/ 3387 h 21600"/>
              <a:gd name="T14" fmla="*/ 18213 w 21600"/>
              <a:gd name="T15" fmla="*/ 18213 h 21600"/>
            </a:gdLst>
            <a:ahLst/>
            <a:cxnLst>
              <a:cxn ang="T8">
                <a:pos x="T0" y="T1"/>
              </a:cxn>
              <a:cxn ang="T9">
                <a:pos x="T2" y="T3"/>
              </a:cxn>
              <a:cxn ang="T10">
                <a:pos x="T4" y="T5"/>
              </a:cxn>
              <a:cxn ang="T11">
                <a:pos x="T6" y="T7"/>
              </a:cxn>
            </a:cxnLst>
            <a:rect l="T12" t="T13" r="T14" b="T15"/>
            <a:pathLst>
              <a:path w="21600" h="21600">
                <a:moveTo>
                  <a:pt x="0" y="0"/>
                </a:moveTo>
                <a:lnTo>
                  <a:pt x="3174" y="21600"/>
                </a:lnTo>
                <a:lnTo>
                  <a:pt x="18426" y="21600"/>
                </a:lnTo>
                <a:lnTo>
                  <a:pt x="2160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GB" altLang="en-US" sz="1800" noProof="1">
              <a:solidFill>
                <a:prstClr val="black"/>
              </a:solidFill>
            </a:endParaRPr>
          </a:p>
        </p:txBody>
      </p:sp>
      <p:pic>
        <p:nvPicPr>
          <p:cNvPr id="2057" name="Picture 14" descr="1112591_61030577blank"/>
          <p:cNvPicPr>
            <a:picLocks noChangeAspect="1" noChangeArrowheads="1"/>
          </p:cNvPicPr>
          <p:nvPr/>
        </p:nvPicPr>
        <p:blipFill>
          <a:blip r:embed="rId3" cstate="print">
            <a:extLst>
              <a:ext uri="{28A0092B-C50C-407E-A947-70E740481C1C}">
                <a14:useLocalDpi xmlns:a14="http://schemas.microsoft.com/office/drawing/2010/main" val="0"/>
              </a:ext>
            </a:extLst>
          </a:blip>
          <a:srcRect l="16132" t="424" r="16144" b="50972"/>
          <a:stretch>
            <a:fillRect/>
          </a:stretch>
        </p:blipFill>
        <p:spPr bwMode="auto">
          <a:xfrm>
            <a:off x="0" y="3"/>
            <a:ext cx="9906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ar.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676636" y="4293096"/>
            <a:ext cx="3095625" cy="2857500"/>
          </a:xfrm>
          <a:prstGeom prst="rect">
            <a:avLst/>
          </a:prstGeom>
          <a:scene3d>
            <a:camera prst="perspectiveLeft">
              <a:rot lat="0" lon="1800000" rev="0"/>
            </a:camera>
            <a:lightRig rig="threePt" dir="t"/>
          </a:scene3d>
        </p:spPr>
      </p:pic>
      <p:sp>
        <p:nvSpPr>
          <p:cNvPr id="2" name="TextBox 1"/>
          <p:cNvSpPr txBox="1"/>
          <p:nvPr/>
        </p:nvSpPr>
        <p:spPr>
          <a:xfrm>
            <a:off x="0" y="0"/>
            <a:ext cx="9906000" cy="461665"/>
          </a:xfrm>
          <a:prstGeom prst="rect">
            <a:avLst/>
          </a:prstGeom>
          <a:noFill/>
        </p:spPr>
        <p:txBody>
          <a:bodyPr wrap="square" rtlCol="0">
            <a:spAutoFit/>
          </a:bodyPr>
          <a:lstStyle/>
          <a:p>
            <a:endParaRPr lang="en-GB" dirty="0">
              <a:solidFill>
                <a:prstClr val="black"/>
              </a:solidFill>
            </a:endParaRPr>
          </a:p>
        </p:txBody>
      </p:sp>
      <p:sp>
        <p:nvSpPr>
          <p:cNvPr id="3" name="Rounded Rectangle 2"/>
          <p:cNvSpPr/>
          <p:nvPr/>
        </p:nvSpPr>
        <p:spPr>
          <a:xfrm>
            <a:off x="596516" y="534197"/>
            <a:ext cx="8712968" cy="3831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Thanks for listening</a:t>
            </a:r>
          </a:p>
          <a:p>
            <a:pPr algn="ctr"/>
            <a:endParaRPr lang="en-GB" dirty="0"/>
          </a:p>
          <a:p>
            <a:pPr algn="ctr"/>
            <a:r>
              <a:rPr lang="en-GB" dirty="0" smtClean="0"/>
              <a:t>Any Questions?</a:t>
            </a:r>
            <a:endParaRPr lang="en-GB" dirty="0"/>
          </a:p>
        </p:txBody>
      </p:sp>
    </p:spTree>
    <p:extLst>
      <p:ext uri="{BB962C8B-B14F-4D97-AF65-F5344CB8AC3E}">
        <p14:creationId xmlns:p14="http://schemas.microsoft.com/office/powerpoint/2010/main" val="207768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15363"/>
                                        </p:tgtEl>
                                      </p:cBhvr>
                                      <p:by x="600000" y="600000"/>
                                    </p:animScale>
                                  </p:childTnLst>
                                </p:cTn>
                              </p:par>
                              <p:par>
                                <p:cTn id="7" presetID="42" presetClass="path" presetSubtype="0" fill="hold" grpId="1" nodeType="withEffect">
                                  <p:stCondLst>
                                    <p:cond delay="0"/>
                                  </p:stCondLst>
                                  <p:childTnLst>
                                    <p:animMotion origin="layout" path="M 3.61111E-6 -3.33333E-6 L 3.61111E-6 0.96621 " pathEditMode="relative" rAng="0" ptsTypes="AA">
                                      <p:cBhvr>
                                        <p:cTn id="8" dur="2000" fill="hold"/>
                                        <p:tgtEl>
                                          <p:spTgt spid="15363"/>
                                        </p:tgtEl>
                                        <p:attrNameLst>
                                          <p:attrName>ppt_x</p:attrName>
                                          <p:attrName>ppt_y</p:attrName>
                                        </p:attrNameLst>
                                      </p:cBhvr>
                                      <p:rCtr x="0" y="48310"/>
                                    </p:animMotion>
                                  </p:childTnLst>
                                </p:cTn>
                              </p:par>
                              <p:par>
                                <p:cTn id="9" presetID="0" presetClass="path" presetSubtype="0" accel="50000" decel="50000" fill="hold" nodeType="withEffect">
                                  <p:stCondLst>
                                    <p:cond delay="100"/>
                                  </p:stCondLst>
                                  <p:childTnLst>
                                    <p:animMotion origin="layout" path="M -3.88889E-6 -7.3173E-6 C 0.004 -0.0007 0.00799 -0.00209 0.01198 -0.00209 C 0.01459 -0.00209 0.00226 -0.00162 0.00452 -7.3173E-6 C 0.00851 0.00277 0.01337 0.00115 0.01789 0.00184 C 0.03091 0.00115 0.0441 0.00323 0.05678 -7.3173E-6 C 0.06459 -0.00209 0.0408 -0.00093 0.03282 -0.00209 C 0.03073 -0.00232 0.02483 -0.00417 0.02691 -0.00417 C 0.03594 -0.00417 0.04497 -0.00371 0.05382 -0.00209 C 0.05869 -0.00116 0.04393 -0.00209 0.03889 -0.00209 " pathEditMode="relative" ptsTypes="ffffffffA">
                                      <p:cBhvr>
                                        <p:cTn id="10" dur="4600" fill="hold"/>
                                        <p:tgtEl>
                                          <p:spTgt spid="15"/>
                                        </p:tgtEl>
                                        <p:attrNameLst>
                                          <p:attrName>ppt_x</p:attrName>
                                          <p:attrName>ppt_y</p:attrName>
                                        </p:attrNameLst>
                                      </p:cBhvr>
                                    </p:animMotion>
                                  </p:childTnLst>
                                </p:cTn>
                              </p:par>
                              <p:par>
                                <p:cTn id="11" presetID="6" presetClass="emph" presetSubtype="0" fill="hold" grpId="0" nodeType="withEffect">
                                  <p:stCondLst>
                                    <p:cond delay="500"/>
                                  </p:stCondLst>
                                  <p:childTnLst>
                                    <p:animScale>
                                      <p:cBhvr>
                                        <p:cTn id="12" dur="2000" fill="hold"/>
                                        <p:tgtEl>
                                          <p:spTgt spid="15364"/>
                                        </p:tgtEl>
                                      </p:cBhvr>
                                      <p:by x="600000" y="600000"/>
                                    </p:animScale>
                                  </p:childTnLst>
                                </p:cTn>
                              </p:par>
                              <p:par>
                                <p:cTn id="13" presetID="42" presetClass="path" presetSubtype="0" fill="hold" grpId="1" nodeType="withEffect">
                                  <p:stCondLst>
                                    <p:cond delay="500"/>
                                  </p:stCondLst>
                                  <p:childTnLst>
                                    <p:animMotion origin="layout" path="M -1.11111E-6 -3.33333E-6 L -1.11111E-6 0.96621 " pathEditMode="relative" rAng="0" ptsTypes="AA">
                                      <p:cBhvr>
                                        <p:cTn id="14" dur="2000" fill="hold"/>
                                        <p:tgtEl>
                                          <p:spTgt spid="15364"/>
                                        </p:tgtEl>
                                        <p:attrNameLst>
                                          <p:attrName>ppt_x</p:attrName>
                                          <p:attrName>ppt_y</p:attrName>
                                        </p:attrNameLst>
                                      </p:cBhvr>
                                      <p:rCtr x="0" y="48310"/>
                                    </p:animMotion>
                                  </p:childTnLst>
                                </p:cTn>
                              </p:par>
                              <p:par>
                                <p:cTn id="15" presetID="6" presetClass="emph" presetSubtype="0" fill="hold" grpId="0" nodeType="withEffect">
                                  <p:stCondLst>
                                    <p:cond delay="1000"/>
                                  </p:stCondLst>
                                  <p:childTnLst>
                                    <p:animScale>
                                      <p:cBhvr>
                                        <p:cTn id="16" dur="2000" fill="hold"/>
                                        <p:tgtEl>
                                          <p:spTgt spid="15365"/>
                                        </p:tgtEl>
                                      </p:cBhvr>
                                      <p:by x="600000" y="600000"/>
                                    </p:animScale>
                                  </p:childTnLst>
                                </p:cTn>
                              </p:par>
                              <p:par>
                                <p:cTn id="17" presetID="42" presetClass="path" presetSubtype="0" fill="hold" grpId="1" nodeType="withEffect">
                                  <p:stCondLst>
                                    <p:cond delay="1000"/>
                                  </p:stCondLst>
                                  <p:childTnLst>
                                    <p:animMotion origin="layout" path="M 5.55556E-7 -3.33333E-6 L 5.55556E-7 0.96621 " pathEditMode="relative" rAng="0" ptsTypes="AA">
                                      <p:cBhvr>
                                        <p:cTn id="18" dur="2000" fill="hold"/>
                                        <p:tgtEl>
                                          <p:spTgt spid="15365"/>
                                        </p:tgtEl>
                                        <p:attrNameLst>
                                          <p:attrName>ppt_x</p:attrName>
                                          <p:attrName>ppt_y</p:attrName>
                                        </p:attrNameLst>
                                      </p:cBhvr>
                                      <p:rCtr x="0" y="48310"/>
                                    </p:animMotion>
                                  </p:childTnLst>
                                </p:cTn>
                              </p:par>
                              <p:par>
                                <p:cTn id="19" presetID="6" presetClass="emph" presetSubtype="0" fill="hold" grpId="0" nodeType="withEffect">
                                  <p:stCondLst>
                                    <p:cond delay="1500"/>
                                  </p:stCondLst>
                                  <p:childTnLst>
                                    <p:animScale>
                                      <p:cBhvr>
                                        <p:cTn id="20" dur="2000" fill="hold"/>
                                        <p:tgtEl>
                                          <p:spTgt spid="15366"/>
                                        </p:tgtEl>
                                      </p:cBhvr>
                                      <p:by x="600000" y="600000"/>
                                    </p:animScale>
                                  </p:childTnLst>
                                </p:cTn>
                              </p:par>
                              <p:par>
                                <p:cTn id="21" presetID="42" presetClass="path" presetSubtype="0" fill="hold" grpId="1" nodeType="withEffect">
                                  <p:stCondLst>
                                    <p:cond delay="1500"/>
                                  </p:stCondLst>
                                  <p:childTnLst>
                                    <p:animMotion origin="layout" path="M 2.22222E-6 -3.33333E-6 L 2.22222E-6 0.96621 " pathEditMode="relative" rAng="0" ptsTypes="AA">
                                      <p:cBhvr>
                                        <p:cTn id="22" dur="2000" fill="hold"/>
                                        <p:tgtEl>
                                          <p:spTgt spid="15366"/>
                                        </p:tgtEl>
                                        <p:attrNameLst>
                                          <p:attrName>ppt_x</p:attrName>
                                          <p:attrName>ppt_y</p:attrName>
                                        </p:attrNameLst>
                                      </p:cBhvr>
                                      <p:rCtr x="0" y="48310"/>
                                    </p:animMotion>
                                  </p:childTnLst>
                                </p:cTn>
                              </p:par>
                              <p:par>
                                <p:cTn id="23" presetID="6" presetClass="emph" presetSubtype="0" fill="hold" grpId="0" nodeType="withEffect">
                                  <p:stCondLst>
                                    <p:cond delay="2000"/>
                                  </p:stCondLst>
                                  <p:childTnLst>
                                    <p:animScale>
                                      <p:cBhvr>
                                        <p:cTn id="24" dur="2000" fill="hold"/>
                                        <p:tgtEl>
                                          <p:spTgt spid="15367"/>
                                        </p:tgtEl>
                                      </p:cBhvr>
                                      <p:by x="400000" y="400000"/>
                                    </p:animScale>
                                  </p:childTnLst>
                                </p:cTn>
                              </p:par>
                              <p:par>
                                <p:cTn id="25" presetID="42" presetClass="path" presetSubtype="0" fill="hold" grpId="1" nodeType="withEffect">
                                  <p:stCondLst>
                                    <p:cond delay="2000"/>
                                  </p:stCondLst>
                                  <p:childTnLst>
                                    <p:animMotion origin="layout" path="M 3.61111E-6 -3.33333E-6 L 3.61111E-6 0.31528 " pathEditMode="relative" rAng="0" ptsTypes="AA">
                                      <p:cBhvr>
                                        <p:cTn id="26" dur="2100" fill="hold"/>
                                        <p:tgtEl>
                                          <p:spTgt spid="15367"/>
                                        </p:tgtEl>
                                        <p:attrNameLst>
                                          <p:attrName>ppt_x</p:attrName>
                                          <p:attrName>ppt_y</p:attrName>
                                        </p:attrNameLst>
                                      </p:cBhvr>
                                      <p:rCtr x="0" y="15764"/>
                                    </p:animMotion>
                                  </p:childTnLst>
                                </p:cTn>
                              </p:par>
                              <p:par>
                                <p:cTn id="27" presetID="42" presetClass="path" presetSubtype="0" fill="hold" grpId="0" nodeType="withEffect">
                                  <p:stCondLst>
                                    <p:cond delay="3100"/>
                                  </p:stCondLst>
                                  <p:childTnLst>
                                    <p:animMotion origin="layout" path="M 4.16667E-6 -3.33333E-6 L 4.16667E-6 0.09468 " pathEditMode="relative" rAng="0" ptsTypes="AA">
                                      <p:cBhvr>
                                        <p:cTn id="28" dur="900" fill="hold"/>
                                        <p:tgtEl>
                                          <p:spTgt spid="15368"/>
                                        </p:tgtEl>
                                        <p:attrNameLst>
                                          <p:attrName>ppt_x</p:attrName>
                                          <p:attrName>ppt_y</p:attrName>
                                        </p:attrNameLst>
                                      </p:cBhvr>
                                      <p:rCtr x="0" y="4722"/>
                                    </p:animMotion>
                                  </p:childTnLst>
                                </p:cTn>
                              </p:par>
                              <p:par>
                                <p:cTn id="29" presetID="47"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3" grpId="1" animBg="1"/>
      <p:bldP spid="15364" grpId="0" animBg="1"/>
      <p:bldP spid="15364" grpId="1" animBg="1"/>
      <p:bldP spid="15365" grpId="0" animBg="1"/>
      <p:bldP spid="15365" grpId="1" animBg="1"/>
      <p:bldP spid="15366" grpId="0" animBg="1"/>
      <p:bldP spid="15366" grpId="1" animBg="1"/>
      <p:bldP spid="15367" grpId="0" animBg="1"/>
      <p:bldP spid="15367" grpId="1" animBg="1"/>
      <p:bldP spid="15368"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750300" cy="914400"/>
          </a:xfrm>
        </p:spPr>
        <p:txBody>
          <a:bodyPr/>
          <a:lstStyle/>
          <a:p>
            <a:pPr algn="l"/>
            <a:r>
              <a:rPr lang="en-GB" sz="3600" b="1" dirty="0" smtClean="0"/>
              <a:t>An Introduction to West Cheshire:</a:t>
            </a:r>
            <a:endParaRPr lang="en-GB" sz="3600" b="1" dirty="0"/>
          </a:p>
        </p:txBody>
      </p:sp>
      <p:pic>
        <p:nvPicPr>
          <p:cNvPr id="4" name="Picture 3" descr="Map of Cheshire West amp; Chester"/>
          <p:cNvPicPr>
            <a:picLocks noChangeAspect="1" noChangeArrowheads="1"/>
          </p:cNvPicPr>
          <p:nvPr/>
        </p:nvPicPr>
        <p:blipFill>
          <a:blip r:embed="rId3" r:link="rId4" cstate="print"/>
          <a:srcRect/>
          <a:stretch>
            <a:fillRect/>
          </a:stretch>
        </p:blipFill>
        <p:spPr bwMode="auto">
          <a:xfrm>
            <a:off x="662522" y="1350843"/>
            <a:ext cx="3588399" cy="4271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4592960" y="1320372"/>
            <a:ext cx="4824536" cy="4493538"/>
          </a:xfrm>
          <a:prstGeom prst="rect">
            <a:avLst/>
          </a:prstGeom>
        </p:spPr>
        <p:txBody>
          <a:bodyPr wrap="square">
            <a:spAutoFit/>
          </a:bodyPr>
          <a:lstStyle/>
          <a:p>
            <a:pPr marL="285750" indent="-285750">
              <a:buFont typeface="Arial" panose="020B0604020202020204" pitchFamily="34" charset="0"/>
              <a:buChar char="•"/>
            </a:pPr>
            <a:r>
              <a:rPr lang="en-GB" sz="1800" i="1" dirty="0">
                <a:latin typeface="+mn-lt"/>
              </a:rPr>
              <a:t>Total </a:t>
            </a:r>
            <a:r>
              <a:rPr lang="en-GB" sz="1800" i="1" dirty="0" smtClean="0">
                <a:latin typeface="+mn-lt"/>
              </a:rPr>
              <a:t>Population</a:t>
            </a:r>
            <a:r>
              <a:rPr lang="en-GB" sz="1800" dirty="0" smtClean="0">
                <a:latin typeface="+mn-lt"/>
              </a:rPr>
              <a:t>:  331,000</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1800" i="1" dirty="0">
                <a:latin typeface="+mn-lt"/>
              </a:rPr>
              <a:t>A microcosm of the </a:t>
            </a:r>
            <a:r>
              <a:rPr lang="en-GB" sz="1800" i="1" dirty="0" smtClean="0">
                <a:latin typeface="+mn-lt"/>
              </a:rPr>
              <a:t>nation: </a:t>
            </a:r>
            <a:r>
              <a:rPr lang="en-GB" sz="1800" dirty="0" smtClean="0">
                <a:latin typeface="+mn-lt"/>
              </a:rPr>
              <a:t>Rural Areas and Urban Areas (one city, four market towns)</a:t>
            </a:r>
          </a:p>
          <a:p>
            <a:pPr marL="285750" indent="-285750">
              <a:buFont typeface="Arial" panose="020B0604020202020204" pitchFamily="34" charset="0"/>
              <a:buChar char="•"/>
            </a:pPr>
            <a:endParaRPr lang="en-GB" sz="1600" dirty="0">
              <a:latin typeface="+mn-lt"/>
            </a:endParaRPr>
          </a:p>
          <a:p>
            <a:pPr marL="285750" indent="-285750">
              <a:buFont typeface="Arial" panose="020B0604020202020204" pitchFamily="34" charset="0"/>
              <a:buChar char="•"/>
            </a:pPr>
            <a:r>
              <a:rPr lang="en-GB" sz="1800" i="1" dirty="0" smtClean="0">
                <a:latin typeface="+mn-lt"/>
              </a:rPr>
              <a:t>Pockets </a:t>
            </a:r>
            <a:r>
              <a:rPr lang="en-GB" sz="1800" i="1" dirty="0">
                <a:latin typeface="+mn-lt"/>
              </a:rPr>
              <a:t>of </a:t>
            </a:r>
            <a:r>
              <a:rPr lang="en-GB" sz="1800" i="1" dirty="0" smtClean="0">
                <a:latin typeface="+mn-lt"/>
              </a:rPr>
              <a:t>deprivation: </a:t>
            </a:r>
            <a:r>
              <a:rPr lang="en-GB" sz="1800" dirty="0" smtClean="0">
                <a:latin typeface="+mn-lt"/>
              </a:rPr>
              <a:t>Approx</a:t>
            </a:r>
            <a:r>
              <a:rPr lang="en-GB" sz="1800" dirty="0">
                <a:latin typeface="+mn-lt"/>
              </a:rPr>
              <a:t>. 9% of working age population on out of work </a:t>
            </a:r>
            <a:r>
              <a:rPr lang="en-GB" sz="1800" dirty="0" smtClean="0">
                <a:latin typeface="+mn-lt"/>
              </a:rPr>
              <a:t>benefits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1800" i="1" dirty="0" smtClean="0">
                <a:latin typeface="+mn-lt"/>
              </a:rPr>
              <a:t>Health </a:t>
            </a:r>
            <a:r>
              <a:rPr lang="en-GB" sz="1800" i="1" dirty="0">
                <a:latin typeface="+mn-lt"/>
              </a:rPr>
              <a:t>inequalities </a:t>
            </a:r>
            <a:r>
              <a:rPr lang="en-GB" sz="1800" i="1" dirty="0" smtClean="0">
                <a:latin typeface="+mn-lt"/>
              </a:rPr>
              <a:t>: </a:t>
            </a:r>
            <a:r>
              <a:rPr lang="en-GB" sz="1800" dirty="0" smtClean="0">
                <a:latin typeface="+mn-lt"/>
              </a:rPr>
              <a:t>13 </a:t>
            </a:r>
            <a:r>
              <a:rPr lang="en-GB" sz="1800" dirty="0">
                <a:latin typeface="+mn-lt"/>
              </a:rPr>
              <a:t>year gap in </a:t>
            </a:r>
            <a:r>
              <a:rPr lang="en-GB" sz="1800" dirty="0" smtClean="0">
                <a:latin typeface="+mn-lt"/>
              </a:rPr>
              <a:t>life expectancy </a:t>
            </a:r>
            <a:r>
              <a:rPr lang="en-GB" sz="1800" dirty="0">
                <a:latin typeface="+mn-lt"/>
              </a:rPr>
              <a:t>between </a:t>
            </a:r>
            <a:r>
              <a:rPr lang="en-GB" sz="1800" dirty="0" smtClean="0">
                <a:latin typeface="+mn-lt"/>
              </a:rPr>
              <a:t>wards.</a:t>
            </a: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1800" i="1" dirty="0" smtClean="0">
                <a:latin typeface="+mn-lt"/>
              </a:rPr>
              <a:t>Ageing population: </a:t>
            </a:r>
            <a:r>
              <a:rPr lang="en-GB" sz="1800" dirty="0" smtClean="0">
                <a:latin typeface="+mn-lt"/>
              </a:rPr>
              <a:t>22</a:t>
            </a:r>
            <a:r>
              <a:rPr lang="en-GB" sz="1800" dirty="0">
                <a:latin typeface="+mn-lt"/>
              </a:rPr>
              <a:t>% </a:t>
            </a:r>
            <a:r>
              <a:rPr lang="en-GB" sz="1800" dirty="0" smtClean="0">
                <a:latin typeface="+mn-lt"/>
              </a:rPr>
              <a:t>pensioners, </a:t>
            </a:r>
            <a:r>
              <a:rPr lang="en-GB" sz="1800" dirty="0">
                <a:latin typeface="+mn-lt"/>
              </a:rPr>
              <a:t>with forecast increase of over 50% in the number of residents over 85 by 2020</a:t>
            </a:r>
            <a:r>
              <a:rPr lang="en-GB" sz="1800" dirty="0" smtClean="0">
                <a:latin typeface="+mn-lt"/>
              </a:rPr>
              <a:t>.</a:t>
            </a:r>
            <a:endParaRPr lang="en-GB" sz="1800" dirty="0">
              <a:latin typeface="+mn-lt"/>
            </a:endParaRPr>
          </a:p>
        </p:txBody>
      </p:sp>
    </p:spTree>
    <p:extLst>
      <p:ext uri="{BB962C8B-B14F-4D97-AF65-F5344CB8AC3E}">
        <p14:creationId xmlns:p14="http://schemas.microsoft.com/office/powerpoint/2010/main" val="218879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928992" cy="914400"/>
          </a:xfrm>
        </p:spPr>
        <p:txBody>
          <a:bodyPr/>
          <a:lstStyle/>
          <a:p>
            <a:pPr algn="l"/>
            <a:r>
              <a:rPr lang="en-GB" sz="3600" b="1" dirty="0" smtClean="0"/>
              <a:t>The Drivers for </a:t>
            </a:r>
            <a:r>
              <a:rPr lang="en-GB" sz="3600" b="1" dirty="0"/>
              <a:t>P</a:t>
            </a:r>
            <a:r>
              <a:rPr lang="en-GB" sz="3600" b="1" dirty="0" smtClean="0"/>
              <a:t>artnership </a:t>
            </a:r>
            <a:r>
              <a:rPr lang="en-GB" sz="3600" b="1" dirty="0"/>
              <a:t>W</a:t>
            </a:r>
            <a:r>
              <a:rPr lang="en-GB" sz="3600" b="1" dirty="0" smtClean="0"/>
              <a:t>orking:</a:t>
            </a:r>
            <a:endParaRPr lang="en-GB" sz="3600" b="1" dirty="0"/>
          </a:p>
        </p:txBody>
      </p:sp>
      <p:sp>
        <p:nvSpPr>
          <p:cNvPr id="5" name="TextBox 4"/>
          <p:cNvSpPr txBox="1"/>
          <p:nvPr/>
        </p:nvSpPr>
        <p:spPr>
          <a:xfrm>
            <a:off x="662523" y="1268760"/>
            <a:ext cx="8736971" cy="4320480"/>
          </a:xfrm>
          <a:prstGeom prst="rect">
            <a:avLst/>
          </a:prstGeom>
          <a:noFill/>
        </p:spPr>
        <p:txBody>
          <a:bodyPr vert="horz" wrap="square" lIns="0" tIns="0" rIns="0" bIns="0" rtlCol="0">
            <a:noAutofit/>
          </a:bodyPr>
          <a:lstStyle/>
          <a:p>
            <a:pPr marL="330200" indent="-330200">
              <a:spcBef>
                <a:spcPct val="50000"/>
              </a:spcBef>
              <a:buFont typeface="Arial" panose="020B0604020202020204" pitchFamily="34" charset="0"/>
              <a:buChar char="•"/>
            </a:pPr>
            <a:r>
              <a:rPr lang="en-GB" sz="1800" b="1" dirty="0" smtClean="0"/>
              <a:t>Fragmentation and un-coordination:  </a:t>
            </a:r>
            <a:r>
              <a:rPr lang="en-GB" sz="1800" dirty="0" smtClean="0"/>
              <a:t>Too much resource and attention addressing </a:t>
            </a:r>
            <a:r>
              <a:rPr lang="en-GB" sz="1800" dirty="0"/>
              <a:t>symptoms not causes, particularly for the most challenging people and </a:t>
            </a:r>
            <a:r>
              <a:rPr lang="en-GB" sz="1800" dirty="0" smtClean="0"/>
              <a:t>places.</a:t>
            </a:r>
          </a:p>
          <a:p>
            <a:pPr>
              <a:spcBef>
                <a:spcPct val="50000"/>
              </a:spcBef>
            </a:pPr>
            <a:endParaRPr lang="en-GB" sz="100" dirty="0"/>
          </a:p>
          <a:p>
            <a:pPr marL="330200" indent="-330200">
              <a:spcBef>
                <a:spcPct val="50000"/>
              </a:spcBef>
              <a:buFont typeface="Arial" panose="020B0604020202020204" pitchFamily="34" charset="0"/>
              <a:buChar char="•"/>
            </a:pPr>
            <a:r>
              <a:rPr lang="en-GB" sz="1800" b="1" dirty="0" smtClean="0"/>
              <a:t>Cost of Failure: </a:t>
            </a:r>
            <a:r>
              <a:rPr lang="en-GB" sz="1800" dirty="0" smtClean="0"/>
              <a:t>Results </a:t>
            </a:r>
            <a:r>
              <a:rPr lang="en-GB" sz="1800" dirty="0"/>
              <a:t>in poor outcomes, high costs, and constraints on </a:t>
            </a:r>
            <a:r>
              <a:rPr lang="en-GB" sz="1800" dirty="0" smtClean="0"/>
              <a:t>growth.</a:t>
            </a:r>
          </a:p>
          <a:p>
            <a:pPr>
              <a:spcBef>
                <a:spcPct val="50000"/>
              </a:spcBef>
            </a:pPr>
            <a:endParaRPr lang="en-GB" sz="200" dirty="0"/>
          </a:p>
          <a:p>
            <a:pPr marL="330200" indent="-330200">
              <a:spcBef>
                <a:spcPct val="50000"/>
              </a:spcBef>
              <a:buFont typeface="Arial" panose="020B0604020202020204" pitchFamily="34" charset="0"/>
              <a:buChar char="•"/>
            </a:pPr>
            <a:r>
              <a:rPr lang="en-GB" sz="1800" b="1" dirty="0" smtClean="0"/>
              <a:t>Historic and Ad Hoc Arrangements</a:t>
            </a:r>
            <a:r>
              <a:rPr lang="en-GB" sz="1800" dirty="0" smtClean="0"/>
              <a:t>: For supporting initiatives, this has not </a:t>
            </a:r>
            <a:r>
              <a:rPr lang="en-GB" sz="1800" dirty="0"/>
              <a:t>been core to ‘mainstream’ public </a:t>
            </a:r>
            <a:r>
              <a:rPr lang="en-GB" sz="1800" dirty="0" smtClean="0"/>
              <a:t>services.</a:t>
            </a:r>
          </a:p>
          <a:p>
            <a:pPr>
              <a:spcBef>
                <a:spcPct val="50000"/>
              </a:spcBef>
            </a:pPr>
            <a:endParaRPr lang="en-GB" sz="200" dirty="0"/>
          </a:p>
          <a:p>
            <a:pPr marL="330200" indent="-330200">
              <a:spcBef>
                <a:spcPct val="50000"/>
              </a:spcBef>
              <a:buFont typeface="Arial" panose="020B0604020202020204" pitchFamily="34" charset="0"/>
              <a:buChar char="•"/>
            </a:pPr>
            <a:r>
              <a:rPr lang="en-GB" sz="1800" b="1" dirty="0" smtClean="0"/>
              <a:t>Prioritising Prevention: </a:t>
            </a:r>
            <a:r>
              <a:rPr lang="en-GB" sz="1800" dirty="0" smtClean="0"/>
              <a:t>We </a:t>
            </a:r>
            <a:r>
              <a:rPr lang="en-GB" sz="1800" dirty="0"/>
              <a:t>need a </a:t>
            </a:r>
            <a:r>
              <a:rPr lang="en-GB" sz="1800" dirty="0" smtClean="0"/>
              <a:t>reduction </a:t>
            </a:r>
            <a:r>
              <a:rPr lang="en-GB" sz="1800" dirty="0"/>
              <a:t>in demand, away from unplanned, expensive, reactive spend, moving the most challenging people and places from dependency towards </a:t>
            </a:r>
            <a:r>
              <a:rPr lang="en-GB" sz="1800" dirty="0" smtClean="0"/>
              <a:t>self-reliance.</a:t>
            </a:r>
          </a:p>
          <a:p>
            <a:pPr>
              <a:spcBef>
                <a:spcPct val="50000"/>
              </a:spcBef>
            </a:pPr>
            <a:endParaRPr lang="en-GB" sz="200" dirty="0"/>
          </a:p>
          <a:p>
            <a:pPr marL="330200" indent="-330200">
              <a:spcBef>
                <a:spcPct val="50000"/>
              </a:spcBef>
              <a:buFont typeface="Arial" panose="020B0604020202020204" pitchFamily="34" charset="0"/>
              <a:buChar char="•"/>
            </a:pPr>
            <a:r>
              <a:rPr lang="en-GB" sz="1800" b="1" dirty="0" smtClean="0"/>
              <a:t>New Delivery Models: </a:t>
            </a:r>
            <a:r>
              <a:rPr lang="en-GB" sz="1800" dirty="0" smtClean="0"/>
              <a:t>That prioritise and measure preventative practice across partners. </a:t>
            </a:r>
          </a:p>
          <a:p>
            <a:pPr>
              <a:spcBef>
                <a:spcPct val="50000"/>
              </a:spcBef>
            </a:pPr>
            <a:endParaRPr lang="en-GB" sz="200" dirty="0"/>
          </a:p>
          <a:p>
            <a:pPr marL="330200" indent="-330200">
              <a:spcBef>
                <a:spcPct val="50000"/>
              </a:spcBef>
              <a:buFont typeface="Arial" panose="020B0604020202020204" pitchFamily="34" charset="0"/>
              <a:buChar char="•"/>
            </a:pPr>
            <a:r>
              <a:rPr lang="en-GB" sz="1800" b="1" dirty="0" smtClean="0"/>
              <a:t>New </a:t>
            </a:r>
            <a:r>
              <a:rPr lang="en-GB" sz="1800" b="1" dirty="0"/>
              <a:t>investment </a:t>
            </a:r>
            <a:r>
              <a:rPr lang="en-GB" sz="1800" b="1" dirty="0" smtClean="0"/>
              <a:t>models</a:t>
            </a:r>
            <a:r>
              <a:rPr lang="en-GB" sz="1800" dirty="0" smtClean="0"/>
              <a:t> </a:t>
            </a:r>
            <a:r>
              <a:rPr lang="en-GB" sz="1800" dirty="0"/>
              <a:t>that enable us to work at scale, so money can flow freely across silos – with incentives for partners to invest jointly to achieve returns for the whole public </a:t>
            </a:r>
            <a:r>
              <a:rPr lang="en-GB" sz="1800" dirty="0" smtClean="0"/>
              <a:t>sector.</a:t>
            </a:r>
            <a:endParaRPr lang="en-GB" sz="1800" dirty="0"/>
          </a:p>
          <a:p>
            <a:pPr indent="-274320">
              <a:spcAft>
                <a:spcPts val="900"/>
              </a:spcAft>
              <a:buFont typeface="Arial" pitchFamily="34" charset="0"/>
              <a:buChar char="•"/>
            </a:pPr>
            <a:endParaRPr lang="en-GB" sz="2000" dirty="0">
              <a:latin typeface="Georgia" pitchFamily="18" charset="0"/>
            </a:endParaRPr>
          </a:p>
          <a:p>
            <a:pPr indent="-274320">
              <a:spcAft>
                <a:spcPts val="900"/>
              </a:spcAft>
              <a:buFont typeface="Arial" pitchFamily="34" charset="0"/>
              <a:buChar char="•"/>
            </a:pPr>
            <a:endParaRPr lang="en-GB" sz="2000" dirty="0" smtClean="0">
              <a:latin typeface="Georgia" pitchFamily="18" charset="0"/>
            </a:endParaRPr>
          </a:p>
          <a:p>
            <a:pPr indent="-274320">
              <a:spcAft>
                <a:spcPts val="900"/>
              </a:spcAft>
              <a:buFont typeface="Arial" pitchFamily="34" charset="0"/>
              <a:buChar char="•"/>
            </a:pPr>
            <a:endParaRPr lang="en-GB" sz="2000" dirty="0" smtClean="0">
              <a:latin typeface="Georgia" pitchFamily="18" charset="0"/>
            </a:endParaRPr>
          </a:p>
        </p:txBody>
      </p:sp>
    </p:spTree>
    <p:extLst>
      <p:ext uri="{BB962C8B-B14F-4D97-AF65-F5344CB8AC3E}">
        <p14:creationId xmlns:p14="http://schemas.microsoft.com/office/powerpoint/2010/main" val="1243668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928992" cy="914400"/>
          </a:xfrm>
        </p:spPr>
        <p:txBody>
          <a:bodyPr/>
          <a:lstStyle/>
          <a:p>
            <a:pPr algn="l"/>
            <a:r>
              <a:rPr lang="en-GB" sz="3600" b="1" dirty="0" smtClean="0"/>
              <a:t>The Financial and Political Drivers:</a:t>
            </a:r>
            <a:endParaRPr lang="en-GB" sz="3600" b="1" dirty="0"/>
          </a:p>
        </p:txBody>
      </p:sp>
      <p:pic>
        <p:nvPicPr>
          <p:cNvPr id="4" name="Picture 2" descr="http://inlogov.files.wordpress.com/2012/05/game-graph-2.jpg"/>
          <p:cNvPicPr>
            <a:picLocks noChangeAspect="1" noChangeArrowheads="1"/>
          </p:cNvPicPr>
          <p:nvPr/>
        </p:nvPicPr>
        <p:blipFill>
          <a:blip r:embed="rId3" cstate="print"/>
          <a:srcRect/>
          <a:stretch>
            <a:fillRect/>
          </a:stretch>
        </p:blipFill>
        <p:spPr bwMode="auto">
          <a:xfrm>
            <a:off x="488503" y="1827847"/>
            <a:ext cx="4144947" cy="4009506"/>
          </a:xfrm>
          <a:prstGeom prst="rect">
            <a:avLst/>
          </a:prstGeom>
          <a:noFill/>
        </p:spPr>
      </p:pic>
      <p:sp>
        <p:nvSpPr>
          <p:cNvPr id="6" name="TextBox 5"/>
          <p:cNvSpPr txBox="1"/>
          <p:nvPr/>
        </p:nvSpPr>
        <p:spPr>
          <a:xfrm>
            <a:off x="4819104" y="1939774"/>
            <a:ext cx="4886424" cy="36779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GB" dirty="0" smtClean="0"/>
              <a:t> ‘Nudge Unit’</a:t>
            </a:r>
          </a:p>
          <a:p>
            <a:pPr>
              <a:buFont typeface="Arial" pitchFamily="34" charset="0"/>
              <a:buChar char="•"/>
            </a:pPr>
            <a:endParaRPr lang="en-GB" sz="1100" dirty="0" smtClean="0"/>
          </a:p>
          <a:p>
            <a:pPr>
              <a:buFont typeface="Arial" pitchFamily="34" charset="0"/>
              <a:buChar char="•"/>
            </a:pPr>
            <a:r>
              <a:rPr lang="en-GB" dirty="0"/>
              <a:t> </a:t>
            </a:r>
            <a:r>
              <a:rPr lang="en-GB" dirty="0" smtClean="0"/>
              <a:t>Big Society </a:t>
            </a:r>
          </a:p>
          <a:p>
            <a:pPr>
              <a:buFont typeface="Arial" pitchFamily="34" charset="0"/>
              <a:buChar char="•"/>
            </a:pPr>
            <a:endParaRPr lang="en-GB" sz="1100" dirty="0" smtClean="0"/>
          </a:p>
          <a:p>
            <a:pPr>
              <a:buFont typeface="Arial" pitchFamily="34" charset="0"/>
              <a:buChar char="•"/>
            </a:pPr>
            <a:r>
              <a:rPr lang="en-GB" dirty="0" smtClean="0"/>
              <a:t> Community </a:t>
            </a:r>
            <a:r>
              <a:rPr lang="en-GB" dirty="0"/>
              <a:t>B</a:t>
            </a:r>
            <a:r>
              <a:rPr lang="en-GB" dirty="0" smtClean="0"/>
              <a:t>udgets</a:t>
            </a:r>
          </a:p>
          <a:p>
            <a:pPr>
              <a:buFont typeface="Arial" pitchFamily="34" charset="0"/>
              <a:buChar char="•"/>
            </a:pPr>
            <a:endParaRPr lang="en-GB" sz="1000" dirty="0" smtClean="0"/>
          </a:p>
          <a:p>
            <a:pPr>
              <a:buFont typeface="Arial" pitchFamily="34" charset="0"/>
              <a:buChar char="•"/>
            </a:pPr>
            <a:r>
              <a:rPr lang="en-GB" dirty="0"/>
              <a:t> </a:t>
            </a:r>
            <a:r>
              <a:rPr lang="en-GB" dirty="0" smtClean="0"/>
              <a:t>Public Health Transition</a:t>
            </a:r>
          </a:p>
          <a:p>
            <a:pPr>
              <a:buFont typeface="Arial" pitchFamily="34" charset="0"/>
              <a:buChar char="•"/>
            </a:pPr>
            <a:endParaRPr lang="en-GB" sz="1100" dirty="0" smtClean="0"/>
          </a:p>
          <a:p>
            <a:pPr>
              <a:buFont typeface="Arial" pitchFamily="34" charset="0"/>
              <a:buChar char="•"/>
            </a:pPr>
            <a:r>
              <a:rPr lang="en-GB" dirty="0" smtClean="0"/>
              <a:t> Integration Pioneer Programme</a:t>
            </a:r>
          </a:p>
          <a:p>
            <a:pPr>
              <a:buFont typeface="Arial" pitchFamily="34" charset="0"/>
              <a:buChar char="•"/>
            </a:pPr>
            <a:endParaRPr lang="en-GB" sz="1100" dirty="0" smtClean="0"/>
          </a:p>
          <a:p>
            <a:pPr>
              <a:buFont typeface="Arial" pitchFamily="34" charset="0"/>
              <a:buChar char="•"/>
            </a:pPr>
            <a:r>
              <a:rPr lang="en-GB" dirty="0"/>
              <a:t> </a:t>
            </a:r>
            <a:r>
              <a:rPr lang="en-GB" dirty="0" smtClean="0"/>
              <a:t>Better Care Fund</a:t>
            </a:r>
          </a:p>
          <a:p>
            <a:pPr>
              <a:buFont typeface="Arial" pitchFamily="34" charset="0"/>
              <a:buChar char="•"/>
            </a:pPr>
            <a:endParaRPr lang="en-GB" sz="1100" dirty="0" smtClean="0"/>
          </a:p>
          <a:p>
            <a:pPr>
              <a:buFont typeface="Arial" pitchFamily="34" charset="0"/>
              <a:buChar char="•"/>
            </a:pPr>
            <a:r>
              <a:rPr lang="en-GB" dirty="0" smtClean="0"/>
              <a:t> Transformation Challenge Award</a:t>
            </a:r>
          </a:p>
        </p:txBody>
      </p:sp>
      <p:sp>
        <p:nvSpPr>
          <p:cNvPr id="7" name="TextBox 6"/>
          <p:cNvSpPr txBox="1"/>
          <p:nvPr/>
        </p:nvSpPr>
        <p:spPr>
          <a:xfrm>
            <a:off x="1022554" y="1247276"/>
            <a:ext cx="2716162" cy="461665"/>
          </a:xfrm>
          <a:prstGeom prst="rect">
            <a:avLst/>
          </a:prstGeom>
          <a:noFill/>
        </p:spPr>
        <p:txBody>
          <a:bodyPr wrap="square" rtlCol="0">
            <a:spAutoFit/>
          </a:bodyPr>
          <a:lstStyle/>
          <a:p>
            <a:pPr algn="ctr"/>
            <a:r>
              <a:rPr lang="en-GB" sz="2400" b="1" dirty="0" smtClean="0">
                <a:latin typeface="+mn-lt"/>
              </a:rPr>
              <a:t>Financial</a:t>
            </a:r>
            <a:endParaRPr lang="en-GB" sz="2400" b="1" dirty="0">
              <a:latin typeface="+mn-lt"/>
            </a:endParaRPr>
          </a:p>
        </p:txBody>
      </p:sp>
      <p:sp>
        <p:nvSpPr>
          <p:cNvPr id="8" name="TextBox 7"/>
          <p:cNvSpPr txBox="1"/>
          <p:nvPr/>
        </p:nvSpPr>
        <p:spPr>
          <a:xfrm>
            <a:off x="6219296" y="1247276"/>
            <a:ext cx="2077064" cy="461665"/>
          </a:xfrm>
          <a:prstGeom prst="rect">
            <a:avLst/>
          </a:prstGeom>
          <a:noFill/>
        </p:spPr>
        <p:txBody>
          <a:bodyPr wrap="square" rtlCol="0">
            <a:spAutoFit/>
          </a:bodyPr>
          <a:lstStyle/>
          <a:p>
            <a:pPr algn="ctr"/>
            <a:r>
              <a:rPr lang="en-GB" b="1" dirty="0" smtClean="0">
                <a:latin typeface="+mn-lt"/>
              </a:rPr>
              <a:t>Policy</a:t>
            </a:r>
            <a:endParaRPr lang="en-GB" sz="2800" b="1" dirty="0">
              <a:latin typeface="+mn-lt"/>
            </a:endParaRPr>
          </a:p>
        </p:txBody>
      </p:sp>
    </p:spTree>
    <p:extLst>
      <p:ext uri="{BB962C8B-B14F-4D97-AF65-F5344CB8AC3E}">
        <p14:creationId xmlns:p14="http://schemas.microsoft.com/office/powerpoint/2010/main" val="2938451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928992" cy="914400"/>
          </a:xfrm>
        </p:spPr>
        <p:txBody>
          <a:bodyPr/>
          <a:lstStyle/>
          <a:p>
            <a:pPr algn="l"/>
            <a:r>
              <a:rPr lang="en-GB" sz="3600" b="1" dirty="0" smtClean="0"/>
              <a:t>The Local Context: </a:t>
            </a:r>
            <a:endParaRPr lang="en-GB" sz="3600" b="1" dirty="0"/>
          </a:p>
        </p:txBody>
      </p:sp>
      <p:graphicFrame>
        <p:nvGraphicFramePr>
          <p:cNvPr id="9" name="Table 8"/>
          <p:cNvGraphicFramePr>
            <a:graphicFrameLocks noGrp="1"/>
          </p:cNvGraphicFramePr>
          <p:nvPr>
            <p:extLst>
              <p:ext uri="{D42A27DB-BD31-4B8C-83A1-F6EECF244321}">
                <p14:modId xmlns:p14="http://schemas.microsoft.com/office/powerpoint/2010/main" val="3407472646"/>
              </p:ext>
            </p:extLst>
          </p:nvPr>
        </p:nvGraphicFramePr>
        <p:xfrm>
          <a:off x="2846766" y="1628808"/>
          <a:ext cx="6630736" cy="4119735"/>
        </p:xfrm>
        <a:graphic>
          <a:graphicData uri="http://schemas.openxmlformats.org/drawingml/2006/table">
            <a:tbl>
              <a:tblPr firstRow="1" bandRow="1">
                <a:tableStyleId>{5C22544A-7EE6-4342-B048-85BDC9FD1C3A}</a:tableStyleId>
              </a:tblPr>
              <a:tblGrid>
                <a:gridCol w="2340260"/>
                <a:gridCol w="1950217"/>
                <a:gridCol w="2340259"/>
              </a:tblGrid>
              <a:tr h="823947">
                <a:tc>
                  <a:txBody>
                    <a:bodyPr/>
                    <a:lstStyle/>
                    <a:p>
                      <a:r>
                        <a:rPr lang="en-GB" sz="1800" dirty="0" smtClean="0"/>
                        <a:t>Organisation</a:t>
                      </a:r>
                      <a:endParaRPr lang="en-US" sz="1800" dirty="0">
                        <a:solidFill>
                          <a:schemeClr val="bg1"/>
                        </a:solidFill>
                      </a:endParaRPr>
                    </a:p>
                  </a:txBody>
                  <a:tcPr marL="99060" marR="99060"/>
                </a:tc>
                <a:tc>
                  <a:txBody>
                    <a:bodyPr/>
                    <a:lstStyle/>
                    <a:p>
                      <a:r>
                        <a:rPr lang="en-GB" sz="1800" dirty="0" smtClean="0"/>
                        <a:t>Total Budget</a:t>
                      </a:r>
                      <a:endParaRPr lang="en-US" sz="1800" dirty="0">
                        <a:solidFill>
                          <a:schemeClr val="bg1"/>
                        </a:solidFill>
                      </a:endParaRPr>
                    </a:p>
                  </a:txBody>
                  <a:tcPr marL="99060" marR="99060"/>
                </a:tc>
                <a:tc>
                  <a:txBody>
                    <a:bodyPr/>
                    <a:lstStyle/>
                    <a:p>
                      <a:r>
                        <a:rPr lang="en-GB" sz="1800" dirty="0" smtClean="0"/>
                        <a:t>Required</a:t>
                      </a:r>
                      <a:r>
                        <a:rPr lang="en-GB" sz="1800" baseline="0" dirty="0" smtClean="0"/>
                        <a:t> Savings</a:t>
                      </a:r>
                      <a:endParaRPr lang="en-US" sz="1800" dirty="0">
                        <a:solidFill>
                          <a:schemeClr val="bg1"/>
                        </a:solidFill>
                      </a:endParaRPr>
                    </a:p>
                  </a:txBody>
                  <a:tcPr marL="99060" marR="99060"/>
                </a:tc>
              </a:tr>
              <a:tr h="823947">
                <a:tc>
                  <a:txBody>
                    <a:bodyPr/>
                    <a:lstStyle/>
                    <a:p>
                      <a:r>
                        <a:rPr lang="en-GB" sz="1800" dirty="0" smtClean="0"/>
                        <a:t>Police</a:t>
                      </a:r>
                      <a:endParaRPr lang="en-US" sz="1800" dirty="0"/>
                    </a:p>
                  </a:txBody>
                  <a:tcPr marL="99060" marR="99060"/>
                </a:tc>
                <a:tc>
                  <a:txBody>
                    <a:bodyPr/>
                    <a:lstStyle/>
                    <a:p>
                      <a:pPr algn="r"/>
                      <a:r>
                        <a:rPr lang="en-GB" sz="1800" dirty="0" smtClean="0"/>
                        <a:t>£242 million</a:t>
                      </a:r>
                      <a:endParaRPr lang="en-US" sz="1800" dirty="0"/>
                    </a:p>
                  </a:txBody>
                  <a:tcPr marL="99060" marR="99060"/>
                </a:tc>
                <a:tc>
                  <a:txBody>
                    <a:bodyPr/>
                    <a:lstStyle/>
                    <a:p>
                      <a:pPr algn="r"/>
                      <a:r>
                        <a:rPr lang="en-GB" sz="1800" dirty="0" smtClean="0"/>
                        <a:t>£25 million </a:t>
                      </a:r>
                    </a:p>
                    <a:p>
                      <a:pPr algn="r"/>
                      <a:r>
                        <a:rPr lang="en-GB" sz="1800" dirty="0" smtClean="0"/>
                        <a:t>(5 years)</a:t>
                      </a:r>
                      <a:endParaRPr lang="en-US" sz="1800" dirty="0"/>
                    </a:p>
                  </a:txBody>
                  <a:tcPr marL="99060" marR="99060"/>
                </a:tc>
              </a:tr>
              <a:tr h="823947">
                <a:tc>
                  <a:txBody>
                    <a:bodyPr/>
                    <a:lstStyle/>
                    <a:p>
                      <a:r>
                        <a:rPr lang="en-GB" sz="1800" dirty="0" smtClean="0"/>
                        <a:t>Fire Service</a:t>
                      </a:r>
                      <a:endParaRPr lang="en-US" sz="1800" dirty="0"/>
                    </a:p>
                  </a:txBody>
                  <a:tcPr marL="99060" marR="99060"/>
                </a:tc>
                <a:tc>
                  <a:txBody>
                    <a:bodyPr/>
                    <a:lstStyle/>
                    <a:p>
                      <a:pPr algn="r"/>
                      <a:r>
                        <a:rPr lang="en-GB" sz="1800" dirty="0" smtClean="0"/>
                        <a:t>£45</a:t>
                      </a:r>
                      <a:r>
                        <a:rPr lang="en-GB" sz="1800" baseline="0" dirty="0" smtClean="0"/>
                        <a:t> million</a:t>
                      </a:r>
                      <a:endParaRPr lang="en-US" sz="1800" dirty="0"/>
                    </a:p>
                  </a:txBody>
                  <a:tcPr marL="99060" marR="99060"/>
                </a:tc>
                <a:tc>
                  <a:txBody>
                    <a:bodyPr/>
                    <a:lstStyle/>
                    <a:p>
                      <a:pPr algn="r"/>
                      <a:r>
                        <a:rPr lang="en-GB" sz="1800" dirty="0" smtClean="0"/>
                        <a:t>£5</a:t>
                      </a:r>
                      <a:r>
                        <a:rPr lang="en-GB" sz="1800" baseline="0" dirty="0" smtClean="0"/>
                        <a:t> million </a:t>
                      </a:r>
                    </a:p>
                    <a:p>
                      <a:pPr algn="r"/>
                      <a:r>
                        <a:rPr lang="en-GB" sz="1800" baseline="0" dirty="0" smtClean="0"/>
                        <a:t>(4 years)</a:t>
                      </a:r>
                      <a:endParaRPr lang="en-US" sz="1800" dirty="0"/>
                    </a:p>
                  </a:txBody>
                  <a:tcPr marL="99060" marR="99060"/>
                </a:tc>
              </a:tr>
              <a:tr h="823947">
                <a:tc>
                  <a:txBody>
                    <a:bodyPr/>
                    <a:lstStyle/>
                    <a:p>
                      <a:r>
                        <a:rPr lang="en-GB" sz="1800" dirty="0" smtClean="0"/>
                        <a:t>Local Authority</a:t>
                      </a:r>
                      <a:endParaRPr lang="en-US" sz="1800" dirty="0"/>
                    </a:p>
                  </a:txBody>
                  <a:tcPr marL="99060" marR="99060"/>
                </a:tc>
                <a:tc>
                  <a:txBody>
                    <a:bodyPr/>
                    <a:lstStyle/>
                    <a:p>
                      <a:pPr algn="r"/>
                      <a:r>
                        <a:rPr lang="en-GB" sz="1800" dirty="0" smtClean="0"/>
                        <a:t>£780 million</a:t>
                      </a:r>
                      <a:endParaRPr lang="en-US" sz="1800" dirty="0"/>
                    </a:p>
                  </a:txBody>
                  <a:tcPr marL="99060" marR="99060"/>
                </a:tc>
                <a:tc>
                  <a:txBody>
                    <a:bodyPr/>
                    <a:lstStyle/>
                    <a:p>
                      <a:pPr algn="r"/>
                      <a:r>
                        <a:rPr lang="en-GB" sz="1800" dirty="0" smtClean="0"/>
                        <a:t>£48million</a:t>
                      </a:r>
                      <a:r>
                        <a:rPr lang="en-GB" sz="1800" baseline="0" dirty="0" smtClean="0"/>
                        <a:t> </a:t>
                      </a:r>
                    </a:p>
                    <a:p>
                      <a:pPr algn="r"/>
                      <a:r>
                        <a:rPr lang="en-GB" sz="1800" baseline="0" dirty="0" smtClean="0"/>
                        <a:t>(5 years)</a:t>
                      </a:r>
                      <a:endParaRPr lang="en-US" sz="1800" dirty="0"/>
                    </a:p>
                  </a:txBody>
                  <a:tcPr marL="99060" marR="99060"/>
                </a:tc>
              </a:tr>
              <a:tr h="823947">
                <a:tc>
                  <a:txBody>
                    <a:bodyPr/>
                    <a:lstStyle/>
                    <a:p>
                      <a:r>
                        <a:rPr lang="en-GB" sz="1800" dirty="0" smtClean="0"/>
                        <a:t>West Cheshire Health Services</a:t>
                      </a:r>
                      <a:endParaRPr lang="en-US" sz="1800" dirty="0"/>
                    </a:p>
                  </a:txBody>
                  <a:tcPr marL="99060" marR="99060"/>
                </a:tc>
                <a:tc>
                  <a:txBody>
                    <a:bodyPr/>
                    <a:lstStyle/>
                    <a:p>
                      <a:pPr algn="r"/>
                      <a:r>
                        <a:rPr lang="en-GB" sz="1800" dirty="0" smtClean="0"/>
                        <a:t>£1,164 million</a:t>
                      </a:r>
                      <a:endParaRPr lang="en-US" sz="1800" dirty="0"/>
                    </a:p>
                  </a:txBody>
                  <a:tcPr marL="99060" marR="99060"/>
                </a:tc>
                <a:tc>
                  <a:txBody>
                    <a:bodyPr/>
                    <a:lstStyle/>
                    <a:p>
                      <a:pPr algn="r"/>
                      <a:r>
                        <a:rPr lang="en-GB" sz="1800" dirty="0" smtClean="0"/>
                        <a:t>£19 million </a:t>
                      </a:r>
                    </a:p>
                    <a:p>
                      <a:pPr algn="r"/>
                      <a:r>
                        <a:rPr lang="en-GB" sz="1800" dirty="0" smtClean="0"/>
                        <a:t>(5 years)</a:t>
                      </a:r>
                      <a:endParaRPr lang="en-US" sz="1800" dirty="0"/>
                    </a:p>
                  </a:txBody>
                  <a:tcPr marL="99060" marR="99060"/>
                </a:tc>
              </a:tr>
            </a:tbl>
          </a:graphicData>
        </a:graphic>
      </p:graphicFrame>
      <p:pic>
        <p:nvPicPr>
          <p:cNvPr id="10" name="Picture 9" descr="logo.png"/>
          <p:cNvPicPr>
            <a:picLocks noChangeAspect="1"/>
          </p:cNvPicPr>
          <p:nvPr/>
        </p:nvPicPr>
        <p:blipFill>
          <a:blip r:embed="rId3" cstate="print"/>
          <a:stretch>
            <a:fillRect/>
          </a:stretch>
        </p:blipFill>
        <p:spPr>
          <a:xfrm>
            <a:off x="506506" y="2565307"/>
            <a:ext cx="1985550" cy="600223"/>
          </a:xfrm>
          <a:prstGeom prst="rect">
            <a:avLst/>
          </a:prstGeom>
        </p:spPr>
      </p:pic>
      <p:pic>
        <p:nvPicPr>
          <p:cNvPr id="11" name="Picture 4" descr="Cheshire Fire Service">
            <a:hlinkClick r:id="rId4"/>
          </p:cNvPr>
          <p:cNvPicPr>
            <a:picLocks noChangeAspect="1" noChangeArrowheads="1"/>
          </p:cNvPicPr>
          <p:nvPr/>
        </p:nvPicPr>
        <p:blipFill>
          <a:blip r:embed="rId5" cstate="print"/>
          <a:srcRect/>
          <a:stretch>
            <a:fillRect/>
          </a:stretch>
        </p:blipFill>
        <p:spPr bwMode="auto">
          <a:xfrm>
            <a:off x="428497" y="3501008"/>
            <a:ext cx="2184243" cy="504056"/>
          </a:xfrm>
          <a:prstGeom prst="rect">
            <a:avLst/>
          </a:prstGeom>
          <a:noFill/>
        </p:spPr>
      </p:pic>
      <p:pic>
        <p:nvPicPr>
          <p:cNvPr id="12" name="Picture 6" descr="Cheshire West &amp; Chester Council logo">
            <a:hlinkClick r:id="rId6" tooltip="Home page"/>
          </p:cNvPr>
          <p:cNvPicPr>
            <a:picLocks noChangeAspect="1" noChangeArrowheads="1"/>
          </p:cNvPicPr>
          <p:nvPr/>
        </p:nvPicPr>
        <p:blipFill>
          <a:blip r:embed="rId7" cstate="print"/>
          <a:srcRect/>
          <a:stretch>
            <a:fillRect/>
          </a:stretch>
        </p:blipFill>
        <p:spPr bwMode="auto">
          <a:xfrm>
            <a:off x="662523" y="4221088"/>
            <a:ext cx="1872208" cy="576064"/>
          </a:xfrm>
          <a:prstGeom prst="rect">
            <a:avLst/>
          </a:prstGeom>
          <a:noFill/>
        </p:spPr>
      </p:pic>
      <p:pic>
        <p:nvPicPr>
          <p:cNvPr id="13" name="Picture 2" descr="http://ts2.mm.bing.net/th?id=H.4813508153443325&amp;pid=1.7&amp;w=215&amp;h=145&amp;c=7&amp;rs=1"/>
          <p:cNvPicPr>
            <a:picLocks noChangeAspect="1" noChangeArrowheads="1"/>
          </p:cNvPicPr>
          <p:nvPr/>
        </p:nvPicPr>
        <p:blipFill>
          <a:blip r:embed="rId8" cstate="print"/>
          <a:srcRect/>
          <a:stretch>
            <a:fillRect/>
          </a:stretch>
        </p:blipFill>
        <p:spPr bwMode="auto">
          <a:xfrm>
            <a:off x="896549" y="5085587"/>
            <a:ext cx="1482165" cy="435321"/>
          </a:xfrm>
          <a:prstGeom prst="rect">
            <a:avLst/>
          </a:prstGeom>
          <a:noFill/>
        </p:spPr>
      </p:pic>
    </p:spTree>
    <p:extLst>
      <p:ext uri="{BB962C8B-B14F-4D97-AF65-F5344CB8AC3E}">
        <p14:creationId xmlns:p14="http://schemas.microsoft.com/office/powerpoint/2010/main" val="3543582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8750300" cy="510952"/>
          </a:xfrm>
        </p:spPr>
        <p:txBody>
          <a:bodyPr/>
          <a:lstStyle/>
          <a:p>
            <a:r>
              <a:rPr lang="en-GB" sz="3600" b="1" dirty="0" smtClean="0">
                <a:latin typeface="+mn-lt"/>
              </a:rPr>
              <a:t>The Breadth of Local Partners:</a:t>
            </a:r>
            <a:endParaRPr lang="en-US" sz="3600" b="1" dirty="0">
              <a:latin typeface="+mn-lt"/>
            </a:endParaRPr>
          </a:p>
        </p:txBody>
      </p:sp>
      <p:pic>
        <p:nvPicPr>
          <p:cNvPr id="6" name="Picture 2" descr="http://t3.gstatic.com/images?q=tbn:ANd9GcQobIcpzDdjKoWhRl93dwMyA-LKJmXLKgfjemBgVzymxAniucroEU8_N2yK">
            <a:hlinkClick r:id="rId3"/>
          </p:cNvPr>
          <p:cNvPicPr>
            <a:picLocks noChangeAspect="1" noChangeArrowheads="1"/>
          </p:cNvPicPr>
          <p:nvPr/>
        </p:nvPicPr>
        <p:blipFill>
          <a:blip r:embed="rId4" cstate="print"/>
          <a:srcRect/>
          <a:stretch>
            <a:fillRect/>
          </a:stretch>
        </p:blipFill>
        <p:spPr bwMode="auto">
          <a:xfrm>
            <a:off x="818541" y="2420888"/>
            <a:ext cx="1372394" cy="581026"/>
          </a:xfrm>
          <a:prstGeom prst="rect">
            <a:avLst/>
          </a:prstGeom>
          <a:noFill/>
        </p:spPr>
      </p:pic>
      <p:pic>
        <p:nvPicPr>
          <p:cNvPr id="7" name="Picture 39" descr="http://t2.gstatic.com/images?q=tbn:ANd9GcSbcMxAKABm7icoTWGdQmtUW2yfL2RXI6nBKwfPxPzHIhSRkFUMMJiNxg">
            <a:hlinkClick r:id="rId5"/>
          </p:cNvPr>
          <p:cNvPicPr>
            <a:picLocks noChangeAspect="1" noChangeArrowheads="1"/>
          </p:cNvPicPr>
          <p:nvPr/>
        </p:nvPicPr>
        <p:blipFill>
          <a:blip r:embed="rId6" cstate="print"/>
          <a:srcRect/>
          <a:stretch>
            <a:fillRect/>
          </a:stretch>
        </p:blipFill>
        <p:spPr bwMode="auto">
          <a:xfrm>
            <a:off x="3471058" y="1196752"/>
            <a:ext cx="1164153" cy="865634"/>
          </a:xfrm>
          <a:prstGeom prst="rect">
            <a:avLst/>
          </a:prstGeom>
          <a:noFill/>
        </p:spPr>
      </p:pic>
      <p:pic>
        <p:nvPicPr>
          <p:cNvPr id="8" name="Picture 29" descr="http://t3.gstatic.com/images?q=tbn:ANd9GcS--D-brVOHdVhq_eJ0u6pxxB96POlDiMdXoO9jH2cCfxh63_N0R3C9s5c">
            <a:hlinkClick r:id="rId7"/>
          </p:cNvPr>
          <p:cNvPicPr>
            <a:picLocks noChangeAspect="1" noChangeArrowheads="1"/>
          </p:cNvPicPr>
          <p:nvPr/>
        </p:nvPicPr>
        <p:blipFill>
          <a:blip r:embed="rId8" cstate="print"/>
          <a:srcRect/>
          <a:stretch>
            <a:fillRect/>
          </a:stretch>
        </p:blipFill>
        <p:spPr bwMode="auto">
          <a:xfrm>
            <a:off x="2066881" y="2996952"/>
            <a:ext cx="1393031" cy="533400"/>
          </a:xfrm>
          <a:prstGeom prst="rect">
            <a:avLst/>
          </a:prstGeom>
          <a:noFill/>
        </p:spPr>
      </p:pic>
      <p:pic>
        <p:nvPicPr>
          <p:cNvPr id="9" name="Picture 19" descr="http://t2.gstatic.com/images?q=tbn:ANd9GcRFAODvBRp1NgjHCnN3rnPEWAc4cEJQBCuyS9qVkbyQ5-IxeDPgobgM-oY">
            <a:hlinkClick r:id="rId9"/>
          </p:cNvPr>
          <p:cNvPicPr>
            <a:picLocks noChangeAspect="1" noChangeArrowheads="1"/>
          </p:cNvPicPr>
          <p:nvPr/>
        </p:nvPicPr>
        <p:blipFill>
          <a:blip r:embed="rId10" cstate="print"/>
          <a:srcRect/>
          <a:stretch>
            <a:fillRect/>
          </a:stretch>
        </p:blipFill>
        <p:spPr bwMode="auto">
          <a:xfrm>
            <a:off x="2612740" y="5013587"/>
            <a:ext cx="990600" cy="914401"/>
          </a:xfrm>
          <a:prstGeom prst="rect">
            <a:avLst/>
          </a:prstGeom>
          <a:noFill/>
        </p:spPr>
      </p:pic>
      <p:pic>
        <p:nvPicPr>
          <p:cNvPr id="10" name="Picture 25" descr="http://t2.gstatic.com/images?q=tbn:ANd9GcTy2eaYwboaWE5e8SEMSLqZsW8agMeDWlzVlFEXv-9Mzi7vhqHTnlxgGely">
            <a:hlinkClick r:id="rId11"/>
          </p:cNvPr>
          <p:cNvPicPr>
            <a:picLocks noChangeAspect="1" noChangeArrowheads="1"/>
          </p:cNvPicPr>
          <p:nvPr/>
        </p:nvPicPr>
        <p:blipFill>
          <a:blip r:embed="rId12" cstate="print"/>
          <a:srcRect/>
          <a:stretch>
            <a:fillRect/>
          </a:stretch>
        </p:blipFill>
        <p:spPr bwMode="auto">
          <a:xfrm>
            <a:off x="4391863" y="4653746"/>
            <a:ext cx="1809305" cy="817041"/>
          </a:xfrm>
          <a:prstGeom prst="rect">
            <a:avLst/>
          </a:prstGeom>
          <a:noFill/>
        </p:spPr>
      </p:pic>
      <p:pic>
        <p:nvPicPr>
          <p:cNvPr id="11" name="Picture 31" descr="http://t3.gstatic.com/images?q=tbn:ANd9GcShbKQmhPrg-TpQ1QbLtpL8e2VXkf26gIIq7IgsdIMse7MRUA_j9EzdGQ">
            <a:hlinkClick r:id="rId13"/>
          </p:cNvPr>
          <p:cNvPicPr>
            <a:picLocks noChangeAspect="1" noChangeArrowheads="1"/>
          </p:cNvPicPr>
          <p:nvPr/>
        </p:nvPicPr>
        <p:blipFill>
          <a:blip r:embed="rId14" cstate="print"/>
          <a:srcRect/>
          <a:stretch>
            <a:fillRect/>
          </a:stretch>
        </p:blipFill>
        <p:spPr bwMode="auto">
          <a:xfrm>
            <a:off x="8385383" y="4365104"/>
            <a:ext cx="856456" cy="1009650"/>
          </a:xfrm>
          <a:prstGeom prst="rect">
            <a:avLst/>
          </a:prstGeom>
          <a:noFill/>
        </p:spPr>
      </p:pic>
      <p:pic>
        <p:nvPicPr>
          <p:cNvPr id="12" name="Picture 17" descr="http://t3.gstatic.com/images?q=tbn:ANd9GcQcIOmnIgkLkkn64BSg2KV79jYKdqWuPy4Mxdg-W8Hobz09zdWo9S8fPiQ">
            <a:hlinkClick r:id="rId15"/>
          </p:cNvPr>
          <p:cNvPicPr>
            <a:picLocks noChangeAspect="1" noChangeArrowheads="1"/>
          </p:cNvPicPr>
          <p:nvPr/>
        </p:nvPicPr>
        <p:blipFill>
          <a:blip r:embed="rId16" cstate="print"/>
          <a:srcRect/>
          <a:stretch>
            <a:fillRect/>
          </a:stretch>
        </p:blipFill>
        <p:spPr bwMode="auto">
          <a:xfrm>
            <a:off x="6723796" y="4078306"/>
            <a:ext cx="982909" cy="1080120"/>
          </a:xfrm>
          <a:prstGeom prst="rect">
            <a:avLst/>
          </a:prstGeom>
          <a:noFill/>
        </p:spPr>
      </p:pic>
      <p:pic>
        <p:nvPicPr>
          <p:cNvPr id="13" name="Picture 47" descr="http://t0.gstatic.com/images?q=tbn:ANd9GcRRe9sKdCPRkuCSUc1Gbggp4srDq-wz4CrauKaXx8JC_EamMG-hv19Mu40">
            <a:hlinkClick r:id="rId17"/>
          </p:cNvPr>
          <p:cNvPicPr>
            <a:picLocks noChangeAspect="1" noChangeArrowheads="1"/>
          </p:cNvPicPr>
          <p:nvPr/>
        </p:nvPicPr>
        <p:blipFill>
          <a:blip r:embed="rId18" cstate="print"/>
          <a:srcRect/>
          <a:stretch>
            <a:fillRect/>
          </a:stretch>
        </p:blipFill>
        <p:spPr bwMode="auto">
          <a:xfrm>
            <a:off x="8229364" y="2132856"/>
            <a:ext cx="1073150" cy="809626"/>
          </a:xfrm>
          <a:prstGeom prst="rect">
            <a:avLst/>
          </a:prstGeom>
          <a:noFill/>
        </p:spPr>
      </p:pic>
      <p:pic>
        <p:nvPicPr>
          <p:cNvPr id="14" name="Picture 6" descr="http://t0.gstatic.com/images?q=tbn:ANd9GcTRVGw7kxl9Qqk_KImdvWBLMJ_5pYc-OBStkI_x_p07YNoqtIlOGRULTL4">
            <a:hlinkClick r:id="rId19"/>
          </p:cNvPr>
          <p:cNvPicPr>
            <a:picLocks noChangeAspect="1" noChangeArrowheads="1"/>
          </p:cNvPicPr>
          <p:nvPr/>
        </p:nvPicPr>
        <p:blipFill>
          <a:blip r:embed="rId20" cstate="print"/>
          <a:srcRect/>
          <a:stretch>
            <a:fillRect/>
          </a:stretch>
        </p:blipFill>
        <p:spPr bwMode="auto">
          <a:xfrm>
            <a:off x="5992916" y="2537669"/>
            <a:ext cx="1187089" cy="1008112"/>
          </a:xfrm>
          <a:prstGeom prst="rect">
            <a:avLst/>
          </a:prstGeom>
          <a:noFill/>
        </p:spPr>
      </p:pic>
      <p:pic>
        <p:nvPicPr>
          <p:cNvPr id="15" name="Picture 21" descr="http://t0.gstatic.com/images?q=tbn:ANd9GcSRF_mP05imqawoOvLUyijmjyeX3wF73KY98S-Cw_yhAFXiJohD5D3LMNQ">
            <a:hlinkClick r:id="rId21"/>
          </p:cNvPr>
          <p:cNvPicPr>
            <a:picLocks noChangeAspect="1" noChangeArrowheads="1"/>
          </p:cNvPicPr>
          <p:nvPr/>
        </p:nvPicPr>
        <p:blipFill>
          <a:blip r:embed="rId22" cstate="print"/>
          <a:srcRect/>
          <a:stretch>
            <a:fillRect/>
          </a:stretch>
        </p:blipFill>
        <p:spPr bwMode="auto">
          <a:xfrm>
            <a:off x="4808984" y="3584556"/>
            <a:ext cx="2124072" cy="481258"/>
          </a:xfrm>
          <a:prstGeom prst="rect">
            <a:avLst/>
          </a:prstGeom>
          <a:noFill/>
        </p:spPr>
      </p:pic>
      <p:pic>
        <p:nvPicPr>
          <p:cNvPr id="16" name="Picture 23" descr="http://t1.gstatic.com/images?q=tbn:ANd9GcQbD8pBZn8T1Ca6BEFc4HcNNF0PuQE5xRvBNUV_8LG1imWP1zRN-9HMUGs">
            <a:hlinkClick r:id="rId23"/>
          </p:cNvPr>
          <p:cNvPicPr>
            <a:picLocks noChangeAspect="1" noChangeArrowheads="1"/>
          </p:cNvPicPr>
          <p:nvPr/>
        </p:nvPicPr>
        <p:blipFill>
          <a:blip r:embed="rId24" cstate="print"/>
          <a:srcRect/>
          <a:stretch>
            <a:fillRect/>
          </a:stretch>
        </p:blipFill>
        <p:spPr bwMode="auto">
          <a:xfrm>
            <a:off x="7761312" y="1124744"/>
            <a:ext cx="1454944" cy="676276"/>
          </a:xfrm>
          <a:prstGeom prst="rect">
            <a:avLst/>
          </a:prstGeom>
          <a:noFill/>
        </p:spPr>
      </p:pic>
      <p:pic>
        <p:nvPicPr>
          <p:cNvPr id="17" name="Picture 37" descr="http://t3.gstatic.com/images?q=tbn:ANd9GcRNH71yQxW1cNQDv1gcGZorXS-c7unAr1GAUwMbYh3IELWjwIRHlganwQ">
            <a:hlinkClick r:id="rId25"/>
          </p:cNvPr>
          <p:cNvPicPr>
            <a:picLocks noChangeAspect="1" noChangeArrowheads="1"/>
          </p:cNvPicPr>
          <p:nvPr/>
        </p:nvPicPr>
        <p:blipFill>
          <a:blip r:embed="rId26" cstate="print"/>
          <a:srcRect/>
          <a:stretch>
            <a:fillRect/>
          </a:stretch>
        </p:blipFill>
        <p:spPr bwMode="auto">
          <a:xfrm>
            <a:off x="5707510" y="1439554"/>
            <a:ext cx="1062831" cy="722931"/>
          </a:xfrm>
          <a:prstGeom prst="rect">
            <a:avLst/>
          </a:prstGeom>
          <a:noFill/>
        </p:spPr>
      </p:pic>
      <p:pic>
        <p:nvPicPr>
          <p:cNvPr id="18" name="Picture 7"/>
          <p:cNvPicPr>
            <a:picLocks noChangeAspect="1" noChangeArrowheads="1"/>
          </p:cNvPicPr>
          <p:nvPr/>
        </p:nvPicPr>
        <p:blipFill>
          <a:blip r:embed="rId27" cstate="print"/>
          <a:srcRect/>
          <a:stretch>
            <a:fillRect/>
          </a:stretch>
        </p:blipFill>
        <p:spPr bwMode="auto">
          <a:xfrm>
            <a:off x="2066881" y="3862293"/>
            <a:ext cx="1830360" cy="746122"/>
          </a:xfrm>
          <a:prstGeom prst="rect">
            <a:avLst/>
          </a:prstGeom>
          <a:noFill/>
          <a:ln w="9525">
            <a:noFill/>
            <a:miter lim="800000"/>
            <a:headEnd/>
            <a:tailEnd/>
          </a:ln>
        </p:spPr>
      </p:pic>
      <p:pic>
        <p:nvPicPr>
          <p:cNvPr id="19" name="Picture 33" descr="http://t2.gstatic.com/images?q=tbn:ANd9GcScH34pDcu-P2Pk21SwK0DbZBd3_t1bFfWil2Q99vzArFZXBeQBK6uog7A">
            <a:hlinkClick r:id="rId28"/>
          </p:cNvPr>
          <p:cNvPicPr>
            <a:picLocks noChangeAspect="1" noChangeArrowheads="1"/>
          </p:cNvPicPr>
          <p:nvPr/>
        </p:nvPicPr>
        <p:blipFill>
          <a:blip r:embed="rId29" cstate="print"/>
          <a:srcRect/>
          <a:stretch>
            <a:fillRect/>
          </a:stretch>
        </p:blipFill>
        <p:spPr bwMode="auto">
          <a:xfrm>
            <a:off x="584514" y="5229200"/>
            <a:ext cx="1547813" cy="390526"/>
          </a:xfrm>
          <a:prstGeom prst="rect">
            <a:avLst/>
          </a:prstGeom>
          <a:noFill/>
        </p:spPr>
      </p:pic>
      <p:pic>
        <p:nvPicPr>
          <p:cNvPr id="20" name="Picture 13" descr="http://t2.gstatic.com/images?q=tbn:ANd9GcRJNfaphPnJWHSLdqo0NGSJuIhEsE0ucVU7tBWZCxLfiCVGAzMFcnLvHc4">
            <a:hlinkClick r:id="rId30"/>
          </p:cNvPr>
          <p:cNvPicPr>
            <a:picLocks noChangeAspect="1" noChangeArrowheads="1"/>
          </p:cNvPicPr>
          <p:nvPr/>
        </p:nvPicPr>
        <p:blipFill>
          <a:blip r:embed="rId31" cstate="print"/>
          <a:srcRect/>
          <a:stretch>
            <a:fillRect/>
          </a:stretch>
        </p:blipFill>
        <p:spPr bwMode="auto">
          <a:xfrm>
            <a:off x="2883004" y="2387735"/>
            <a:ext cx="2629786" cy="323666"/>
          </a:xfrm>
          <a:prstGeom prst="rect">
            <a:avLst/>
          </a:prstGeom>
          <a:noFill/>
        </p:spPr>
      </p:pic>
      <p:pic>
        <p:nvPicPr>
          <p:cNvPr id="21" name="Picture 9" descr="http://t1.gstatic.com/images?q=tbn:ANd9GcQ3s-9BxFh3lrEkRKiAXqTm8DONWuLVbJgPeGPx2x4W-A9UBUwXe1ABRtA">
            <a:hlinkClick r:id="rId32"/>
          </p:cNvPr>
          <p:cNvPicPr>
            <a:picLocks noChangeAspect="1" noChangeArrowheads="1"/>
          </p:cNvPicPr>
          <p:nvPr/>
        </p:nvPicPr>
        <p:blipFill>
          <a:blip r:embed="rId33" cstate="print"/>
          <a:srcRect/>
          <a:stretch>
            <a:fillRect/>
          </a:stretch>
        </p:blipFill>
        <p:spPr bwMode="auto">
          <a:xfrm>
            <a:off x="449306" y="1124744"/>
            <a:ext cx="1658981" cy="792088"/>
          </a:xfrm>
          <a:prstGeom prst="rect">
            <a:avLst/>
          </a:prstGeom>
          <a:noFill/>
        </p:spPr>
      </p:pic>
      <p:pic>
        <p:nvPicPr>
          <p:cNvPr id="22" name="Picture 48"/>
          <p:cNvPicPr>
            <a:picLocks noChangeAspect="1" noChangeArrowheads="1"/>
          </p:cNvPicPr>
          <p:nvPr/>
        </p:nvPicPr>
        <p:blipFill>
          <a:blip r:embed="rId34" cstate="print"/>
          <a:srcRect/>
          <a:stretch>
            <a:fillRect/>
          </a:stretch>
        </p:blipFill>
        <p:spPr bwMode="auto">
          <a:xfrm>
            <a:off x="7917552" y="3429000"/>
            <a:ext cx="1601837" cy="541784"/>
          </a:xfrm>
          <a:prstGeom prst="rect">
            <a:avLst/>
          </a:prstGeom>
          <a:noFill/>
          <a:ln w="9525">
            <a:noFill/>
            <a:miter lim="800000"/>
            <a:headEnd/>
            <a:tailEnd/>
          </a:ln>
        </p:spPr>
      </p:pic>
      <p:pic>
        <p:nvPicPr>
          <p:cNvPr id="23" name="Picture 27" descr="http://t2.gstatic.com/images?q=tbn:ANd9GcR5ZCxGEt1Xzrbb651hlMzfvtExgB0J5eeiG5Xm9-e443zQv2jBg4rn3nk">
            <a:hlinkClick r:id="rId35"/>
          </p:cNvPr>
          <p:cNvPicPr>
            <a:picLocks noChangeAspect="1" noChangeArrowheads="1"/>
          </p:cNvPicPr>
          <p:nvPr/>
        </p:nvPicPr>
        <p:blipFill>
          <a:blip r:embed="rId36" cstate="print"/>
          <a:srcRect/>
          <a:stretch>
            <a:fillRect/>
          </a:stretch>
        </p:blipFill>
        <p:spPr bwMode="auto">
          <a:xfrm>
            <a:off x="5996435" y="5362550"/>
            <a:ext cx="1547813" cy="514351"/>
          </a:xfrm>
          <a:prstGeom prst="rect">
            <a:avLst/>
          </a:prstGeom>
          <a:noFill/>
        </p:spPr>
      </p:pic>
      <p:pic>
        <p:nvPicPr>
          <p:cNvPr id="24" name="Picture 41" descr="http://t2.gstatic.com/images?q=tbn:ANd9GcTV_Tmr5z1sQTf_LDDWSAijTy-9DXI-l21ZPC95ZFKIl39mQEIOUpLBuw">
            <a:hlinkClick r:id="rId37"/>
          </p:cNvPr>
          <p:cNvPicPr>
            <a:picLocks noChangeAspect="1" noChangeArrowheads="1"/>
          </p:cNvPicPr>
          <p:nvPr/>
        </p:nvPicPr>
        <p:blipFill>
          <a:blip r:embed="rId38" cstate="print"/>
          <a:srcRect/>
          <a:stretch>
            <a:fillRect/>
          </a:stretch>
        </p:blipFill>
        <p:spPr bwMode="auto">
          <a:xfrm>
            <a:off x="3897241" y="5839547"/>
            <a:ext cx="1548221" cy="580628"/>
          </a:xfrm>
          <a:prstGeom prst="rect">
            <a:avLst/>
          </a:prstGeom>
          <a:noFill/>
        </p:spPr>
      </p:pic>
      <p:pic>
        <p:nvPicPr>
          <p:cNvPr id="23554" name="Picture 2" descr="Vale Royal Clinical Commissioning">
            <a:hlinkClick r:id="rId39"/>
          </p:cNvPr>
          <p:cNvPicPr>
            <a:picLocks noChangeAspect="1" noChangeArrowheads="1"/>
          </p:cNvPicPr>
          <p:nvPr/>
        </p:nvPicPr>
        <p:blipFill>
          <a:blip r:embed="rId40" cstate="print"/>
          <a:srcRect/>
          <a:stretch>
            <a:fillRect/>
          </a:stretch>
        </p:blipFill>
        <p:spPr bwMode="auto">
          <a:xfrm>
            <a:off x="272480" y="3501008"/>
            <a:ext cx="1368218" cy="513082"/>
          </a:xfrm>
          <a:prstGeom prst="rect">
            <a:avLst/>
          </a:prstGeom>
          <a:noFill/>
        </p:spPr>
      </p:pic>
    </p:spTree>
    <p:extLst>
      <p:ext uri="{BB962C8B-B14F-4D97-AF65-F5344CB8AC3E}">
        <p14:creationId xmlns:p14="http://schemas.microsoft.com/office/powerpoint/2010/main" val="278011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928992" cy="914400"/>
          </a:xfrm>
        </p:spPr>
        <p:txBody>
          <a:bodyPr/>
          <a:lstStyle/>
          <a:p>
            <a:pPr algn="l"/>
            <a:r>
              <a:rPr lang="en-GB" sz="3600" b="1" dirty="0" smtClean="0"/>
              <a:t>2012: Altogether Better: </a:t>
            </a:r>
            <a:endParaRPr lang="en-GB" sz="3600" b="1" dirty="0"/>
          </a:p>
        </p:txBody>
      </p:sp>
      <p:sp>
        <p:nvSpPr>
          <p:cNvPr id="3" name="Rectangle 2"/>
          <p:cNvSpPr/>
          <p:nvPr/>
        </p:nvSpPr>
        <p:spPr>
          <a:xfrm>
            <a:off x="272480" y="1142159"/>
            <a:ext cx="4953000" cy="4670509"/>
          </a:xfrm>
          <a:prstGeom prst="rect">
            <a:avLst/>
          </a:prstGeom>
        </p:spPr>
        <p:txBody>
          <a:bodyPr>
            <a:spAutoFit/>
          </a:bodyPr>
          <a:lstStyle/>
          <a:p>
            <a:pPr lvl="1" indent="-274320" eaLnBrk="1" fontAlgn="auto" hangingPunct="1">
              <a:spcBef>
                <a:spcPts val="0"/>
              </a:spcBef>
              <a:spcAft>
                <a:spcPts val="900"/>
              </a:spcAft>
              <a:buFont typeface="Arial" pitchFamily="34" charset="0"/>
              <a:buChar char="•"/>
            </a:pPr>
            <a:r>
              <a:rPr lang="en-GB" sz="2000" dirty="0">
                <a:solidFill>
                  <a:srgbClr val="000000"/>
                </a:solidFill>
                <a:latin typeface="Arial" pitchFamily="34" charset="0"/>
                <a:cs typeface="Arial" pitchFamily="34" charset="0"/>
              </a:rPr>
              <a:t>Known nationally as a ‘whole place community budget’</a:t>
            </a:r>
          </a:p>
          <a:p>
            <a:pPr lvl="1" indent="-274320" eaLnBrk="1" fontAlgn="auto" hangingPunct="1">
              <a:spcBef>
                <a:spcPts val="0"/>
              </a:spcBef>
              <a:spcAft>
                <a:spcPts val="900"/>
              </a:spcAft>
              <a:buFont typeface="Arial" pitchFamily="34" charset="0"/>
              <a:buChar char="•"/>
            </a:pPr>
            <a:r>
              <a:rPr lang="en-GB" sz="2000" dirty="0">
                <a:solidFill>
                  <a:srgbClr val="000000"/>
                </a:solidFill>
                <a:latin typeface="Arial" pitchFamily="34" charset="0"/>
                <a:cs typeface="Arial" pitchFamily="34" charset="0"/>
              </a:rPr>
              <a:t>One of four areas working with Whitehall and partners to develop:  </a:t>
            </a:r>
            <a:r>
              <a:rPr lang="en-GB" sz="2000" dirty="0" smtClean="0">
                <a:solidFill>
                  <a:srgbClr val="000000"/>
                </a:solidFill>
                <a:latin typeface="Arial" pitchFamily="34" charset="0"/>
                <a:cs typeface="Arial" pitchFamily="34" charset="0"/>
              </a:rPr>
              <a:t>  “</a:t>
            </a:r>
            <a:r>
              <a:rPr lang="en-GB" sz="2000" i="1" dirty="0">
                <a:solidFill>
                  <a:srgbClr val="000000"/>
                </a:solidFill>
                <a:latin typeface="Arial" pitchFamily="34" charset="0"/>
                <a:cs typeface="Arial" pitchFamily="34" charset="0"/>
              </a:rPr>
              <a:t>A plan setting out how joined-up services and joined-up funding could improve outcomes for residents, reduce duplication, and reduce demand on costly interventions</a:t>
            </a:r>
            <a:r>
              <a:rPr lang="en-GB" sz="2000" dirty="0">
                <a:solidFill>
                  <a:srgbClr val="000000"/>
                </a:solidFill>
                <a:latin typeface="Arial" pitchFamily="34" charset="0"/>
                <a:cs typeface="Arial" pitchFamily="34" charset="0"/>
              </a:rPr>
              <a:t>”</a:t>
            </a:r>
          </a:p>
          <a:p>
            <a:pPr lvl="1" indent="-274320" eaLnBrk="1" fontAlgn="auto" hangingPunct="1">
              <a:spcBef>
                <a:spcPts val="0"/>
              </a:spcBef>
              <a:spcAft>
                <a:spcPts val="900"/>
              </a:spcAft>
              <a:buFont typeface="Arial" pitchFamily="34" charset="0"/>
              <a:buChar char="•"/>
            </a:pPr>
            <a:r>
              <a:rPr lang="en-GB" sz="2000" dirty="0">
                <a:solidFill>
                  <a:srgbClr val="000000"/>
                </a:solidFill>
                <a:latin typeface="Arial" pitchFamily="34" charset="0"/>
                <a:cs typeface="Arial" pitchFamily="34" charset="0"/>
              </a:rPr>
              <a:t>March to October 2012 (planning)</a:t>
            </a:r>
          </a:p>
          <a:p>
            <a:pPr lvl="1" indent="-274320" eaLnBrk="1" fontAlgn="auto" hangingPunct="1">
              <a:spcBef>
                <a:spcPts val="0"/>
              </a:spcBef>
              <a:spcAft>
                <a:spcPts val="900"/>
              </a:spcAft>
              <a:buFont typeface="Arial" pitchFamily="34" charset="0"/>
              <a:buChar char="•"/>
            </a:pPr>
            <a:r>
              <a:rPr lang="en-GB" sz="2000" dirty="0">
                <a:solidFill>
                  <a:srgbClr val="000000"/>
                </a:solidFill>
                <a:latin typeface="Arial" pitchFamily="34" charset="0"/>
                <a:cs typeface="Arial" pitchFamily="34" charset="0"/>
              </a:rPr>
              <a:t>Joint local-central team</a:t>
            </a:r>
          </a:p>
          <a:p>
            <a:pPr lvl="1" indent="-274320" eaLnBrk="1" fontAlgn="auto" hangingPunct="1">
              <a:spcBef>
                <a:spcPts val="0"/>
              </a:spcBef>
              <a:spcAft>
                <a:spcPts val="900"/>
              </a:spcAft>
              <a:buFont typeface="Arial" pitchFamily="34" charset="0"/>
              <a:buChar char="•"/>
            </a:pPr>
            <a:r>
              <a:rPr lang="en-GB" sz="2000" dirty="0">
                <a:solidFill>
                  <a:srgbClr val="000000"/>
                </a:solidFill>
                <a:latin typeface="Arial" pitchFamily="34" charset="0"/>
                <a:cs typeface="Arial" pitchFamily="34" charset="0"/>
              </a:rPr>
              <a:t>Not another </a:t>
            </a:r>
            <a:r>
              <a:rPr lang="en-GB" sz="2000" i="1" dirty="0">
                <a:solidFill>
                  <a:srgbClr val="000000"/>
                </a:solidFill>
                <a:latin typeface="Arial" pitchFamily="34" charset="0"/>
                <a:cs typeface="Arial" pitchFamily="34" charset="0"/>
              </a:rPr>
              <a:t>T</a:t>
            </a:r>
            <a:r>
              <a:rPr lang="en-GB" sz="2000" i="1" dirty="0" smtClean="0">
                <a:solidFill>
                  <a:srgbClr val="000000"/>
                </a:solidFill>
                <a:latin typeface="Arial" pitchFamily="34" charset="0"/>
                <a:cs typeface="Arial" pitchFamily="34" charset="0"/>
              </a:rPr>
              <a:t>otal </a:t>
            </a:r>
            <a:r>
              <a:rPr lang="en-GB" sz="2000" i="1" dirty="0">
                <a:solidFill>
                  <a:srgbClr val="000000"/>
                </a:solidFill>
                <a:latin typeface="Arial" pitchFamily="34" charset="0"/>
                <a:cs typeface="Arial" pitchFamily="34" charset="0"/>
              </a:rPr>
              <a:t>P</a:t>
            </a:r>
            <a:r>
              <a:rPr lang="en-GB" sz="2000" i="1" dirty="0" smtClean="0">
                <a:solidFill>
                  <a:srgbClr val="000000"/>
                </a:solidFill>
                <a:latin typeface="Arial" pitchFamily="34" charset="0"/>
                <a:cs typeface="Arial" pitchFamily="34" charset="0"/>
              </a:rPr>
              <a:t>lace</a:t>
            </a:r>
            <a:r>
              <a:rPr lang="en-GB" sz="2000" dirty="0" smtClean="0">
                <a:solidFill>
                  <a:srgbClr val="000000"/>
                </a:solidFill>
                <a:latin typeface="Arial" pitchFamily="34" charset="0"/>
                <a:cs typeface="Arial" pitchFamily="34" charset="0"/>
              </a:rPr>
              <a:t> </a:t>
            </a:r>
            <a:r>
              <a:rPr lang="en-GB" sz="2000" dirty="0">
                <a:solidFill>
                  <a:srgbClr val="000000"/>
                </a:solidFill>
                <a:latin typeface="Arial" pitchFamily="34" charset="0"/>
                <a:cs typeface="Arial" pitchFamily="34" charset="0"/>
              </a:rPr>
              <a:t>– implementation as well as theory</a:t>
            </a:r>
          </a:p>
        </p:txBody>
      </p:sp>
      <p:pic>
        <p:nvPicPr>
          <p:cNvPr id="6" name="Picture 35" descr="http://www.cheshirewestandchester.gov.uk/images/pr_400_commbudget.jpg"/>
          <p:cNvPicPr>
            <a:picLocks noChangeAspect="1" noChangeArrowheads="1"/>
          </p:cNvPicPr>
          <p:nvPr/>
        </p:nvPicPr>
        <p:blipFill>
          <a:blip r:embed="rId3" cstate="print"/>
          <a:srcRect/>
          <a:stretch>
            <a:fillRect/>
          </a:stretch>
        </p:blipFill>
        <p:spPr bwMode="auto">
          <a:xfrm>
            <a:off x="5585520" y="1268760"/>
            <a:ext cx="3742333" cy="4428492"/>
          </a:xfrm>
          <a:prstGeom prst="rect">
            <a:avLst/>
          </a:prstGeom>
          <a:noFill/>
        </p:spPr>
      </p:pic>
    </p:spTree>
    <p:extLst>
      <p:ext uri="{BB962C8B-B14F-4D97-AF65-F5344CB8AC3E}">
        <p14:creationId xmlns:p14="http://schemas.microsoft.com/office/powerpoint/2010/main" val="2074600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928992" cy="914400"/>
          </a:xfrm>
        </p:spPr>
        <p:txBody>
          <a:bodyPr/>
          <a:lstStyle/>
          <a:p>
            <a:pPr algn="l"/>
            <a:r>
              <a:rPr lang="en-GB" sz="3600" b="1" dirty="0" smtClean="0"/>
              <a:t>Altogether Better: Business Cases:</a:t>
            </a:r>
            <a:endParaRPr lang="en-GB" sz="3600" b="1" dirty="0"/>
          </a:p>
        </p:txBody>
      </p:sp>
      <p:sp>
        <p:nvSpPr>
          <p:cNvPr id="5" name="TextBox 4"/>
          <p:cNvSpPr txBox="1"/>
          <p:nvPr/>
        </p:nvSpPr>
        <p:spPr>
          <a:xfrm>
            <a:off x="488504" y="1268760"/>
            <a:ext cx="8496944" cy="4608512"/>
          </a:xfrm>
          <a:prstGeom prst="rect">
            <a:avLst/>
          </a:prstGeom>
          <a:noFill/>
        </p:spPr>
        <p:txBody>
          <a:bodyPr vert="horz" wrap="square" lIns="0" tIns="0" rIns="0" bIns="0" rtlCol="0">
            <a:noAutofit/>
          </a:bodyPr>
          <a:lstStyle/>
          <a:p>
            <a:pPr lvl="1" indent="-274320" eaLnBrk="1" fontAlgn="auto" hangingPunct="1">
              <a:spcBef>
                <a:spcPts val="0"/>
              </a:spcBef>
              <a:spcAft>
                <a:spcPts val="900"/>
              </a:spcAft>
              <a:buFont typeface="Arial" pitchFamily="34" charset="0"/>
              <a:buChar char="•"/>
            </a:pPr>
            <a:r>
              <a:rPr lang="en-GB" dirty="0" smtClean="0">
                <a:solidFill>
                  <a:srgbClr val="000000"/>
                </a:solidFill>
                <a:latin typeface="+mn-lt"/>
                <a:ea typeface="+mn-ea"/>
              </a:rPr>
              <a:t>22 ideas</a:t>
            </a:r>
          </a:p>
          <a:p>
            <a:pPr marL="182880" lvl="1" eaLnBrk="1" fontAlgn="auto" hangingPunct="1">
              <a:spcBef>
                <a:spcPts val="0"/>
              </a:spcBef>
              <a:spcAft>
                <a:spcPts val="900"/>
              </a:spcAft>
            </a:pPr>
            <a:endParaRPr lang="en-GB" sz="500" dirty="0" smtClean="0">
              <a:solidFill>
                <a:srgbClr val="000000"/>
              </a:solidFill>
              <a:latin typeface="+mn-lt"/>
              <a:ea typeface="+mn-ea"/>
            </a:endParaRPr>
          </a:p>
          <a:p>
            <a:pPr lvl="1" indent="-274320" eaLnBrk="1" fontAlgn="auto" hangingPunct="1">
              <a:spcBef>
                <a:spcPts val="0"/>
              </a:spcBef>
              <a:spcAft>
                <a:spcPts val="900"/>
              </a:spcAft>
              <a:buFont typeface="Arial" pitchFamily="34" charset="0"/>
              <a:buChar char="•"/>
            </a:pPr>
            <a:r>
              <a:rPr lang="en-GB" dirty="0" smtClean="0">
                <a:solidFill>
                  <a:srgbClr val="000000"/>
                </a:solidFill>
                <a:latin typeface="+mn-lt"/>
                <a:ea typeface="+mn-ea"/>
              </a:rPr>
              <a:t>Follow the money</a:t>
            </a:r>
          </a:p>
          <a:p>
            <a:pPr marL="182880" lvl="1" eaLnBrk="1" fontAlgn="auto" hangingPunct="1">
              <a:spcBef>
                <a:spcPts val="0"/>
              </a:spcBef>
              <a:spcAft>
                <a:spcPts val="900"/>
              </a:spcAft>
            </a:pPr>
            <a:endParaRPr lang="en-GB" sz="500" dirty="0" smtClean="0">
              <a:solidFill>
                <a:srgbClr val="000000"/>
              </a:solidFill>
              <a:latin typeface="+mn-lt"/>
              <a:ea typeface="+mn-ea"/>
            </a:endParaRPr>
          </a:p>
          <a:p>
            <a:pPr lvl="1" indent="-274320" eaLnBrk="1" fontAlgn="auto" hangingPunct="1">
              <a:spcBef>
                <a:spcPts val="0"/>
              </a:spcBef>
              <a:spcAft>
                <a:spcPts val="900"/>
              </a:spcAft>
              <a:buFont typeface="Arial" pitchFamily="34" charset="0"/>
              <a:buChar char="•"/>
            </a:pPr>
            <a:r>
              <a:rPr lang="en-GB" dirty="0" smtClean="0">
                <a:solidFill>
                  <a:srgbClr val="000000"/>
                </a:solidFill>
                <a:latin typeface="+mn-lt"/>
                <a:ea typeface="+mn-ea"/>
              </a:rPr>
              <a:t>Low Volume, High Cost Cohorts</a:t>
            </a:r>
          </a:p>
          <a:p>
            <a:pPr marL="182880" lvl="1" eaLnBrk="1" fontAlgn="auto" hangingPunct="1">
              <a:spcBef>
                <a:spcPts val="0"/>
              </a:spcBef>
              <a:spcAft>
                <a:spcPts val="900"/>
              </a:spcAft>
            </a:pPr>
            <a:endParaRPr lang="en-GB" sz="500" dirty="0" smtClean="0">
              <a:solidFill>
                <a:srgbClr val="000000"/>
              </a:solidFill>
              <a:latin typeface="+mn-lt"/>
              <a:ea typeface="+mn-ea"/>
            </a:endParaRPr>
          </a:p>
          <a:p>
            <a:pPr lvl="1" indent="-274320" eaLnBrk="1" fontAlgn="auto" hangingPunct="1">
              <a:spcBef>
                <a:spcPts val="0"/>
              </a:spcBef>
              <a:spcAft>
                <a:spcPts val="900"/>
              </a:spcAft>
              <a:buFont typeface="Arial" pitchFamily="34" charset="0"/>
              <a:buChar char="•"/>
            </a:pPr>
            <a:r>
              <a:rPr lang="en-GB" dirty="0" smtClean="0">
                <a:solidFill>
                  <a:srgbClr val="000000"/>
                </a:solidFill>
                <a:latin typeface="+mn-lt"/>
                <a:ea typeface="+mn-ea"/>
              </a:rPr>
              <a:t>March-October 2012: Development of six business plans and an operational plan (five years).</a:t>
            </a:r>
          </a:p>
          <a:p>
            <a:pPr marL="182880" lvl="1" eaLnBrk="1" fontAlgn="auto" hangingPunct="1">
              <a:spcBef>
                <a:spcPts val="0"/>
              </a:spcBef>
              <a:spcAft>
                <a:spcPts val="900"/>
              </a:spcAft>
            </a:pPr>
            <a:endParaRPr lang="en-GB" sz="500" dirty="0" smtClean="0">
              <a:solidFill>
                <a:srgbClr val="000000"/>
              </a:solidFill>
              <a:latin typeface="+mn-lt"/>
              <a:ea typeface="+mn-ea"/>
            </a:endParaRPr>
          </a:p>
          <a:p>
            <a:pPr lvl="1" indent="-274320" eaLnBrk="1" fontAlgn="auto" hangingPunct="1">
              <a:spcBef>
                <a:spcPts val="0"/>
              </a:spcBef>
              <a:spcAft>
                <a:spcPts val="900"/>
              </a:spcAft>
              <a:buFont typeface="Arial" pitchFamily="34" charset="0"/>
              <a:buChar char="•"/>
            </a:pPr>
            <a:r>
              <a:rPr lang="en-GB" dirty="0" smtClean="0">
                <a:solidFill>
                  <a:srgbClr val="000000"/>
                </a:solidFill>
                <a:latin typeface="+mn-lt"/>
                <a:ea typeface="+mn-ea"/>
              </a:rPr>
              <a:t>Critique of current services; a new delivery model; cost benefit-analysis and an implementation plan</a:t>
            </a:r>
          </a:p>
          <a:p>
            <a:pPr marL="182880" lvl="1" eaLnBrk="1" fontAlgn="auto" hangingPunct="1">
              <a:spcBef>
                <a:spcPts val="0"/>
              </a:spcBef>
              <a:spcAft>
                <a:spcPts val="900"/>
              </a:spcAft>
            </a:pPr>
            <a:endParaRPr lang="en-GB" sz="500" dirty="0" smtClean="0">
              <a:solidFill>
                <a:srgbClr val="000000"/>
              </a:solidFill>
              <a:latin typeface="+mn-lt"/>
              <a:ea typeface="+mn-ea"/>
            </a:endParaRPr>
          </a:p>
          <a:p>
            <a:pPr lvl="1" indent="-274320" eaLnBrk="1" fontAlgn="auto" hangingPunct="1">
              <a:spcBef>
                <a:spcPts val="0"/>
              </a:spcBef>
              <a:spcAft>
                <a:spcPts val="900"/>
              </a:spcAft>
              <a:buFont typeface="Arial" pitchFamily="34" charset="0"/>
              <a:buChar char="•"/>
            </a:pPr>
            <a:r>
              <a:rPr lang="en-GB" dirty="0" smtClean="0">
                <a:solidFill>
                  <a:srgbClr val="000000"/>
                </a:solidFill>
                <a:latin typeface="+mn-lt"/>
                <a:ea typeface="+mn-ea"/>
              </a:rPr>
              <a:t>Co-design with partners and Whitehall</a:t>
            </a:r>
          </a:p>
        </p:txBody>
      </p:sp>
    </p:spTree>
    <p:extLst>
      <p:ext uri="{BB962C8B-B14F-4D97-AF65-F5344CB8AC3E}">
        <p14:creationId xmlns:p14="http://schemas.microsoft.com/office/powerpoint/2010/main" val="334380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16325</TotalTime>
  <Words>3537</Words>
  <Application>Microsoft Office PowerPoint</Application>
  <PresentationFormat>A4 Paper (210x297 mm)</PresentationFormat>
  <Paragraphs>376</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Blank Presentation</vt:lpstr>
      <vt:lpstr>Office Theme</vt:lpstr>
      <vt:lpstr>Building Resilience in Partnerships:  The West Cheshire Experience  Matt Dodd: Commissioning Manager Adrian Jones: Finance Manager</vt:lpstr>
      <vt:lpstr>Contents:</vt:lpstr>
      <vt:lpstr>An Introduction to West Cheshire:</vt:lpstr>
      <vt:lpstr>The Drivers for Partnership Working:</vt:lpstr>
      <vt:lpstr>The Financial and Political Drivers:</vt:lpstr>
      <vt:lpstr>The Local Context: </vt:lpstr>
      <vt:lpstr>The Breadth of Local Partners:</vt:lpstr>
      <vt:lpstr>2012: Altogether Better: </vt:lpstr>
      <vt:lpstr>Altogether Better: Business Cases:</vt:lpstr>
      <vt:lpstr>Starting and Living Well Integrated Early Support </vt:lpstr>
      <vt:lpstr>Work zones: All the help you need to get a job.</vt:lpstr>
      <vt:lpstr>Ageing Well: Seamless care closer to home</vt:lpstr>
      <vt:lpstr>Traditional Barriers to Partnership Working:</vt:lpstr>
      <vt:lpstr>1. “Evidence for change”:</vt:lpstr>
      <vt:lpstr>2. Leadership and Governance:</vt:lpstr>
      <vt:lpstr>3.  Timelines and Context:</vt:lpstr>
      <vt:lpstr>4.  Silo Working:</vt:lpstr>
      <vt:lpstr>5.  We Can’t Afford It:</vt:lpstr>
      <vt:lpstr>6. How do we measure what works?:</vt:lpstr>
      <vt:lpstr>Lessons (1):</vt:lpstr>
      <vt:lpstr>Lessons (2):</vt:lpstr>
      <vt:lpstr>PowerPoint Presentation</vt:lpstr>
      <vt:lpstr>PowerPoint Presentation</vt:lpstr>
      <vt:lpstr>PowerPoint Presentation</vt:lpstr>
      <vt:lpstr>PowerPoint Presentation</vt:lpstr>
    </vt:vector>
  </TitlesOfParts>
  <Company>VALE ROYAL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Power Point slide (White Backgound)</dc:title>
  <dc:creator>LEE HEYWOOD</dc:creator>
  <cp:lastModifiedBy>Halewood, Shaer</cp:lastModifiedBy>
  <cp:revision>988</cp:revision>
  <cp:lastPrinted>2014-11-14T10:51:55Z</cp:lastPrinted>
  <dcterms:created xsi:type="dcterms:W3CDTF">2013-02-27T12:11:33Z</dcterms:created>
  <dcterms:modified xsi:type="dcterms:W3CDTF">2014-11-26T09:10:17Z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Beaumont, Damian</vt:lpwstr>
  </property>
  <property fmtid="{D5CDD505-2E9C-101B-9397-08002B2CF9AE}" pid="4" name="xd_Signature">
    <vt:lpwstr/>
  </property>
  <property fmtid="{D5CDD505-2E9C-101B-9397-08002B2CF9AE}" pid="5" name="TemplateUrl">
    <vt:lpwstr/>
  </property>
  <property fmtid="{D5CDD505-2E9C-101B-9397-08002B2CF9AE}" pid="6" name="display_urn:schemas-microsoft-com:office:office#Author">
    <vt:lpwstr>Beaumont, Damian</vt:lpwstr>
  </property>
  <property fmtid="{D5CDD505-2E9C-101B-9397-08002B2CF9AE}" pid="7" name="xd_ProgID">
    <vt:lpwstr/>
  </property>
  <property fmtid="{D5CDD505-2E9C-101B-9397-08002B2CF9AE}" pid="8" name="PublishingStartDate">
    <vt:lpwstr/>
  </property>
  <property fmtid="{D5CDD505-2E9C-101B-9397-08002B2CF9AE}" pid="9" name="PublishingExpirationDate">
    <vt:lpwstr/>
  </property>
  <property fmtid="{D5CDD505-2E9C-101B-9397-08002B2CF9AE}" pid="10" name="_SourceUrl">
    <vt:lpwstr/>
  </property>
</Properties>
</file>