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325" r:id="rId3"/>
    <p:sldId id="327" r:id="rId4"/>
    <p:sldId id="328" r:id="rId5"/>
    <p:sldId id="330" r:id="rId6"/>
    <p:sldId id="315" r:id="rId7"/>
    <p:sldId id="331" r:id="rId8"/>
    <p:sldId id="320" r:id="rId9"/>
    <p:sldId id="321" r:id="rId10"/>
    <p:sldId id="308" r:id="rId11"/>
    <p:sldId id="310" r:id="rId12"/>
    <p:sldId id="322" r:id="rId13"/>
    <p:sldId id="329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333333"/>
    <a:srgbClr val="F68933"/>
    <a:srgbClr val="CA3E96"/>
    <a:srgbClr val="652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>
      <p:cViewPr>
        <p:scale>
          <a:sx n="62" d="100"/>
          <a:sy n="62" d="100"/>
        </p:scale>
        <p:origin x="-878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6B2F-162C-45BA-8800-A24BC4AEEA2F}" type="datetimeFigureOut">
              <a:rPr lang="en-GB" smtClean="0"/>
              <a:t>26/11/2014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B67B-3920-4DA4-BF96-77F0CA8A1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5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D37023-BCF6-443A-A2E6-1078C53F6C01}" type="datetimeFigureOut">
              <a:rPr lang="en-GB" altLang="en-US"/>
              <a:pPr>
                <a:defRPr/>
              </a:pPr>
              <a:t>26/11/2014</a:t>
            </a:fld>
            <a:endParaRPr lang="en-GB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EBD4A0-3B91-4315-AFD6-12E0C16C8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75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AEF8D-7A17-49FE-B081-56F07D81ADBA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B275B5-8590-4D00-A6B2-EF62DD852CA8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/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24912119-F6A6-42D4-B1AA-46EC45E89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9CC6-A5A4-4592-8F8F-E909D64C1D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FA03-47AC-4F25-AA4F-2172A7EFF1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9A9A-DF53-4AC1-97E4-B2C149D40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5BDA-F8F7-42A1-B23B-BD37F2369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2BBF-AF02-4CDB-B19F-18A808498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F07A-45EF-4231-B530-9243FF64A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73DF-A8A8-4DB0-AE48-BE15AA27E8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B1FE-B594-4CAB-B972-E1E6B1199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EF45-D4A3-49DF-B2E7-7DEA3AB5B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DBAE-D800-4A2D-890F-817794647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3D3E3180-FCAA-4E0E-AD48-A84442131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2" descr="Corporate T Lock_Horiz trans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6988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tthewpa\AppData\Local\Microsoft\Windows\Temporary Internet Files\Content.Outlook\31QVS72R\Prec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222375"/>
            <a:ext cx="39719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7772400" cy="7493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CIPFA - growing the regions,</a:t>
            </a:r>
            <a:br>
              <a:rPr lang="en-US" altLang="en-US" b="1" smtClean="0"/>
            </a:br>
            <a:r>
              <a:rPr lang="en-US" altLang="en-US" b="1" smtClean="0"/>
              <a:t> building a better institute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84213" y="3357563"/>
            <a:ext cx="3733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333333"/>
                </a:solidFill>
                <a:latin typeface="Verdana" pitchFamily="34" charset="0"/>
              </a:rPr>
              <a:t>Mike Owen</a:t>
            </a:r>
            <a:endParaRPr lang="en-GB" altLang="en-US" sz="2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333333"/>
                </a:solidFill>
                <a:latin typeface="Verdana" pitchFamily="34" charset="0"/>
              </a:rPr>
              <a:t>President</a:t>
            </a:r>
            <a:endParaRPr lang="en-GB" altLang="en-US" sz="20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27653" name="Picture 6" descr="Sl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4079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Corporate T Lock_Horiz tran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253932" cy="855662"/>
          </a:xfrm>
        </p:spPr>
        <p:txBody>
          <a:bodyPr/>
          <a:lstStyle/>
          <a:p>
            <a:pPr eaLnBrk="1" hangingPunct="1"/>
            <a:r>
              <a:rPr lang="en-GB" b="1" dirty="0" smtClean="0"/>
              <a:t>Diversifying entry routes…</a:t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672408" cy="374459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1	Level 3 NVQ or GNVQ, or Scottish equivalent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2	GCSEs &amp; </a:t>
            </a:r>
            <a:r>
              <a:rPr lang="en-GB" sz="1600" dirty="0" err="1" smtClean="0"/>
              <a:t>A'levels</a:t>
            </a:r>
            <a:r>
              <a:rPr lang="en-GB" sz="1600" dirty="0" smtClean="0"/>
              <a:t> – Minimum required is three GCSE passes A-C and two </a:t>
            </a:r>
            <a:r>
              <a:rPr lang="en-GB" sz="1600" dirty="0" err="1" smtClean="0"/>
              <a:t>A’level</a:t>
            </a:r>
            <a:r>
              <a:rPr lang="en-GB" sz="1600" dirty="0" smtClean="0"/>
              <a:t> passes from A-C (including Maths and English)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3	Graduates from a range of disciplines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4	AAT qualified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5	Part qualified accountant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	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320480" cy="3744764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en-GB" sz="1600" dirty="0" smtClean="0"/>
              <a:t>6. Fully </a:t>
            </a:r>
            <a:r>
              <a:rPr lang="en-GB" sz="1600" dirty="0"/>
              <a:t>qualified accountants – e.g. ACCA, CIMA, ICAEW, ICAS or ICAI – just need to sit two papers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/>
              <a:t>7	Chartered Internal Auditor (IIA) – just three papers to sit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/>
              <a:t>8	Senior finance professionals who don’t hold a professional accountancy qualification – will gain exemptions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/>
              <a:t>9	Bye-law 5 membership for nominated accountants qualified with other bodies and of good standing within the sector </a:t>
            </a:r>
          </a:p>
          <a:p>
            <a:pPr eaLnBrk="1" hangingPunct="1">
              <a:buFont typeface="Verdana" pitchFamily="34" charset="0"/>
              <a:buNone/>
            </a:pPr>
            <a:r>
              <a:rPr lang="en-GB" sz="1600" dirty="0"/>
              <a:t>10	Bye-law 6 – honorary membership for nominated professionals of good standing within the sector</a:t>
            </a:r>
          </a:p>
          <a:p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672408" cy="182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397948" cy="855662"/>
          </a:xfrm>
        </p:spPr>
        <p:txBody>
          <a:bodyPr/>
          <a:lstStyle/>
          <a:p>
            <a:pPr eaLnBrk="1" hangingPunct="1"/>
            <a:r>
              <a:rPr lang="en-GB" b="1" dirty="0" smtClean="0"/>
              <a:t>Developing the membership offer…</a:t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</p:nvPr>
        </p:nvSpPr>
        <p:spPr>
          <a:xfrm>
            <a:off x="107505" y="1700634"/>
            <a:ext cx="4464496" cy="3384550"/>
          </a:xfrm>
        </p:spPr>
        <p:txBody>
          <a:bodyPr/>
          <a:lstStyle/>
          <a:p>
            <a:pPr eaLnBrk="1" hangingPunct="1"/>
            <a:r>
              <a:rPr lang="en-GB" sz="1400" dirty="0" smtClean="0"/>
              <a:t>New resources and support</a:t>
            </a:r>
          </a:p>
          <a:p>
            <a:pPr lvl="1" eaLnBrk="1" hangingPunct="1"/>
            <a:r>
              <a:rPr lang="en-GB" sz="1400" dirty="0" smtClean="0"/>
              <a:t>Access to ‘Management Direct’  - an online support tool – </a:t>
            </a:r>
            <a:br>
              <a:rPr lang="en-GB" sz="1400" dirty="0" smtClean="0"/>
            </a:br>
            <a:r>
              <a:rPr lang="en-GB" sz="1400" dirty="0" smtClean="0"/>
              <a:t>e-learning modules, checklists, e-journal articles, books</a:t>
            </a:r>
          </a:p>
          <a:p>
            <a:pPr lvl="1" eaLnBrk="1" hangingPunct="1"/>
            <a:r>
              <a:rPr lang="en-GB" sz="1400" dirty="0" smtClean="0"/>
              <a:t>Free full text online access to CIPFA’s internationally renowned journal </a:t>
            </a:r>
            <a:r>
              <a:rPr lang="en-GB" sz="1400" i="1" dirty="0" smtClean="0"/>
              <a:t>Public Money and Management</a:t>
            </a:r>
          </a:p>
          <a:p>
            <a:pPr lvl="1" eaLnBrk="1" hangingPunct="1"/>
            <a:r>
              <a:rPr lang="en-GB" sz="1400" dirty="0" smtClean="0"/>
              <a:t>Free selected publications for members</a:t>
            </a:r>
          </a:p>
          <a:p>
            <a:pPr lvl="1" eaLnBrk="1" hangingPunct="1"/>
            <a:r>
              <a:rPr lang="en-GB" sz="1400" dirty="0" smtClean="0"/>
              <a:t>Master classes online – insight across a range of topics</a:t>
            </a:r>
          </a:p>
          <a:p>
            <a:pPr lvl="1" eaLnBrk="1" hangingPunct="1"/>
            <a:r>
              <a:rPr lang="en-GB" sz="1400" dirty="0" smtClean="0"/>
              <a:t>Improved Technical Enquiry Service – our team of experts are on hand to help answer your questions</a:t>
            </a:r>
          </a:p>
          <a:p>
            <a:pPr lvl="1" eaLnBrk="1" hangingPunct="1"/>
            <a:r>
              <a:rPr lang="en-GB" sz="1400" dirty="0" smtClean="0"/>
              <a:t>An online members directory</a:t>
            </a:r>
          </a:p>
          <a:p>
            <a:pPr eaLnBrk="1" hangingPunct="1"/>
            <a:endParaRPr lang="en-GB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975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197598" cy="26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67544" y="1196975"/>
            <a:ext cx="7376295" cy="855663"/>
          </a:xfrm>
        </p:spPr>
        <p:txBody>
          <a:bodyPr/>
          <a:lstStyle/>
          <a:p>
            <a:pPr eaLnBrk="1" hangingPunct="1"/>
            <a:r>
              <a:rPr lang="en-GB" b="1" dirty="0" smtClean="0"/>
              <a:t>CIPFA needs you!</a:t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51520" y="2060575"/>
            <a:ext cx="4464496" cy="43211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dirty="0" smtClean="0"/>
              <a:t>We need your to help to grow member and student numbers</a:t>
            </a:r>
          </a:p>
          <a:p>
            <a:pPr eaLnBrk="1" hangingPunct="1">
              <a:lnSpc>
                <a:spcPct val="110000"/>
              </a:lnSpc>
            </a:pPr>
            <a:r>
              <a:rPr lang="en-GB" dirty="0" smtClean="0"/>
              <a:t>We need the regions to promote the PQ, holding regional PQ events to highlight the launch</a:t>
            </a:r>
          </a:p>
          <a:p>
            <a:pPr eaLnBrk="1" hangingPunct="1">
              <a:lnSpc>
                <a:spcPct val="110000"/>
              </a:lnSpc>
            </a:pPr>
            <a:r>
              <a:rPr lang="en-GB" dirty="0" smtClean="0"/>
              <a:t>We need to recruit volunteers to visit employers and inform them about the exciting evolution of the PQ</a:t>
            </a:r>
          </a:p>
          <a:p>
            <a:pPr eaLnBrk="1" hangingPunct="1">
              <a:lnSpc>
                <a:spcPct val="110000"/>
              </a:lnSpc>
            </a:pPr>
            <a:r>
              <a:rPr lang="en-GB" dirty="0" smtClean="0"/>
              <a:t>We need new dual members to increase our base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5"/>
            <a:ext cx="4248472" cy="54909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6749876" cy="855662"/>
          </a:xfrm>
        </p:spPr>
        <p:txBody>
          <a:bodyPr/>
          <a:lstStyle/>
          <a:p>
            <a:r>
              <a:rPr lang="en-GB" b="1" dirty="0" smtClean="0"/>
              <a:t>Specifically we suggest…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5038"/>
            <a:ext cx="7322765" cy="3384550"/>
          </a:xfrm>
        </p:spPr>
        <p:txBody>
          <a:bodyPr/>
          <a:lstStyle/>
          <a:p>
            <a:r>
              <a:rPr lang="en-GB" dirty="0" smtClean="0"/>
              <a:t>A Regional employer lead</a:t>
            </a:r>
          </a:p>
          <a:p>
            <a:pPr lvl="1"/>
            <a:r>
              <a:rPr lang="en-GB" dirty="0" smtClean="0"/>
              <a:t>Recruits volunteers</a:t>
            </a:r>
          </a:p>
          <a:p>
            <a:pPr lvl="1"/>
            <a:r>
              <a:rPr lang="en-GB" dirty="0" smtClean="0"/>
              <a:t>Increases employer visits </a:t>
            </a:r>
          </a:p>
          <a:p>
            <a:pPr lvl="1"/>
            <a:r>
              <a:rPr lang="en-GB" dirty="0" smtClean="0"/>
              <a:t>Focus on NHS</a:t>
            </a:r>
          </a:p>
          <a:p>
            <a:pPr lvl="1"/>
            <a:endParaRPr lang="en-GB" dirty="0"/>
          </a:p>
          <a:p>
            <a:r>
              <a:rPr lang="en-GB" dirty="0" smtClean="0"/>
              <a:t>A Regional dual member lead</a:t>
            </a:r>
          </a:p>
          <a:p>
            <a:pPr lvl="1"/>
            <a:r>
              <a:rPr lang="en-GB" dirty="0" smtClean="0"/>
              <a:t>Identifies target members</a:t>
            </a:r>
          </a:p>
          <a:p>
            <a:pPr lvl="1"/>
            <a:r>
              <a:rPr lang="en-GB" dirty="0" smtClean="0"/>
              <a:t>Approaches and recruits members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49411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Both to work closely with our employer and member relations teams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4099" name="Picture 4" descr="http://www.cipfa.org/-/media/files/membership/cipfa_facts_490x36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93" y="2060848"/>
            <a:ext cx="3733800" cy="28035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65206" cy="855662"/>
          </a:xfrm>
        </p:spPr>
        <p:txBody>
          <a:bodyPr/>
          <a:lstStyle/>
          <a:p>
            <a:pPr eaLnBrk="1" hangingPunct="1"/>
            <a:r>
              <a:rPr lang="en-GB" b="1" dirty="0" smtClean="0"/>
              <a:t>Analysis last year…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6637337" cy="33845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sz="2000" dirty="0" smtClean="0"/>
              <a:t>Falling student numbers</a:t>
            </a:r>
          </a:p>
          <a:p>
            <a:pPr eaLnBrk="1" hangingPunct="1">
              <a:lnSpc>
                <a:spcPct val="130000"/>
              </a:lnSpc>
            </a:pPr>
            <a:r>
              <a:rPr lang="en-GB" sz="2000" dirty="0" smtClean="0"/>
              <a:t>Rising average age</a:t>
            </a:r>
          </a:p>
          <a:p>
            <a:pPr eaLnBrk="1" hangingPunct="1">
              <a:lnSpc>
                <a:spcPct val="130000"/>
              </a:lnSpc>
            </a:pPr>
            <a:r>
              <a:rPr lang="en-GB" sz="2000" dirty="0" smtClean="0"/>
              <a:t>Falling revenues</a:t>
            </a:r>
          </a:p>
          <a:p>
            <a:pPr eaLnBrk="1" hangingPunct="1">
              <a:buFont typeface="Wingdings" pitchFamily="2" charset="2"/>
              <a:buNone/>
            </a:pPr>
            <a:endParaRPr lang="en-GB" sz="2000" dirty="0" smtClean="0"/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GB" sz="2000" b="1" dirty="0" smtClean="0"/>
              <a:t>CIPFA needs to become successful !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000" dirty="0" smtClean="0"/>
              <a:t>We need a new operating model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000" dirty="0" smtClean="0"/>
              <a:t>We have three growth aims – voice, members, income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GB" sz="2000" dirty="0" smtClean="0"/>
              <a:t>We need to invest through a development programme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1125538"/>
            <a:ext cx="7323212" cy="854075"/>
          </a:xfrm>
        </p:spPr>
        <p:txBody>
          <a:bodyPr/>
          <a:lstStyle/>
          <a:p>
            <a:pPr eaLnBrk="1" hangingPunct="1"/>
            <a:r>
              <a:rPr lang="en-GB" b="1" dirty="0" smtClean="0"/>
              <a:t>Development programme… </a:t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39592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Increasing UK membership 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Expanding our product and services portfolio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3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Defining and improving our member offer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4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Increased direct international membership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370388" y="1844675"/>
            <a:ext cx="43910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lvl="1" indent="-341313">
              <a:spcBef>
                <a:spcPts val="600"/>
              </a:spcBef>
              <a:spcAft>
                <a:spcPts val="600"/>
              </a:spcAft>
            </a:pPr>
            <a:endParaRPr lang="en-GB" sz="1600">
              <a:latin typeface="Verdana" pitchFamily="34" charset="0"/>
              <a:ea typeface="ＭＳ Ｐゴシック"/>
              <a:cs typeface="ＭＳ Ｐゴシック"/>
            </a:endParaRPr>
          </a:p>
          <a:p>
            <a:pPr marL="533400" lvl="1" indent="-341313">
              <a:spcBef>
                <a:spcPts val="600"/>
              </a:spcBef>
              <a:spcAft>
                <a:spcPts val="600"/>
              </a:spcAft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5	Build an Institute to Institute offer</a:t>
            </a:r>
          </a:p>
          <a:p>
            <a:pPr marL="533400" lvl="1" indent="-341313">
              <a:spcBef>
                <a:spcPts val="600"/>
              </a:spcBef>
              <a:spcAft>
                <a:spcPts val="600"/>
              </a:spcAft>
              <a:buFontTx/>
              <a:buAutoNum type="arabicPlain" startAt="6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Raising CIPFA’s profile, including in health</a:t>
            </a:r>
          </a:p>
          <a:p>
            <a:pPr marL="533400" lvl="1" indent="-341313">
              <a:spcBef>
                <a:spcPts val="600"/>
              </a:spcBef>
              <a:spcAft>
                <a:spcPts val="600"/>
              </a:spcAft>
              <a:buFontTx/>
              <a:buAutoNum type="arabicPlain" startAt="6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Public Audit Bill &amp; New Syllabus to meet changing market</a:t>
            </a:r>
          </a:p>
          <a:p>
            <a:pPr marL="533400" lvl="1" indent="-341313">
              <a:spcBef>
                <a:spcPts val="600"/>
              </a:spcBef>
              <a:spcAft>
                <a:spcPts val="600"/>
              </a:spcAft>
              <a:buFontTx/>
              <a:buAutoNum type="arabicPlain" startAt="6"/>
            </a:pPr>
            <a:r>
              <a:rPr lang="en-GB">
                <a:latin typeface="Verdana" pitchFamily="34" charset="0"/>
                <a:ea typeface="ＭＳ Ｐゴシック"/>
                <a:cs typeface="ＭＳ Ｐゴシック"/>
              </a:rPr>
              <a:t>Improving our institute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9" y="1125538"/>
            <a:ext cx="7395220" cy="503237"/>
          </a:xfrm>
        </p:spPr>
        <p:txBody>
          <a:bodyPr/>
          <a:lstStyle/>
          <a:p>
            <a:pPr eaLnBrk="1" hangingPunct="1"/>
            <a:r>
              <a:rPr lang="en-GB" b="1" dirty="0" smtClean="0"/>
              <a:t>Successful progress to date</a:t>
            </a:r>
            <a:r>
              <a:rPr lang="en-GB" sz="2400" b="1" dirty="0" smtClean="0"/>
              <a:t> </a:t>
            </a:r>
            <a:r>
              <a:rPr lang="en-GB" sz="1600" b="1" dirty="0" smtClean="0">
                <a:solidFill>
                  <a:srgbClr val="FF6600"/>
                </a:solidFill>
              </a:rPr>
              <a:t>- examples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50825" y="2133600"/>
            <a:ext cx="4249738" cy="3662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1pPr>
            <a:lvl2pPr>
              <a:defRPr sz="16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3pPr>
            <a:lvl4pPr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4pPr>
            <a:lvl5pPr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buFont typeface="Wingdings" charset="0"/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buFont typeface="Wingdings" charset="0"/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buFont typeface="Wingdings" charset="0"/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buFont typeface="Wingdings" charset="0"/>
              <a:defRPr sz="1400">
                <a:solidFill>
                  <a:srgbClr val="333333"/>
                </a:solidFill>
                <a:latin typeface="Verdana" charset="0"/>
                <a:ea typeface="ＭＳ Ｐゴシック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/>
              <a:defRPr/>
            </a:pPr>
            <a:r>
              <a:rPr lang="en-GB" sz="1600" dirty="0">
                <a:solidFill>
                  <a:schemeClr val="tx1"/>
                </a:solidFill>
              </a:rPr>
              <a:t>Increasing UK membership </a:t>
            </a:r>
            <a:r>
              <a:rPr lang="en-GB" sz="1600" b="1" dirty="0" smtClean="0">
                <a:solidFill>
                  <a:srgbClr val="FF6600"/>
                </a:solidFill>
              </a:rPr>
              <a:t>- winning NHS Graduate Scheme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/>
              <a:defRPr/>
            </a:pPr>
            <a:r>
              <a:rPr lang="en-GB" sz="1600" dirty="0">
                <a:solidFill>
                  <a:schemeClr val="tx1"/>
                </a:solidFill>
              </a:rPr>
              <a:t>Expanding our product and services </a:t>
            </a:r>
            <a:r>
              <a:rPr lang="en-GB" sz="1600" dirty="0" smtClean="0">
                <a:solidFill>
                  <a:schemeClr val="tx1"/>
                </a:solidFill>
              </a:rPr>
              <a:t>portfolio </a:t>
            </a:r>
            <a:r>
              <a:rPr lang="en-GB" sz="1600" b="1" dirty="0" smtClean="0">
                <a:solidFill>
                  <a:srgbClr val="FF6600"/>
                </a:solidFill>
              </a:rPr>
              <a:t>– Counter Fraud Centre launched, FM sales, FAS, BIQ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3"/>
              <a:defRPr/>
            </a:pPr>
            <a:r>
              <a:rPr lang="en-GB" sz="1600" dirty="0">
                <a:solidFill>
                  <a:schemeClr val="tx1"/>
                </a:solidFill>
              </a:rPr>
              <a:t>Defining and improving our member </a:t>
            </a:r>
            <a:r>
              <a:rPr lang="en-GB" sz="1600" dirty="0" smtClean="0">
                <a:solidFill>
                  <a:schemeClr val="tx1"/>
                </a:solidFill>
              </a:rPr>
              <a:t>offer </a:t>
            </a:r>
            <a:r>
              <a:rPr lang="en-GB" sz="1600" b="1" dirty="0">
                <a:solidFill>
                  <a:srgbClr val="FF6600"/>
                </a:solidFill>
              </a:rPr>
              <a:t>– </a:t>
            </a:r>
            <a:r>
              <a:rPr lang="en-GB" sz="1600" b="1" dirty="0" smtClean="0">
                <a:solidFill>
                  <a:srgbClr val="FF6600"/>
                </a:solidFill>
              </a:rPr>
              <a:t>CMI resources free to members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4"/>
              <a:defRPr/>
            </a:pPr>
            <a:r>
              <a:rPr lang="en-GB" sz="1600" dirty="0">
                <a:solidFill>
                  <a:schemeClr val="tx1"/>
                </a:solidFill>
              </a:rPr>
              <a:t>Increased direct international </a:t>
            </a:r>
            <a:r>
              <a:rPr lang="en-GB" sz="1600" dirty="0" smtClean="0">
                <a:solidFill>
                  <a:schemeClr val="tx1"/>
                </a:solidFill>
              </a:rPr>
              <a:t>membership </a:t>
            </a:r>
            <a:r>
              <a:rPr lang="en-GB" sz="1600" b="1" dirty="0">
                <a:solidFill>
                  <a:srgbClr val="FF6600"/>
                </a:solidFill>
              </a:rPr>
              <a:t>– </a:t>
            </a:r>
            <a:r>
              <a:rPr lang="en-GB" sz="1600" b="1" dirty="0" smtClean="0">
                <a:solidFill>
                  <a:srgbClr val="FF6600"/>
                </a:solidFill>
              </a:rPr>
              <a:t>more UN bodies signed up, CIPFAJ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427538" y="2133600"/>
            <a:ext cx="446405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 pitchFamily="34" charset="0"/>
                <a:ea typeface="ＭＳ Ｐゴシック"/>
                <a:cs typeface="ＭＳ Ｐゴシック"/>
              </a:rPr>
              <a:t>5	Build an Institute to Institute offer </a:t>
            </a:r>
            <a:r>
              <a:rPr lang="en-GB" sz="1600" b="1" dirty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– MOUs with ICAP, ICAG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6"/>
            </a:pPr>
            <a:r>
              <a:rPr lang="en-GB" sz="1600" dirty="0">
                <a:latin typeface="Verdana" pitchFamily="34" charset="0"/>
                <a:ea typeface="ＭＳ Ｐゴシック"/>
                <a:cs typeface="ＭＳ Ｐゴシック"/>
              </a:rPr>
              <a:t>Raising CIPFA’s profile, including in health </a:t>
            </a:r>
            <a:r>
              <a:rPr lang="en-GB" sz="1600" b="1" dirty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– </a:t>
            </a:r>
            <a:r>
              <a:rPr lang="en-GB" sz="1600" b="1" dirty="0" smtClean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LG Finance </a:t>
            </a:r>
            <a:r>
              <a:rPr lang="en-GB" sz="1600" b="1" dirty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Commission and involvement with FFF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6"/>
            </a:pPr>
            <a:r>
              <a:rPr lang="en-GB" sz="1600" dirty="0">
                <a:latin typeface="Verdana" pitchFamily="34" charset="0"/>
                <a:ea typeface="ＭＳ Ｐゴシック"/>
                <a:cs typeface="ＭＳ Ｐゴシック"/>
              </a:rPr>
              <a:t>Public Audit Bill &amp; New Syllabus to meet changing market </a:t>
            </a:r>
            <a:r>
              <a:rPr lang="en-GB" sz="1600" b="1" dirty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– FRC - AQ approved, Charities SORP won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lain" startAt="6"/>
            </a:pPr>
            <a:r>
              <a:rPr lang="en-GB" sz="1600" dirty="0">
                <a:latin typeface="Verdana" pitchFamily="34" charset="0"/>
                <a:ea typeface="ＭＳ Ｐゴシック"/>
                <a:cs typeface="ＭＳ Ｐゴシック"/>
              </a:rPr>
              <a:t>Improving our institute </a:t>
            </a:r>
            <a:r>
              <a:rPr lang="en-GB" sz="1600" dirty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- </a:t>
            </a:r>
            <a:r>
              <a:rPr lang="en-GB" sz="1600" b="1" dirty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Robert St sold and move to a single London Office will yield c£3m-£</a:t>
            </a:r>
            <a:r>
              <a:rPr lang="en-GB" sz="1600" b="1" dirty="0" smtClean="0">
                <a:solidFill>
                  <a:srgbClr val="FF6600"/>
                </a:solidFill>
                <a:latin typeface="Verdana" pitchFamily="34" charset="0"/>
                <a:ea typeface="ＭＳ Ｐゴシック"/>
                <a:cs typeface="ＭＳ Ｐゴシック"/>
              </a:rPr>
              <a:t>4m</a:t>
            </a:r>
            <a:endParaRPr lang="en-GB" sz="1600" b="1" dirty="0">
              <a:solidFill>
                <a:srgbClr val="FF6600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170"/>
            <a:ext cx="7541964" cy="855662"/>
          </a:xfrm>
        </p:spPr>
        <p:txBody>
          <a:bodyPr/>
          <a:lstStyle/>
          <a:p>
            <a:r>
              <a:rPr lang="en-GB" b="1" dirty="0" smtClean="0"/>
              <a:t>CIPFA global footprint is growing…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44824"/>
            <a:ext cx="8928993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296025" cy="855662"/>
          </a:xfrm>
        </p:spPr>
        <p:txBody>
          <a:bodyPr/>
          <a:lstStyle/>
          <a:p>
            <a:pPr eaLnBrk="1" hangingPunct="1"/>
            <a:r>
              <a:rPr lang="en-GB" b="1" dirty="0" smtClean="0"/>
              <a:t>Next steps, 2015…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1556792"/>
            <a:ext cx="3241675" cy="3384550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652D89"/>
                </a:solidFill>
              </a:rPr>
              <a:t>Policy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From trade press to national media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2015 Manifesto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PFM focus at WCOA</a:t>
            </a:r>
          </a:p>
          <a:p>
            <a:pPr marL="355600" indent="-355600" eaLnBrk="1" hangingPunct="1"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652D89"/>
                </a:solidFill>
              </a:rPr>
              <a:t>Membership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Build NHS, Academies and launch Charities Strategy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Build overseas membership 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Drive BL5 strategy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Drive PQ, Cert IPSAS, AQs, </a:t>
            </a:r>
            <a:r>
              <a:rPr lang="en-GB" sz="1600" dirty="0" err="1" smtClean="0"/>
              <a:t>DipPFM</a:t>
            </a:r>
            <a:endParaRPr lang="en-GB" sz="1600" dirty="0" smtClean="0"/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CPAA, AAT MOUs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Launch CPD offer and FCPFA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1063" y="1556792"/>
            <a:ext cx="3243262" cy="3384550"/>
          </a:xfrm>
        </p:spPr>
        <p:txBody>
          <a:bodyPr/>
          <a:lstStyle/>
          <a:p>
            <a:pPr marL="355600" indent="-355600" eaLnBrk="1" hangingPunct="1">
              <a:buNone/>
            </a:pPr>
            <a:r>
              <a:rPr lang="en-GB" sz="1600" b="1" dirty="0">
                <a:solidFill>
                  <a:srgbClr val="652D89"/>
                </a:solidFill>
              </a:rPr>
              <a:t>Commercial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/>
              <a:t>Launch a Financial Leadership Faculty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 smtClean="0"/>
              <a:t>New markets: </a:t>
            </a:r>
            <a:r>
              <a:rPr lang="en-GB" sz="1600" dirty="0" err="1"/>
              <a:t>Mutuals</a:t>
            </a:r>
            <a:r>
              <a:rPr lang="en-GB" sz="1600" dirty="0"/>
              <a:t>, Information Management, Corporate Partner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/>
              <a:t>MOUs with HFMA, SOLACE </a:t>
            </a:r>
          </a:p>
          <a:p>
            <a:pPr marL="355600" indent="-355600" eaLnBrk="1" hangingPunct="1">
              <a:buNone/>
            </a:pPr>
            <a:r>
              <a:rPr lang="en-GB" sz="1600" b="1" dirty="0">
                <a:solidFill>
                  <a:srgbClr val="652D89"/>
                </a:solidFill>
              </a:rPr>
              <a:t>Organisational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/>
              <a:t>Governance Review</a:t>
            </a:r>
          </a:p>
          <a:p>
            <a:pPr marL="355600" indent="-355600" eaLnBrk="1" hangingPunct="1">
              <a:spcBef>
                <a:spcPct val="0"/>
              </a:spcBef>
            </a:pPr>
            <a:r>
              <a:rPr lang="en-GB" sz="1600" dirty="0"/>
              <a:t>Refresh the Development Programme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06036" cy="590465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24744"/>
            <a:ext cx="4392488" cy="1080120"/>
          </a:xfr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/>
              <a:t>The 2015 team…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37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192961" cy="855662"/>
          </a:xfrm>
        </p:spPr>
        <p:txBody>
          <a:bodyPr/>
          <a:lstStyle/>
          <a:p>
            <a:pPr eaLnBrk="1" hangingPunct="1"/>
            <a:r>
              <a:rPr lang="en-GB" b="1" dirty="0" smtClean="0"/>
              <a:t>A new Professional Qualification…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51521" y="1772816"/>
            <a:ext cx="4460974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Our new PQ will be fully operational in 2016, though students at certificate level in 2015 will benefit </a:t>
            </a:r>
            <a:endParaRPr lang="en-GB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333333"/>
                </a:solidFill>
                <a:latin typeface="Verdana" pitchFamily="34" charset="0"/>
              </a:rPr>
              <a:t>We 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are innovating to ensure the PQ meets the needs of fast changing and increasingly diverse public services </a:t>
            </a:r>
            <a:endParaRPr lang="en-GB" dirty="0" smtClean="0">
              <a:solidFill>
                <a:srgbClr val="333333"/>
              </a:solidFill>
              <a:latin typeface="Verdana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GB" dirty="0" smtClean="0">
                <a:solidFill>
                  <a:srgbClr val="333333"/>
                </a:solidFill>
                <a:latin typeface="Verdana" pitchFamily="34" charset="0"/>
              </a:rPr>
              <a:t>The 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PQ will better reflect the needs of </a:t>
            </a:r>
            <a:r>
              <a:rPr lang="en-GB" dirty="0" smtClean="0">
                <a:solidFill>
                  <a:srgbClr val="333333"/>
                </a:solidFill>
                <a:latin typeface="Verdana" pitchFamily="34" charset="0"/>
              </a:rPr>
              <a:t>public 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finance practitioners, based around four competency levels: </a:t>
            </a:r>
            <a:r>
              <a:rPr lang="en-GB" b="1" dirty="0">
                <a:solidFill>
                  <a:srgbClr val="333333"/>
                </a:solidFill>
                <a:latin typeface="Verdana" pitchFamily="34" charset="0"/>
              </a:rPr>
              <a:t>Steward, Enabler &amp; Innovator, Business Partner and Leader</a:t>
            </a:r>
            <a:endParaRPr lang="en-GB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56383" cy="47156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179513" y="1556792"/>
            <a:ext cx="3816423" cy="4393158"/>
          </a:xfrm>
        </p:spPr>
        <p:txBody>
          <a:bodyPr/>
          <a:lstStyle/>
          <a:p>
            <a:pPr eaLnBrk="1" hangingPunct="1"/>
            <a:r>
              <a:rPr lang="en-GB" sz="1600" dirty="0" smtClean="0"/>
              <a:t>Increase the focus on commercial skills such as commissioning, contract negotiation, financial modelling, financial instruments, and partnership working.</a:t>
            </a:r>
          </a:p>
          <a:p>
            <a:pPr eaLnBrk="1" hangingPunct="1"/>
            <a:r>
              <a:rPr lang="en-GB" sz="1600" dirty="0" smtClean="0"/>
              <a:t>Provide greater portability</a:t>
            </a:r>
          </a:p>
          <a:p>
            <a:pPr eaLnBrk="1" hangingPunct="1"/>
            <a:r>
              <a:rPr lang="en-GB" sz="1600" dirty="0" smtClean="0"/>
              <a:t>Have more entry routes</a:t>
            </a:r>
          </a:p>
          <a:p>
            <a:pPr eaLnBrk="1" hangingPunct="1"/>
            <a:r>
              <a:rPr lang="en-GB" sz="1600" dirty="0" smtClean="0"/>
              <a:t>Enhance the Practical Experience Portfolio (PEP) by placing greater emphasis on the role of the employer. </a:t>
            </a:r>
          </a:p>
          <a:p>
            <a:pPr eaLnBrk="1" hangingPunct="1"/>
            <a:r>
              <a:rPr lang="en-GB" sz="1600" dirty="0" smtClean="0"/>
              <a:t>Enable greater flexibility around blended and online learning options.</a:t>
            </a:r>
          </a:p>
          <a:p>
            <a:pPr eaLnBrk="1" hangingPunct="1"/>
            <a:r>
              <a:rPr lang="en-GB" sz="1600" dirty="0" smtClean="0"/>
              <a:t>This includes a partnership with </a:t>
            </a:r>
            <a:r>
              <a:rPr lang="en-US" sz="1600" dirty="0" err="1" smtClean="0"/>
              <a:t>Calibrand</a:t>
            </a:r>
            <a:r>
              <a:rPr lang="en-US" sz="1600" dirty="0" smtClean="0"/>
              <a:t> to deliver e-learning and assessment. </a:t>
            </a:r>
            <a:endParaRPr lang="en-GB" sz="1600" dirty="0" smtClean="0"/>
          </a:p>
          <a:p>
            <a:pPr eaLnBrk="1" hangingPunct="1">
              <a:buFont typeface="Wingdings" pitchFamily="2" charset="2"/>
              <a:buNone/>
            </a:pPr>
            <a:endParaRPr lang="en-GB" sz="1600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6727775" cy="576262"/>
          </a:xfrm>
        </p:spPr>
        <p:txBody>
          <a:bodyPr/>
          <a:lstStyle/>
          <a:p>
            <a:pPr eaLnBrk="1" hangingPunct="1"/>
            <a:r>
              <a:rPr lang="en-GB" b="1" dirty="0" smtClean="0"/>
              <a:t>Delivering a fit for purpose PQ…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51625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1319</TotalTime>
  <Words>457</Words>
  <Application>Microsoft Office PowerPoint</Application>
  <PresentationFormat>On-screen Show (4:3)</PresentationFormat>
  <Paragraphs>101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Corporate</vt:lpstr>
      <vt:lpstr>CIPFA - growing the regions,  building a better institute</vt:lpstr>
      <vt:lpstr>Analysis last year…</vt:lpstr>
      <vt:lpstr>Development programme…  </vt:lpstr>
      <vt:lpstr>Successful progress to date - examples</vt:lpstr>
      <vt:lpstr>CIPFA global footprint is growing…</vt:lpstr>
      <vt:lpstr>Next steps, 2015…</vt:lpstr>
      <vt:lpstr>The 2015 team…</vt:lpstr>
      <vt:lpstr>A new Professional Qualification…</vt:lpstr>
      <vt:lpstr>Delivering a fit for purpose PQ…</vt:lpstr>
      <vt:lpstr>Diversifying entry routes… </vt:lpstr>
      <vt:lpstr>Developing the membership offer… </vt:lpstr>
      <vt:lpstr>CIPFA needs you! </vt:lpstr>
      <vt:lpstr>Specifically we suggest…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Bell, Shaun</dc:creator>
  <cp:lastModifiedBy>Halewood, Shaer</cp:lastModifiedBy>
  <cp:revision>180</cp:revision>
  <cp:lastPrinted>2014-10-02T11:01:01Z</cp:lastPrinted>
  <dcterms:created xsi:type="dcterms:W3CDTF">2013-11-07T08:02:29Z</dcterms:created>
  <dcterms:modified xsi:type="dcterms:W3CDTF">2014-11-26T09:17:12Z</dcterms:modified>
</cp:coreProperties>
</file>