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98" r:id="rId2"/>
    <p:sldMasterId id="2147483711" r:id="rId3"/>
  </p:sldMasterIdLst>
  <p:notesMasterIdLst>
    <p:notesMasterId r:id="rId23"/>
  </p:notesMasterIdLst>
  <p:sldIdLst>
    <p:sldId id="298" r:id="rId4"/>
    <p:sldId id="299" r:id="rId5"/>
    <p:sldId id="300" r:id="rId6"/>
    <p:sldId id="260" r:id="rId7"/>
    <p:sldId id="303" r:id="rId8"/>
    <p:sldId id="288" r:id="rId9"/>
    <p:sldId id="278" r:id="rId10"/>
    <p:sldId id="289" r:id="rId11"/>
    <p:sldId id="301" r:id="rId12"/>
    <p:sldId id="287" r:id="rId13"/>
    <p:sldId id="306" r:id="rId14"/>
    <p:sldId id="302" r:id="rId15"/>
    <p:sldId id="304" r:id="rId16"/>
    <p:sldId id="305" r:id="rId17"/>
    <p:sldId id="307" r:id="rId18"/>
    <p:sldId id="258" r:id="rId19"/>
    <p:sldId id="285" r:id="rId20"/>
    <p:sldId id="309" r:id="rId21"/>
    <p:sldId id="308" r:id="rId22"/>
  </p:sldIdLst>
  <p:sldSz cx="9906000" cy="6858000" type="A4"/>
  <p:notesSz cx="6797675" cy="9926638"/>
  <p:defaultTex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FDB85"/>
    <a:srgbClr val="7D95E3"/>
    <a:srgbClr val="9E1E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4" autoAdjust="0"/>
    <p:restoredTop sz="98189" autoAdjust="0"/>
  </p:normalViewPr>
  <p:slideViewPr>
    <p:cSldViewPr showGuides="1">
      <p:cViewPr>
        <p:scale>
          <a:sx n="100" d="100"/>
          <a:sy n="100" d="100"/>
        </p:scale>
        <p:origin x="389" y="88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753058752271299"/>
          <c:y val="0.174115590423604"/>
          <c:w val="0.50109297395517904"/>
          <c:h val="0.70548489564457295"/>
        </c:manualLayout>
      </c:layout>
      <c:pieChart>
        <c:varyColors val="1"/>
        <c:ser>
          <c:idx val="0"/>
          <c:order val="0"/>
          <c:tx>
            <c:strRef>
              <c:f>Sheet1!$B$1</c:f>
              <c:strCache>
                <c:ptCount val="1"/>
                <c:pt idx="0">
                  <c:v>Sales</c:v>
                </c:pt>
              </c:strCache>
            </c:strRef>
          </c:tx>
          <c:dLbls>
            <c:dLbl>
              <c:idx val="6"/>
              <c:layout>
                <c:manualLayout>
                  <c:x val="-3.3708661417322802E-2"/>
                  <c:y val="-1.05741147376724E-4"/>
                </c:manualLayout>
              </c:layou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pPr>
                <a:endParaRPr lang="en-US"/>
              </a:p>
            </c:tx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Sheet1!$A$2:$A$9</c:f>
              <c:strCache>
                <c:ptCount val="8"/>
                <c:pt idx="0">
                  <c:v>North West</c:v>
                </c:pt>
                <c:pt idx="1">
                  <c:v>West Midlands</c:v>
                </c:pt>
                <c:pt idx="2">
                  <c:v>East of England</c:v>
                </c:pt>
                <c:pt idx="3">
                  <c:v>East Midlands</c:v>
                </c:pt>
                <c:pt idx="4">
                  <c:v>London</c:v>
                </c:pt>
                <c:pt idx="5">
                  <c:v>South East</c:v>
                </c:pt>
                <c:pt idx="6">
                  <c:v>Yorkshire and Humber</c:v>
                </c:pt>
                <c:pt idx="7">
                  <c:v>South West</c:v>
                </c:pt>
              </c:strCache>
            </c:strRef>
          </c:cat>
          <c:val>
            <c:numRef>
              <c:f>Sheet1!$B$2:$B$9</c:f>
              <c:numCache>
                <c:formatCode>0%</c:formatCode>
                <c:ptCount val="8"/>
                <c:pt idx="0">
                  <c:v>0.18421052631578899</c:v>
                </c:pt>
                <c:pt idx="1">
                  <c:v>0.105263157894737</c:v>
                </c:pt>
                <c:pt idx="2">
                  <c:v>0.21052631578947401</c:v>
                </c:pt>
                <c:pt idx="3">
                  <c:v>5.2631578947368397E-2</c:v>
                </c:pt>
                <c:pt idx="4">
                  <c:v>0.18421052631578899</c:v>
                </c:pt>
                <c:pt idx="5">
                  <c:v>0.18421052631578899</c:v>
                </c:pt>
                <c:pt idx="6">
                  <c:v>5.2631578947368397E-2</c:v>
                </c:pt>
                <c:pt idx="7">
                  <c:v>2.6315789473684199E-2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753058752271299"/>
          <c:y val="0.174115590423604"/>
          <c:w val="0.50109297395517904"/>
          <c:h val="0.70548489564457295"/>
        </c:manualLayout>
      </c:layout>
      <c:pieChart>
        <c:varyColors val="1"/>
        <c:ser>
          <c:idx val="0"/>
          <c:order val="0"/>
          <c:tx>
            <c:strRef>
              <c:f>Sheet1!$B$1</c:f>
              <c:strCache>
                <c:ptCount val="1"/>
                <c:pt idx="0">
                  <c:v>Sales</c:v>
                </c:pt>
              </c:strCache>
            </c:strRef>
          </c:tx>
          <c:dLbls>
            <c:dLbl>
              <c:idx val="3"/>
              <c:layout>
                <c:manualLayout>
                  <c:x val="4.1804360993337397E-2"/>
                  <c:y val="-2.7057795211802099E-2"/>
                </c:manualLayout>
              </c:layou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0.126962749848577"/>
                  <c:y val="0.12872023365382601"/>
                </c:manualLayout>
              </c:layout>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3.3708661417322802E-2"/>
                  <c:y val="-1.05741147376724E-4"/>
                </c:manualLayout>
              </c:layout>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Sheet1!$A$2:$A$6</c:f>
              <c:strCache>
                <c:ptCount val="5"/>
                <c:pt idx="0">
                  <c:v>County</c:v>
                </c:pt>
                <c:pt idx="1">
                  <c:v>District</c:v>
                </c:pt>
                <c:pt idx="2">
                  <c:v>London Borough</c:v>
                </c:pt>
                <c:pt idx="3">
                  <c:v>Metropolitan Borough</c:v>
                </c:pt>
                <c:pt idx="4">
                  <c:v>Unitary Authority</c:v>
                </c:pt>
              </c:strCache>
            </c:strRef>
          </c:cat>
          <c:val>
            <c:numRef>
              <c:f>Sheet1!$B$2:$B$6</c:f>
              <c:numCache>
                <c:formatCode>0.00%</c:formatCode>
                <c:ptCount val="5"/>
                <c:pt idx="0">
                  <c:v>0.18518518518518501</c:v>
                </c:pt>
                <c:pt idx="1">
                  <c:v>6.9651741293532299E-2</c:v>
                </c:pt>
                <c:pt idx="2">
                  <c:v>0.21212121212121199</c:v>
                </c:pt>
                <c:pt idx="3">
                  <c:v>5.5555555555555497E-2</c:v>
                </c:pt>
                <c:pt idx="4">
                  <c:v>0.17857142857142899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753058752271299"/>
          <c:y val="0.174115590423604"/>
          <c:w val="0.50109297395517904"/>
          <c:h val="0.70548489564457295"/>
        </c:manualLayout>
      </c:layout>
      <c:pieChart>
        <c:varyColors val="1"/>
        <c:ser>
          <c:idx val="0"/>
          <c:order val="0"/>
          <c:tx>
            <c:strRef>
              <c:f>Sheet1!$B$1</c:f>
              <c:strCache>
                <c:ptCount val="1"/>
                <c:pt idx="0">
                  <c:v>Sales</c:v>
                </c:pt>
              </c:strCache>
            </c:strRef>
          </c:tx>
          <c:dLbls>
            <c:dLbl>
              <c:idx val="3"/>
              <c:layout>
                <c:manualLayout>
                  <c:x val="0.14565066626287099"/>
                  <c:y val="-2.7057795211802099E-2"/>
                </c:manualLayout>
              </c:layou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0.126962749848577"/>
                  <c:y val="0.12872023365382601"/>
                </c:manualLayout>
              </c:layout>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3.3708661417322802E-2"/>
                  <c:y val="-1.05741147376724E-4"/>
                </c:manualLayout>
              </c:layout>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Sheet1!$A$2:$A$6</c:f>
              <c:strCache>
                <c:ptCount val="5"/>
                <c:pt idx="0">
                  <c:v>LAB</c:v>
                </c:pt>
                <c:pt idx="1">
                  <c:v>CON</c:v>
                </c:pt>
                <c:pt idx="2">
                  <c:v>LD</c:v>
                </c:pt>
                <c:pt idx="3">
                  <c:v>NOC</c:v>
                </c:pt>
                <c:pt idx="4">
                  <c:v>Green</c:v>
                </c:pt>
              </c:strCache>
            </c:strRef>
          </c:cat>
          <c:val>
            <c:numRef>
              <c:f>Sheet1!$B$2:$B$6</c:f>
              <c:numCache>
                <c:formatCode>0%</c:formatCode>
                <c:ptCount val="5"/>
                <c:pt idx="0">
                  <c:v>0.394736842105263</c:v>
                </c:pt>
                <c:pt idx="1">
                  <c:v>0.42105263157894701</c:v>
                </c:pt>
                <c:pt idx="2">
                  <c:v>5.2631578947368397E-2</c:v>
                </c:pt>
                <c:pt idx="3">
                  <c:v>0.105263157894737</c:v>
                </c:pt>
                <c:pt idx="4">
                  <c:v>2.6315789473684199E-2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4.2538262944328902E-4"/>
          <c:y val="0.28249653698147298"/>
          <c:w val="0.94267998000222197"/>
          <c:h val="0.29297331679476302"/>
        </c:manualLayout>
      </c:layout>
      <c:barChart>
        <c:barDir val="col"/>
        <c:grouping val="stacked"/>
        <c:varyColors val="0"/>
        <c:ser>
          <c:idx val="0"/>
          <c:order val="0"/>
          <c:tx>
            <c:strRef>
              <c:f>Sheet1!$B$1</c:f>
              <c:strCache>
                <c:ptCount val="1"/>
                <c:pt idx="0">
                  <c:v>Series 1</c:v>
                </c:pt>
              </c:strCache>
            </c:strRef>
          </c:tx>
          <c:spPr>
            <a:noFill/>
            <a:ln>
              <a:noFill/>
            </a:ln>
          </c:spPr>
          <c:invertIfNegative val="0"/>
          <c:cat>
            <c:strRef>
              <c:f>Sheet1!$A$2:$A$8</c:f>
              <c:strCache>
                <c:ptCount val="7"/>
                <c:pt idx="0">
                  <c:v>Public Works Loan Board</c:v>
                </c:pt>
                <c:pt idx="1">
                  <c:v>Banks UK</c:v>
                </c:pt>
                <c:pt idx="2">
                  <c:v>Other sources</c:v>
                </c:pt>
                <c:pt idx="3">
                  <c:v>Negotiable bonds &amp; commercial paper</c:v>
                </c:pt>
                <c:pt idx="4">
                  <c:v>Other listed securities</c:v>
                </c:pt>
                <c:pt idx="5">
                  <c:v>Temporary borrowing</c:v>
                </c:pt>
                <c:pt idx="6">
                  <c:v>Total</c:v>
                </c:pt>
              </c:strCache>
            </c:strRef>
          </c:cat>
          <c:val>
            <c:numRef>
              <c:f>Sheet1!$B$2:$B$8</c:f>
              <c:numCache>
                <c:formatCode>#,##0</c:formatCode>
                <c:ptCount val="7"/>
                <c:pt idx="1">
                  <c:v>62846</c:v>
                </c:pt>
                <c:pt idx="2">
                  <c:v>73536</c:v>
                </c:pt>
                <c:pt idx="3">
                  <c:v>79788.054000000004</c:v>
                </c:pt>
                <c:pt idx="4">
                  <c:v>83783.054000000004</c:v>
                </c:pt>
                <c:pt idx="5">
                  <c:v>84192.054000000004</c:v>
                </c:pt>
              </c:numCache>
            </c:numRef>
          </c:val>
        </c:ser>
        <c:ser>
          <c:idx val="1"/>
          <c:order val="1"/>
          <c:tx>
            <c:strRef>
              <c:f>Sheet1!$C$1</c:f>
              <c:strCache>
                <c:ptCount val="1"/>
                <c:pt idx="0">
                  <c:v>Series 2</c:v>
                </c:pt>
              </c:strCache>
            </c:strRef>
          </c:tx>
          <c:spPr>
            <a:solidFill>
              <a:schemeClr val="accent6">
                <a:lumMod val="60000"/>
                <a:lumOff val="40000"/>
              </a:schemeClr>
            </a:solidFill>
          </c:spPr>
          <c:invertIfNegative val="0"/>
          <c:dLbls>
            <c:dLbl>
              <c:idx val="0"/>
              <c:layout>
                <c:manualLayout>
                  <c:x val="-1.28408351453013E-3"/>
                  <c:y val="-0.215020171003770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9.901529853656919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4575974570319201E-3"/>
                  <c:y val="-6.857216810425320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7.0594402040435197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45767533766105E-3"/>
                  <c:y val="-0.220688548896372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Public Works Loan Board</c:v>
                </c:pt>
                <c:pt idx="1">
                  <c:v>Banks UK</c:v>
                </c:pt>
                <c:pt idx="2">
                  <c:v>Other sources</c:v>
                </c:pt>
                <c:pt idx="3">
                  <c:v>Negotiable bonds &amp; commercial paper</c:v>
                </c:pt>
                <c:pt idx="4">
                  <c:v>Other listed securities</c:v>
                </c:pt>
                <c:pt idx="5">
                  <c:v>Temporary borrowing</c:v>
                </c:pt>
                <c:pt idx="6">
                  <c:v>Total</c:v>
                </c:pt>
              </c:strCache>
            </c:strRef>
          </c:cat>
          <c:val>
            <c:numRef>
              <c:f>Sheet1!$C$2:$C$8</c:f>
              <c:numCache>
                <c:formatCode>#,##0</c:formatCode>
                <c:ptCount val="7"/>
                <c:pt idx="0">
                  <c:v>62846</c:v>
                </c:pt>
                <c:pt idx="1">
                  <c:v>10690</c:v>
                </c:pt>
                <c:pt idx="2">
                  <c:v>6252.0540000000001</c:v>
                </c:pt>
                <c:pt idx="3">
                  <c:v>3995</c:v>
                </c:pt>
                <c:pt idx="4">
                  <c:v>409</c:v>
                </c:pt>
                <c:pt idx="5">
                  <c:v>548</c:v>
                </c:pt>
                <c:pt idx="6">
                  <c:v>84740.054000000004</c:v>
                </c:pt>
              </c:numCache>
            </c:numRef>
          </c:val>
        </c:ser>
        <c:dLbls>
          <c:showLegendKey val="0"/>
          <c:showVal val="0"/>
          <c:showCatName val="0"/>
          <c:showSerName val="0"/>
          <c:showPercent val="0"/>
          <c:showBubbleSize val="0"/>
        </c:dLbls>
        <c:gapWidth val="150"/>
        <c:overlap val="100"/>
        <c:axId val="90179456"/>
        <c:axId val="90180992"/>
      </c:barChart>
      <c:catAx>
        <c:axId val="90179456"/>
        <c:scaling>
          <c:orientation val="minMax"/>
        </c:scaling>
        <c:delete val="0"/>
        <c:axPos val="b"/>
        <c:numFmt formatCode="General" sourceLinked="0"/>
        <c:majorTickMark val="out"/>
        <c:minorTickMark val="none"/>
        <c:tickLblPos val="nextTo"/>
        <c:txPr>
          <a:bodyPr/>
          <a:lstStyle/>
          <a:p>
            <a:pPr>
              <a:defRPr sz="900"/>
            </a:pPr>
            <a:endParaRPr lang="en-US"/>
          </a:p>
        </c:txPr>
        <c:crossAx val="90180992"/>
        <c:crossesAt val="0"/>
        <c:auto val="1"/>
        <c:lblAlgn val="ctr"/>
        <c:lblOffset val="100"/>
        <c:noMultiLvlLbl val="0"/>
      </c:catAx>
      <c:valAx>
        <c:axId val="90180992"/>
        <c:scaling>
          <c:orientation val="minMax"/>
          <c:max val="90000"/>
        </c:scaling>
        <c:delete val="1"/>
        <c:axPos val="l"/>
        <c:numFmt formatCode="#,##0" sourceLinked="0"/>
        <c:majorTickMark val="out"/>
        <c:minorTickMark val="none"/>
        <c:tickLblPos val="nextTo"/>
        <c:crossAx val="90179456"/>
        <c:crosses val="autoZero"/>
        <c:crossBetween val="between"/>
        <c:majorUnit val="30000"/>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BA60F8-4B6A-4451-8216-35C78F02CC1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6184E9F5-C6EC-4730-9CE7-8E637CD9A5C3}">
      <dgm:prSet phldrT="[Text]" custT="1"/>
      <dgm:spPr>
        <a:solidFill>
          <a:schemeClr val="accent6">
            <a:lumMod val="60000"/>
            <a:lumOff val="40000"/>
          </a:schemeClr>
        </a:solidFill>
      </dgm:spPr>
      <dgm:t>
        <a:bodyPr/>
        <a:lstStyle/>
        <a:p>
          <a:r>
            <a:rPr lang="en-GB" sz="1300" b="1" dirty="0" smtClean="0">
              <a:latin typeface="Agency FB" panose="020B0503020202020204" pitchFamily="34" charset="0"/>
            </a:rPr>
            <a:t>Savings</a:t>
          </a:r>
          <a:br>
            <a:rPr lang="en-GB" sz="1300" b="1" dirty="0" smtClean="0">
              <a:latin typeface="Agency FB" panose="020B0503020202020204" pitchFamily="34" charset="0"/>
            </a:rPr>
          </a:br>
          <a:r>
            <a:rPr lang="en-GB" sz="1300" b="1" dirty="0" smtClean="0">
              <a:latin typeface="Agency FB" panose="020B0503020202020204" pitchFamily="34" charset="0"/>
            </a:rPr>
            <a:t>trough lower</a:t>
          </a:r>
          <a:br>
            <a:rPr lang="en-GB" sz="1300" b="1" dirty="0" smtClean="0">
              <a:latin typeface="Agency FB" panose="020B0503020202020204" pitchFamily="34" charset="0"/>
            </a:rPr>
          </a:br>
          <a:r>
            <a:rPr lang="en-GB" sz="1300" b="1" dirty="0" smtClean="0">
              <a:latin typeface="Agency FB" panose="020B0503020202020204" pitchFamily="34" charset="0"/>
            </a:rPr>
            <a:t>finance costs</a:t>
          </a:r>
        </a:p>
      </dgm:t>
    </dgm:pt>
    <dgm:pt modelId="{2CC90701-154C-4E8E-95D0-FB36F434F3FD}" type="parTrans" cxnId="{4F62B8C4-3F4F-4E3C-9032-C7D04BA64FB8}">
      <dgm:prSet/>
      <dgm:spPr/>
      <dgm:t>
        <a:bodyPr/>
        <a:lstStyle/>
        <a:p>
          <a:endParaRPr lang="en-GB" sz="1300"/>
        </a:p>
      </dgm:t>
    </dgm:pt>
    <dgm:pt modelId="{B04C5766-6CB9-4C9D-B0C3-11A43F875A9A}" type="sibTrans" cxnId="{4F62B8C4-3F4F-4E3C-9032-C7D04BA64FB8}">
      <dgm:prSet/>
      <dgm:spPr>
        <a:ln>
          <a:noFill/>
        </a:ln>
      </dgm:spPr>
      <dgm:t>
        <a:bodyPr/>
        <a:lstStyle/>
        <a:p>
          <a:endParaRPr lang="en-GB" sz="1300"/>
        </a:p>
      </dgm:t>
    </dgm:pt>
    <dgm:pt modelId="{5052AEA4-0B96-4271-AC4E-06EA94269669}">
      <dgm:prSet phldrT="[Text]" custT="1"/>
      <dgm:spPr>
        <a:solidFill>
          <a:schemeClr val="accent6">
            <a:lumMod val="60000"/>
            <a:lumOff val="40000"/>
          </a:schemeClr>
        </a:solidFill>
      </dgm:spPr>
      <dgm:t>
        <a:bodyPr/>
        <a:lstStyle/>
        <a:p>
          <a:r>
            <a:rPr lang="en-GB" sz="1300" b="1" dirty="0" smtClean="0">
              <a:latin typeface="Agency FB" panose="020B0503020202020204" pitchFamily="34" charset="0"/>
            </a:rPr>
            <a:t>More competition and diversity in the market</a:t>
          </a:r>
          <a:br>
            <a:rPr lang="en-GB" sz="1300" b="1" dirty="0" smtClean="0">
              <a:latin typeface="Agency FB" panose="020B0503020202020204" pitchFamily="34" charset="0"/>
            </a:rPr>
          </a:br>
          <a:r>
            <a:rPr lang="en-GB" sz="1300" b="1" dirty="0" smtClean="0">
              <a:latin typeface="Agency FB" panose="020B0503020202020204" pitchFamily="34" charset="0"/>
            </a:rPr>
            <a:t>place </a:t>
          </a:r>
          <a:endParaRPr lang="en-GB" sz="1300" b="1" dirty="0">
            <a:latin typeface="Agency FB" panose="020B0503020202020204" pitchFamily="34" charset="0"/>
          </a:endParaRPr>
        </a:p>
      </dgm:t>
    </dgm:pt>
    <dgm:pt modelId="{6CD950EA-F3FB-479A-B19B-45974DA3FC60}" type="parTrans" cxnId="{60B17E10-B953-4D2A-97E6-CB80B1D3A337}">
      <dgm:prSet/>
      <dgm:spPr/>
      <dgm:t>
        <a:bodyPr/>
        <a:lstStyle/>
        <a:p>
          <a:endParaRPr lang="en-GB" sz="1300"/>
        </a:p>
      </dgm:t>
    </dgm:pt>
    <dgm:pt modelId="{A6B43D11-8690-4314-873B-3432B4DCB5C5}" type="sibTrans" cxnId="{60B17E10-B953-4D2A-97E6-CB80B1D3A337}">
      <dgm:prSet/>
      <dgm:spPr>
        <a:ln>
          <a:noFill/>
        </a:ln>
      </dgm:spPr>
      <dgm:t>
        <a:bodyPr/>
        <a:lstStyle/>
        <a:p>
          <a:endParaRPr lang="en-GB" sz="1300"/>
        </a:p>
      </dgm:t>
    </dgm:pt>
    <dgm:pt modelId="{9C392EB6-5E15-482D-91C0-6225038B2A3C}">
      <dgm:prSet phldrT="[Text]" custT="1"/>
      <dgm:spPr>
        <a:solidFill>
          <a:schemeClr val="accent6">
            <a:lumMod val="60000"/>
            <a:lumOff val="40000"/>
          </a:schemeClr>
        </a:solidFill>
      </dgm:spPr>
      <dgm:t>
        <a:bodyPr/>
        <a:lstStyle/>
        <a:p>
          <a:r>
            <a:rPr lang="en-GB" sz="1300" b="1" dirty="0" smtClean="0">
              <a:latin typeface="Agency FB" panose="020B0503020202020204" pitchFamily="34" charset="0"/>
            </a:rPr>
            <a:t>A centre</a:t>
          </a:r>
          <a:br>
            <a:rPr lang="en-GB" sz="1300" b="1" dirty="0" smtClean="0">
              <a:latin typeface="Agency FB" panose="020B0503020202020204" pitchFamily="34" charset="0"/>
            </a:rPr>
          </a:br>
          <a:r>
            <a:rPr lang="en-GB" sz="1300" b="1" dirty="0" smtClean="0">
              <a:latin typeface="Agency FB" panose="020B0503020202020204" pitchFamily="34" charset="0"/>
            </a:rPr>
            <a:t>of financial</a:t>
          </a:r>
          <a:br>
            <a:rPr lang="en-GB" sz="1300" b="1" dirty="0" smtClean="0">
              <a:latin typeface="Agency FB" panose="020B0503020202020204" pitchFamily="34" charset="0"/>
            </a:rPr>
          </a:br>
          <a:r>
            <a:rPr lang="en-GB" sz="1300" b="1" dirty="0" smtClean="0">
              <a:latin typeface="Agency FB" panose="020B0503020202020204" pitchFamily="34" charset="0"/>
            </a:rPr>
            <a:t>expertise </a:t>
          </a:r>
          <a:endParaRPr lang="en-GB" sz="1300" b="1" dirty="0">
            <a:latin typeface="Agency FB" panose="020B0503020202020204" pitchFamily="34" charset="0"/>
          </a:endParaRPr>
        </a:p>
      </dgm:t>
    </dgm:pt>
    <dgm:pt modelId="{B9F7F836-3454-426B-B2DD-896ADE4A7E75}" type="parTrans" cxnId="{58BF4260-0230-46B7-90F8-74358259B7F6}">
      <dgm:prSet/>
      <dgm:spPr/>
      <dgm:t>
        <a:bodyPr/>
        <a:lstStyle/>
        <a:p>
          <a:endParaRPr lang="en-GB" sz="1300"/>
        </a:p>
      </dgm:t>
    </dgm:pt>
    <dgm:pt modelId="{49280BD1-3A9C-487F-B23B-6454B74E0DDB}" type="sibTrans" cxnId="{58BF4260-0230-46B7-90F8-74358259B7F6}">
      <dgm:prSet/>
      <dgm:spPr/>
      <dgm:t>
        <a:bodyPr/>
        <a:lstStyle/>
        <a:p>
          <a:endParaRPr lang="en-GB" sz="1300"/>
        </a:p>
      </dgm:t>
    </dgm:pt>
    <dgm:pt modelId="{F23CEE1D-2684-4F2A-AE06-BD9B375DF43E}">
      <dgm:prSet phldrT="[Text]" custT="1"/>
      <dgm:spPr>
        <a:solidFill>
          <a:schemeClr val="accent6">
            <a:lumMod val="60000"/>
            <a:lumOff val="40000"/>
          </a:schemeClr>
        </a:solidFill>
      </dgm:spPr>
      <dgm:t>
        <a:bodyPr/>
        <a:lstStyle/>
        <a:p>
          <a:pPr algn="ctr"/>
          <a:r>
            <a:rPr lang="en-GB" sz="1300" b="1" dirty="0" smtClean="0">
              <a:latin typeface="Agency FB" panose="020B0503020202020204" pitchFamily="34" charset="0"/>
            </a:rPr>
            <a:t>Enables</a:t>
          </a:r>
          <a:br>
            <a:rPr lang="en-GB" sz="1300" b="1" dirty="0" smtClean="0">
              <a:latin typeface="Agency FB" panose="020B0503020202020204" pitchFamily="34" charset="0"/>
            </a:rPr>
          </a:br>
          <a:r>
            <a:rPr lang="en-GB" sz="1300" b="1" dirty="0" smtClean="0">
              <a:latin typeface="Agency FB" panose="020B0503020202020204" pitchFamily="34" charset="0"/>
            </a:rPr>
            <a:t>pension fund </a:t>
          </a:r>
          <a:br>
            <a:rPr lang="en-GB" sz="1300" b="1" dirty="0" smtClean="0">
              <a:latin typeface="Agency FB" panose="020B0503020202020204" pitchFamily="34" charset="0"/>
            </a:rPr>
          </a:br>
          <a:r>
            <a:rPr lang="en-GB" sz="1300" b="1" dirty="0" smtClean="0">
              <a:latin typeface="Agency FB" panose="020B0503020202020204" pitchFamily="34" charset="0"/>
            </a:rPr>
            <a:t>investment in</a:t>
          </a:r>
          <a:br>
            <a:rPr lang="en-GB" sz="1300" b="1" dirty="0" smtClean="0">
              <a:latin typeface="Agency FB" panose="020B0503020202020204" pitchFamily="34" charset="0"/>
            </a:rPr>
          </a:br>
          <a:r>
            <a:rPr lang="en-GB" sz="1300" b="1" dirty="0" smtClean="0">
              <a:latin typeface="Agency FB" panose="020B0503020202020204" pitchFamily="34" charset="0"/>
            </a:rPr>
            <a:t>infrastructure</a:t>
          </a:r>
          <a:endParaRPr lang="en-GB" sz="1300" b="1" dirty="0">
            <a:latin typeface="Agency FB" panose="020B0503020202020204" pitchFamily="34" charset="0"/>
          </a:endParaRPr>
        </a:p>
      </dgm:t>
    </dgm:pt>
    <dgm:pt modelId="{0A839217-148C-4EF7-A041-1E82C0CF3620}" type="parTrans" cxnId="{5EF0E675-04D5-420B-9221-FE05BDD88BF6}">
      <dgm:prSet/>
      <dgm:spPr/>
      <dgm:t>
        <a:bodyPr/>
        <a:lstStyle/>
        <a:p>
          <a:endParaRPr lang="en-GB" sz="1300"/>
        </a:p>
      </dgm:t>
    </dgm:pt>
    <dgm:pt modelId="{D4062B9D-7D9C-484E-9F17-622EF06961ED}" type="sibTrans" cxnId="{5EF0E675-04D5-420B-9221-FE05BDD88BF6}">
      <dgm:prSet/>
      <dgm:spPr>
        <a:ln>
          <a:noFill/>
        </a:ln>
      </dgm:spPr>
      <dgm:t>
        <a:bodyPr/>
        <a:lstStyle/>
        <a:p>
          <a:endParaRPr lang="en-GB" sz="1300"/>
        </a:p>
      </dgm:t>
    </dgm:pt>
    <dgm:pt modelId="{1C85D94B-5759-417C-BA97-195363D92AC3}">
      <dgm:prSet phldrT="[Text]" custT="1"/>
      <dgm:spPr>
        <a:solidFill>
          <a:schemeClr val="accent6">
            <a:lumMod val="60000"/>
            <a:lumOff val="40000"/>
          </a:schemeClr>
        </a:solidFill>
      </dgm:spPr>
      <dgm:t>
        <a:bodyPr/>
        <a:lstStyle/>
        <a:p>
          <a:r>
            <a:rPr lang="en-GB" sz="1300" b="1" dirty="0" smtClean="0">
              <a:latin typeface="Agency FB" panose="020B0503020202020204" pitchFamily="34" charset="0"/>
            </a:rPr>
            <a:t>Sector-owned</a:t>
          </a:r>
          <a:br>
            <a:rPr lang="en-GB" sz="1300" b="1" dirty="0" smtClean="0">
              <a:latin typeface="Agency FB" panose="020B0503020202020204" pitchFamily="34" charset="0"/>
            </a:rPr>
          </a:br>
          <a:r>
            <a:rPr lang="en-GB" sz="1300" b="1" dirty="0" smtClean="0">
              <a:latin typeface="Agency FB" panose="020B0503020202020204" pitchFamily="34" charset="0"/>
            </a:rPr>
            <a:t>market-driven</a:t>
          </a:r>
          <a:br>
            <a:rPr lang="en-GB" sz="1300" b="1" dirty="0" smtClean="0">
              <a:latin typeface="Agency FB" panose="020B0503020202020204" pitchFamily="34" charset="0"/>
            </a:rPr>
          </a:br>
          <a:r>
            <a:rPr lang="en-GB" sz="1300" b="1" dirty="0" smtClean="0">
              <a:latin typeface="Agency FB" panose="020B0503020202020204" pitchFamily="34" charset="0"/>
            </a:rPr>
            <a:t>finance source</a:t>
          </a:r>
        </a:p>
      </dgm:t>
    </dgm:pt>
    <dgm:pt modelId="{74E16B68-FB49-4DEE-A28B-9C2A0BE9EB40}" type="parTrans" cxnId="{01BD0532-FE08-47A7-91EA-7AD7B6CFDBDD}">
      <dgm:prSet/>
      <dgm:spPr/>
      <dgm:t>
        <a:bodyPr/>
        <a:lstStyle/>
        <a:p>
          <a:endParaRPr lang="en-GB" sz="1300"/>
        </a:p>
      </dgm:t>
    </dgm:pt>
    <dgm:pt modelId="{D9E801BC-658C-413F-956E-F1B738149559}" type="sibTrans" cxnId="{01BD0532-FE08-47A7-91EA-7AD7B6CFDBDD}">
      <dgm:prSet/>
      <dgm:spPr>
        <a:ln>
          <a:noFill/>
        </a:ln>
      </dgm:spPr>
      <dgm:t>
        <a:bodyPr/>
        <a:lstStyle/>
        <a:p>
          <a:endParaRPr lang="en-GB" sz="1300"/>
        </a:p>
      </dgm:t>
    </dgm:pt>
    <dgm:pt modelId="{836C1075-41BB-46D2-9E77-D45D5DC800A6}" type="pres">
      <dgm:prSet presAssocID="{75BA60F8-4B6A-4451-8216-35C78F02CC14}" presName="cycle" presStyleCnt="0">
        <dgm:presLayoutVars>
          <dgm:dir/>
          <dgm:resizeHandles val="exact"/>
        </dgm:presLayoutVars>
      </dgm:prSet>
      <dgm:spPr/>
      <dgm:t>
        <a:bodyPr/>
        <a:lstStyle/>
        <a:p>
          <a:endParaRPr lang="en-GB"/>
        </a:p>
      </dgm:t>
    </dgm:pt>
    <dgm:pt modelId="{F1C90B3E-69BC-45F8-A757-02FCD6277E36}" type="pres">
      <dgm:prSet presAssocID="{6184E9F5-C6EC-4730-9CE7-8E637CD9A5C3}" presName="node" presStyleLbl="node1" presStyleIdx="0" presStyleCnt="5" custScaleX="110019" custScaleY="169260">
        <dgm:presLayoutVars>
          <dgm:bulletEnabled val="1"/>
        </dgm:presLayoutVars>
      </dgm:prSet>
      <dgm:spPr>
        <a:prstGeom prst="flowChartConnector">
          <a:avLst/>
        </a:prstGeom>
      </dgm:spPr>
      <dgm:t>
        <a:bodyPr/>
        <a:lstStyle/>
        <a:p>
          <a:endParaRPr lang="en-GB"/>
        </a:p>
      </dgm:t>
    </dgm:pt>
    <dgm:pt modelId="{8A540B32-F828-43D8-A383-72B229C748D4}" type="pres">
      <dgm:prSet presAssocID="{6184E9F5-C6EC-4730-9CE7-8E637CD9A5C3}" presName="spNode" presStyleCnt="0"/>
      <dgm:spPr/>
    </dgm:pt>
    <dgm:pt modelId="{B30C96EE-1BC9-4239-A02A-91CD3D8F42C3}" type="pres">
      <dgm:prSet presAssocID="{B04C5766-6CB9-4C9D-B0C3-11A43F875A9A}" presName="sibTrans" presStyleLbl="sibTrans1D1" presStyleIdx="0" presStyleCnt="5"/>
      <dgm:spPr/>
      <dgm:t>
        <a:bodyPr/>
        <a:lstStyle/>
        <a:p>
          <a:endParaRPr lang="en-GB"/>
        </a:p>
      </dgm:t>
    </dgm:pt>
    <dgm:pt modelId="{06A38EFC-177B-4D4E-BBFC-6D21CBBC635C}" type="pres">
      <dgm:prSet presAssocID="{5052AEA4-0B96-4271-AC4E-06EA94269669}" presName="node" presStyleLbl="node1" presStyleIdx="1" presStyleCnt="5" custScaleX="110019" custScaleY="169260">
        <dgm:presLayoutVars>
          <dgm:bulletEnabled val="1"/>
        </dgm:presLayoutVars>
      </dgm:prSet>
      <dgm:spPr>
        <a:prstGeom prst="flowChartConnector">
          <a:avLst/>
        </a:prstGeom>
      </dgm:spPr>
      <dgm:t>
        <a:bodyPr/>
        <a:lstStyle/>
        <a:p>
          <a:endParaRPr lang="en-GB"/>
        </a:p>
      </dgm:t>
    </dgm:pt>
    <dgm:pt modelId="{CA50B65E-67D6-4272-95A1-73DFBC440EC6}" type="pres">
      <dgm:prSet presAssocID="{5052AEA4-0B96-4271-AC4E-06EA94269669}" presName="spNode" presStyleCnt="0"/>
      <dgm:spPr/>
    </dgm:pt>
    <dgm:pt modelId="{2EF2839C-6A33-430C-974B-81BE092E1117}" type="pres">
      <dgm:prSet presAssocID="{A6B43D11-8690-4314-873B-3432B4DCB5C5}" presName="sibTrans" presStyleLbl="sibTrans1D1" presStyleIdx="1" presStyleCnt="5"/>
      <dgm:spPr/>
      <dgm:t>
        <a:bodyPr/>
        <a:lstStyle/>
        <a:p>
          <a:endParaRPr lang="en-GB"/>
        </a:p>
      </dgm:t>
    </dgm:pt>
    <dgm:pt modelId="{9EA26124-9237-4A34-A6C3-0DF533D8A311}" type="pres">
      <dgm:prSet presAssocID="{9C392EB6-5E15-482D-91C0-6225038B2A3C}" presName="node" presStyleLbl="node1" presStyleIdx="2" presStyleCnt="5" custScaleX="110019" custScaleY="169260">
        <dgm:presLayoutVars>
          <dgm:bulletEnabled val="1"/>
        </dgm:presLayoutVars>
      </dgm:prSet>
      <dgm:spPr>
        <a:prstGeom prst="flowChartConnector">
          <a:avLst/>
        </a:prstGeom>
      </dgm:spPr>
      <dgm:t>
        <a:bodyPr/>
        <a:lstStyle/>
        <a:p>
          <a:endParaRPr lang="en-GB"/>
        </a:p>
      </dgm:t>
    </dgm:pt>
    <dgm:pt modelId="{415E23E8-FE8E-455C-A8F4-9AB33D9B583B}" type="pres">
      <dgm:prSet presAssocID="{9C392EB6-5E15-482D-91C0-6225038B2A3C}" presName="spNode" presStyleCnt="0"/>
      <dgm:spPr/>
    </dgm:pt>
    <dgm:pt modelId="{FD053352-F835-4315-B334-99AC097DBCBC}" type="pres">
      <dgm:prSet presAssocID="{49280BD1-3A9C-487F-B23B-6454B74E0DDB}" presName="sibTrans" presStyleLbl="sibTrans1D1" presStyleIdx="2" presStyleCnt="5"/>
      <dgm:spPr/>
      <dgm:t>
        <a:bodyPr/>
        <a:lstStyle/>
        <a:p>
          <a:endParaRPr lang="en-GB"/>
        </a:p>
      </dgm:t>
    </dgm:pt>
    <dgm:pt modelId="{8965C8C4-ADAA-4C7F-AD2B-FF885BCACA95}" type="pres">
      <dgm:prSet presAssocID="{F23CEE1D-2684-4F2A-AE06-BD9B375DF43E}" presName="node" presStyleLbl="node1" presStyleIdx="3" presStyleCnt="5" custScaleX="110019" custScaleY="169260">
        <dgm:presLayoutVars>
          <dgm:bulletEnabled val="1"/>
        </dgm:presLayoutVars>
      </dgm:prSet>
      <dgm:spPr>
        <a:prstGeom prst="flowChartConnector">
          <a:avLst/>
        </a:prstGeom>
      </dgm:spPr>
      <dgm:t>
        <a:bodyPr/>
        <a:lstStyle/>
        <a:p>
          <a:endParaRPr lang="en-GB"/>
        </a:p>
      </dgm:t>
    </dgm:pt>
    <dgm:pt modelId="{544757D2-28DE-46C8-B4A2-057B7CE9802E}" type="pres">
      <dgm:prSet presAssocID="{F23CEE1D-2684-4F2A-AE06-BD9B375DF43E}" presName="spNode" presStyleCnt="0"/>
      <dgm:spPr/>
    </dgm:pt>
    <dgm:pt modelId="{91E8194D-69C2-4298-A3BB-D712CFABD46C}" type="pres">
      <dgm:prSet presAssocID="{D4062B9D-7D9C-484E-9F17-622EF06961ED}" presName="sibTrans" presStyleLbl="sibTrans1D1" presStyleIdx="3" presStyleCnt="5"/>
      <dgm:spPr/>
      <dgm:t>
        <a:bodyPr/>
        <a:lstStyle/>
        <a:p>
          <a:endParaRPr lang="en-GB"/>
        </a:p>
      </dgm:t>
    </dgm:pt>
    <dgm:pt modelId="{AA7C6B81-EA97-4A67-90CD-8E86B5660AF3}" type="pres">
      <dgm:prSet presAssocID="{1C85D94B-5759-417C-BA97-195363D92AC3}" presName="node" presStyleLbl="node1" presStyleIdx="4" presStyleCnt="5" custScaleX="112360" custScaleY="172861">
        <dgm:presLayoutVars>
          <dgm:bulletEnabled val="1"/>
        </dgm:presLayoutVars>
      </dgm:prSet>
      <dgm:spPr>
        <a:prstGeom prst="flowChartConnector">
          <a:avLst/>
        </a:prstGeom>
      </dgm:spPr>
      <dgm:t>
        <a:bodyPr/>
        <a:lstStyle/>
        <a:p>
          <a:endParaRPr lang="en-GB"/>
        </a:p>
      </dgm:t>
    </dgm:pt>
    <dgm:pt modelId="{A942885F-5F75-4420-B70A-F74388FA2DA5}" type="pres">
      <dgm:prSet presAssocID="{1C85D94B-5759-417C-BA97-195363D92AC3}" presName="spNode" presStyleCnt="0"/>
      <dgm:spPr/>
    </dgm:pt>
    <dgm:pt modelId="{0D9B2486-E363-4443-BF71-6ABD8257261F}" type="pres">
      <dgm:prSet presAssocID="{D9E801BC-658C-413F-956E-F1B738149559}" presName="sibTrans" presStyleLbl="sibTrans1D1" presStyleIdx="4" presStyleCnt="5"/>
      <dgm:spPr/>
      <dgm:t>
        <a:bodyPr/>
        <a:lstStyle/>
        <a:p>
          <a:endParaRPr lang="en-GB"/>
        </a:p>
      </dgm:t>
    </dgm:pt>
  </dgm:ptLst>
  <dgm:cxnLst>
    <dgm:cxn modelId="{5EF0E675-04D5-420B-9221-FE05BDD88BF6}" srcId="{75BA60F8-4B6A-4451-8216-35C78F02CC14}" destId="{F23CEE1D-2684-4F2A-AE06-BD9B375DF43E}" srcOrd="3" destOrd="0" parTransId="{0A839217-148C-4EF7-A041-1E82C0CF3620}" sibTransId="{D4062B9D-7D9C-484E-9F17-622EF06961ED}"/>
    <dgm:cxn modelId="{9E3D4E0E-22FF-4A72-9957-12D3C79B9B14}" type="presOf" srcId="{B04C5766-6CB9-4C9D-B0C3-11A43F875A9A}" destId="{B30C96EE-1BC9-4239-A02A-91CD3D8F42C3}" srcOrd="0" destOrd="0" presId="urn:microsoft.com/office/officeart/2005/8/layout/cycle6"/>
    <dgm:cxn modelId="{E045358C-2597-4CB6-B4FB-FBDC757F5495}" type="presOf" srcId="{6184E9F5-C6EC-4730-9CE7-8E637CD9A5C3}" destId="{F1C90B3E-69BC-45F8-A757-02FCD6277E36}" srcOrd="0" destOrd="0" presId="urn:microsoft.com/office/officeart/2005/8/layout/cycle6"/>
    <dgm:cxn modelId="{58BF4260-0230-46B7-90F8-74358259B7F6}" srcId="{75BA60F8-4B6A-4451-8216-35C78F02CC14}" destId="{9C392EB6-5E15-482D-91C0-6225038B2A3C}" srcOrd="2" destOrd="0" parTransId="{B9F7F836-3454-426B-B2DD-896ADE4A7E75}" sibTransId="{49280BD1-3A9C-487F-B23B-6454B74E0DDB}"/>
    <dgm:cxn modelId="{01BD0532-FE08-47A7-91EA-7AD7B6CFDBDD}" srcId="{75BA60F8-4B6A-4451-8216-35C78F02CC14}" destId="{1C85D94B-5759-417C-BA97-195363D92AC3}" srcOrd="4" destOrd="0" parTransId="{74E16B68-FB49-4DEE-A28B-9C2A0BE9EB40}" sibTransId="{D9E801BC-658C-413F-956E-F1B738149559}"/>
    <dgm:cxn modelId="{398045E4-04A2-4D71-AB50-9AA95B297ECD}" type="presOf" srcId="{A6B43D11-8690-4314-873B-3432B4DCB5C5}" destId="{2EF2839C-6A33-430C-974B-81BE092E1117}" srcOrd="0" destOrd="0" presId="urn:microsoft.com/office/officeart/2005/8/layout/cycle6"/>
    <dgm:cxn modelId="{7866FF0C-9546-4D6E-BF1A-A4E2EAD181ED}" type="presOf" srcId="{9C392EB6-5E15-482D-91C0-6225038B2A3C}" destId="{9EA26124-9237-4A34-A6C3-0DF533D8A311}" srcOrd="0" destOrd="0" presId="urn:microsoft.com/office/officeart/2005/8/layout/cycle6"/>
    <dgm:cxn modelId="{9D7967B5-2B64-41EE-B763-4302A4E094C7}" type="presOf" srcId="{5052AEA4-0B96-4271-AC4E-06EA94269669}" destId="{06A38EFC-177B-4D4E-BBFC-6D21CBBC635C}" srcOrd="0" destOrd="0" presId="urn:microsoft.com/office/officeart/2005/8/layout/cycle6"/>
    <dgm:cxn modelId="{447839A4-8E6F-42E5-9517-E4BA37980F43}" type="presOf" srcId="{1C85D94B-5759-417C-BA97-195363D92AC3}" destId="{AA7C6B81-EA97-4A67-90CD-8E86B5660AF3}" srcOrd="0" destOrd="0" presId="urn:microsoft.com/office/officeart/2005/8/layout/cycle6"/>
    <dgm:cxn modelId="{4F62B8C4-3F4F-4E3C-9032-C7D04BA64FB8}" srcId="{75BA60F8-4B6A-4451-8216-35C78F02CC14}" destId="{6184E9F5-C6EC-4730-9CE7-8E637CD9A5C3}" srcOrd="0" destOrd="0" parTransId="{2CC90701-154C-4E8E-95D0-FB36F434F3FD}" sibTransId="{B04C5766-6CB9-4C9D-B0C3-11A43F875A9A}"/>
    <dgm:cxn modelId="{E61E5F51-EE06-477C-986B-229662824302}" type="presOf" srcId="{49280BD1-3A9C-487F-B23B-6454B74E0DDB}" destId="{FD053352-F835-4315-B334-99AC097DBCBC}" srcOrd="0" destOrd="0" presId="urn:microsoft.com/office/officeart/2005/8/layout/cycle6"/>
    <dgm:cxn modelId="{AF1248B8-2DA9-42CB-9CFF-39526886029F}" type="presOf" srcId="{D9E801BC-658C-413F-956E-F1B738149559}" destId="{0D9B2486-E363-4443-BF71-6ABD8257261F}" srcOrd="0" destOrd="0" presId="urn:microsoft.com/office/officeart/2005/8/layout/cycle6"/>
    <dgm:cxn modelId="{D657B8F0-5BDF-462F-938E-57AA5B6D6214}" type="presOf" srcId="{F23CEE1D-2684-4F2A-AE06-BD9B375DF43E}" destId="{8965C8C4-ADAA-4C7F-AD2B-FF885BCACA95}" srcOrd="0" destOrd="0" presId="urn:microsoft.com/office/officeart/2005/8/layout/cycle6"/>
    <dgm:cxn modelId="{C0A79B63-366F-4EC6-BEC7-0306A1D81AF4}" type="presOf" srcId="{75BA60F8-4B6A-4451-8216-35C78F02CC14}" destId="{836C1075-41BB-46D2-9E77-D45D5DC800A6}" srcOrd="0" destOrd="0" presId="urn:microsoft.com/office/officeart/2005/8/layout/cycle6"/>
    <dgm:cxn modelId="{A7FBCD3F-C928-4BF4-8E2F-5711CC7638DB}" type="presOf" srcId="{D4062B9D-7D9C-484E-9F17-622EF06961ED}" destId="{91E8194D-69C2-4298-A3BB-D712CFABD46C}" srcOrd="0" destOrd="0" presId="urn:microsoft.com/office/officeart/2005/8/layout/cycle6"/>
    <dgm:cxn modelId="{60B17E10-B953-4D2A-97E6-CB80B1D3A337}" srcId="{75BA60F8-4B6A-4451-8216-35C78F02CC14}" destId="{5052AEA4-0B96-4271-AC4E-06EA94269669}" srcOrd="1" destOrd="0" parTransId="{6CD950EA-F3FB-479A-B19B-45974DA3FC60}" sibTransId="{A6B43D11-8690-4314-873B-3432B4DCB5C5}"/>
    <dgm:cxn modelId="{EF490089-65D8-43BF-8BF2-EC22ABF404B9}" type="presParOf" srcId="{836C1075-41BB-46D2-9E77-D45D5DC800A6}" destId="{F1C90B3E-69BC-45F8-A757-02FCD6277E36}" srcOrd="0" destOrd="0" presId="urn:microsoft.com/office/officeart/2005/8/layout/cycle6"/>
    <dgm:cxn modelId="{E4B54CEC-09F6-4162-BA7F-0326AAC70B76}" type="presParOf" srcId="{836C1075-41BB-46D2-9E77-D45D5DC800A6}" destId="{8A540B32-F828-43D8-A383-72B229C748D4}" srcOrd="1" destOrd="0" presId="urn:microsoft.com/office/officeart/2005/8/layout/cycle6"/>
    <dgm:cxn modelId="{E54F93C1-9B3B-468A-A252-64322080657B}" type="presParOf" srcId="{836C1075-41BB-46D2-9E77-D45D5DC800A6}" destId="{B30C96EE-1BC9-4239-A02A-91CD3D8F42C3}" srcOrd="2" destOrd="0" presId="urn:microsoft.com/office/officeart/2005/8/layout/cycle6"/>
    <dgm:cxn modelId="{8D16ADC9-93AD-49D5-B9F9-275C135807AF}" type="presParOf" srcId="{836C1075-41BB-46D2-9E77-D45D5DC800A6}" destId="{06A38EFC-177B-4D4E-BBFC-6D21CBBC635C}" srcOrd="3" destOrd="0" presId="urn:microsoft.com/office/officeart/2005/8/layout/cycle6"/>
    <dgm:cxn modelId="{200E712B-8538-4797-A0DC-153E08660A87}" type="presParOf" srcId="{836C1075-41BB-46D2-9E77-D45D5DC800A6}" destId="{CA50B65E-67D6-4272-95A1-73DFBC440EC6}" srcOrd="4" destOrd="0" presId="urn:microsoft.com/office/officeart/2005/8/layout/cycle6"/>
    <dgm:cxn modelId="{1F277E78-D10B-43A0-BFD1-2FF4296218DB}" type="presParOf" srcId="{836C1075-41BB-46D2-9E77-D45D5DC800A6}" destId="{2EF2839C-6A33-430C-974B-81BE092E1117}" srcOrd="5" destOrd="0" presId="urn:microsoft.com/office/officeart/2005/8/layout/cycle6"/>
    <dgm:cxn modelId="{A9812C01-E4B5-4153-A403-D4DACF501BD6}" type="presParOf" srcId="{836C1075-41BB-46D2-9E77-D45D5DC800A6}" destId="{9EA26124-9237-4A34-A6C3-0DF533D8A311}" srcOrd="6" destOrd="0" presId="urn:microsoft.com/office/officeart/2005/8/layout/cycle6"/>
    <dgm:cxn modelId="{E1201E52-BF53-4F36-B3CD-6A64DFD60503}" type="presParOf" srcId="{836C1075-41BB-46D2-9E77-D45D5DC800A6}" destId="{415E23E8-FE8E-455C-A8F4-9AB33D9B583B}" srcOrd="7" destOrd="0" presId="urn:microsoft.com/office/officeart/2005/8/layout/cycle6"/>
    <dgm:cxn modelId="{93CB1860-B70A-4694-B7D3-0D152008F119}" type="presParOf" srcId="{836C1075-41BB-46D2-9E77-D45D5DC800A6}" destId="{FD053352-F835-4315-B334-99AC097DBCBC}" srcOrd="8" destOrd="0" presId="urn:microsoft.com/office/officeart/2005/8/layout/cycle6"/>
    <dgm:cxn modelId="{D05175D3-7F5D-4B85-85AC-A92E75D2A385}" type="presParOf" srcId="{836C1075-41BB-46D2-9E77-D45D5DC800A6}" destId="{8965C8C4-ADAA-4C7F-AD2B-FF885BCACA95}" srcOrd="9" destOrd="0" presId="urn:microsoft.com/office/officeart/2005/8/layout/cycle6"/>
    <dgm:cxn modelId="{E06F28D8-1BE9-476F-9977-C8BC1CE31739}" type="presParOf" srcId="{836C1075-41BB-46D2-9E77-D45D5DC800A6}" destId="{544757D2-28DE-46C8-B4A2-057B7CE9802E}" srcOrd="10" destOrd="0" presId="urn:microsoft.com/office/officeart/2005/8/layout/cycle6"/>
    <dgm:cxn modelId="{FD4084B1-4465-40A5-A7E0-D0500101672E}" type="presParOf" srcId="{836C1075-41BB-46D2-9E77-D45D5DC800A6}" destId="{91E8194D-69C2-4298-A3BB-D712CFABD46C}" srcOrd="11" destOrd="0" presId="urn:microsoft.com/office/officeart/2005/8/layout/cycle6"/>
    <dgm:cxn modelId="{60E5452D-77E9-4738-9437-69033B5DC13C}" type="presParOf" srcId="{836C1075-41BB-46D2-9E77-D45D5DC800A6}" destId="{AA7C6B81-EA97-4A67-90CD-8E86B5660AF3}" srcOrd="12" destOrd="0" presId="urn:microsoft.com/office/officeart/2005/8/layout/cycle6"/>
    <dgm:cxn modelId="{E80F5169-1A43-4421-9546-90C594DEDEBB}" type="presParOf" srcId="{836C1075-41BB-46D2-9E77-D45D5DC800A6}" destId="{A942885F-5F75-4420-B70A-F74388FA2DA5}" srcOrd="13" destOrd="0" presId="urn:microsoft.com/office/officeart/2005/8/layout/cycle6"/>
    <dgm:cxn modelId="{AF1FB190-5E11-498A-AD63-C11E71C4CED3}" type="presParOf" srcId="{836C1075-41BB-46D2-9E77-D45D5DC800A6}" destId="{0D9B2486-E363-4443-BF71-6ABD8257261F}"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90B3E-69BC-45F8-A757-02FCD6277E36}">
      <dsp:nvSpPr>
        <dsp:cNvPr id="0" name=""/>
        <dsp:cNvSpPr/>
      </dsp:nvSpPr>
      <dsp:spPr>
        <a:xfrm>
          <a:off x="2609014" y="-311023"/>
          <a:ext cx="1692003" cy="1692003"/>
        </a:xfrm>
        <a:prstGeom prst="flowChartConnector">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latin typeface="Agency FB" panose="020B0503020202020204" pitchFamily="34" charset="0"/>
            </a:rPr>
            <a:t>Savings</a:t>
          </a:r>
          <a:br>
            <a:rPr lang="en-GB" sz="1300" b="1" kern="1200" dirty="0" smtClean="0">
              <a:latin typeface="Agency FB" panose="020B0503020202020204" pitchFamily="34" charset="0"/>
            </a:rPr>
          </a:br>
          <a:r>
            <a:rPr lang="en-GB" sz="1300" b="1" kern="1200" dirty="0" smtClean="0">
              <a:latin typeface="Agency FB" panose="020B0503020202020204" pitchFamily="34" charset="0"/>
            </a:rPr>
            <a:t>trough lower</a:t>
          </a:r>
          <a:br>
            <a:rPr lang="en-GB" sz="1300" b="1" kern="1200" dirty="0" smtClean="0">
              <a:latin typeface="Agency FB" panose="020B0503020202020204" pitchFamily="34" charset="0"/>
            </a:rPr>
          </a:br>
          <a:r>
            <a:rPr lang="en-GB" sz="1300" b="1" kern="1200" dirty="0" smtClean="0">
              <a:latin typeface="Agency FB" panose="020B0503020202020204" pitchFamily="34" charset="0"/>
            </a:rPr>
            <a:t>finance costs</a:t>
          </a:r>
        </a:p>
      </dsp:txBody>
      <dsp:txXfrm>
        <a:off x="2856802" y="-63235"/>
        <a:ext cx="1196427" cy="1196427"/>
      </dsp:txXfrm>
    </dsp:sp>
    <dsp:sp modelId="{B30C96EE-1BC9-4239-A02A-91CD3D8F42C3}">
      <dsp:nvSpPr>
        <dsp:cNvPr id="0" name=""/>
        <dsp:cNvSpPr/>
      </dsp:nvSpPr>
      <dsp:spPr>
        <a:xfrm>
          <a:off x="1459145" y="534977"/>
          <a:ext cx="3991741" cy="3991741"/>
        </a:xfrm>
        <a:custGeom>
          <a:avLst/>
          <a:gdLst/>
          <a:ahLst/>
          <a:cxnLst/>
          <a:rect l="0" t="0" r="0" b="0"/>
          <a:pathLst>
            <a:path>
              <a:moveTo>
                <a:pt x="2847458" y="190795"/>
              </a:moveTo>
              <a:arcTo wR="1995870" hR="1995870" stAng="17715404" swAng="1046196"/>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 modelId="{06A38EFC-177B-4D4E-BBFC-6D21CBBC635C}">
      <dsp:nvSpPr>
        <dsp:cNvPr id="0" name=""/>
        <dsp:cNvSpPr/>
      </dsp:nvSpPr>
      <dsp:spPr>
        <a:xfrm>
          <a:off x="4507200" y="1068089"/>
          <a:ext cx="1692003" cy="1692003"/>
        </a:xfrm>
        <a:prstGeom prst="flowChartConnector">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latin typeface="Agency FB" panose="020B0503020202020204" pitchFamily="34" charset="0"/>
            </a:rPr>
            <a:t>More competition and diversity in the market</a:t>
          </a:r>
          <a:br>
            <a:rPr lang="en-GB" sz="1300" b="1" kern="1200" dirty="0" smtClean="0">
              <a:latin typeface="Agency FB" panose="020B0503020202020204" pitchFamily="34" charset="0"/>
            </a:rPr>
          </a:br>
          <a:r>
            <a:rPr lang="en-GB" sz="1300" b="1" kern="1200" dirty="0" smtClean="0">
              <a:latin typeface="Agency FB" panose="020B0503020202020204" pitchFamily="34" charset="0"/>
            </a:rPr>
            <a:t>place </a:t>
          </a:r>
          <a:endParaRPr lang="en-GB" sz="1300" b="1" kern="1200" dirty="0">
            <a:latin typeface="Agency FB" panose="020B0503020202020204" pitchFamily="34" charset="0"/>
          </a:endParaRPr>
        </a:p>
      </dsp:txBody>
      <dsp:txXfrm>
        <a:off x="4754988" y="1315877"/>
        <a:ext cx="1196427" cy="1196427"/>
      </dsp:txXfrm>
    </dsp:sp>
    <dsp:sp modelId="{2EF2839C-6A33-430C-974B-81BE092E1117}">
      <dsp:nvSpPr>
        <dsp:cNvPr id="0" name=""/>
        <dsp:cNvSpPr/>
      </dsp:nvSpPr>
      <dsp:spPr>
        <a:xfrm>
          <a:off x="1459145" y="534977"/>
          <a:ext cx="3991741" cy="3991741"/>
        </a:xfrm>
        <a:custGeom>
          <a:avLst/>
          <a:gdLst/>
          <a:ahLst/>
          <a:cxnLst/>
          <a:rect l="0" t="0" r="0" b="0"/>
          <a:pathLst>
            <a:path>
              <a:moveTo>
                <a:pt x="3977884" y="2230651"/>
              </a:moveTo>
              <a:arcTo wR="1995870" hR="1995870" stAng="405332" swAng="944215"/>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 modelId="{9EA26124-9237-4A34-A6C3-0DF533D8A311}">
      <dsp:nvSpPr>
        <dsp:cNvPr id="0" name=""/>
        <dsp:cNvSpPr/>
      </dsp:nvSpPr>
      <dsp:spPr>
        <a:xfrm>
          <a:off x="3782158" y="3299540"/>
          <a:ext cx="1692003" cy="1692003"/>
        </a:xfrm>
        <a:prstGeom prst="flowChartConnector">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latin typeface="Agency FB" panose="020B0503020202020204" pitchFamily="34" charset="0"/>
            </a:rPr>
            <a:t>A centre</a:t>
          </a:r>
          <a:br>
            <a:rPr lang="en-GB" sz="1300" b="1" kern="1200" dirty="0" smtClean="0">
              <a:latin typeface="Agency FB" panose="020B0503020202020204" pitchFamily="34" charset="0"/>
            </a:rPr>
          </a:br>
          <a:r>
            <a:rPr lang="en-GB" sz="1300" b="1" kern="1200" dirty="0" smtClean="0">
              <a:latin typeface="Agency FB" panose="020B0503020202020204" pitchFamily="34" charset="0"/>
            </a:rPr>
            <a:t>of financial</a:t>
          </a:r>
          <a:br>
            <a:rPr lang="en-GB" sz="1300" b="1" kern="1200" dirty="0" smtClean="0">
              <a:latin typeface="Agency FB" panose="020B0503020202020204" pitchFamily="34" charset="0"/>
            </a:rPr>
          </a:br>
          <a:r>
            <a:rPr lang="en-GB" sz="1300" b="1" kern="1200" dirty="0" smtClean="0">
              <a:latin typeface="Agency FB" panose="020B0503020202020204" pitchFamily="34" charset="0"/>
            </a:rPr>
            <a:t>expertise </a:t>
          </a:r>
          <a:endParaRPr lang="en-GB" sz="1300" b="1" kern="1200" dirty="0">
            <a:latin typeface="Agency FB" panose="020B0503020202020204" pitchFamily="34" charset="0"/>
          </a:endParaRPr>
        </a:p>
      </dsp:txBody>
      <dsp:txXfrm>
        <a:off x="4029946" y="3547328"/>
        <a:ext cx="1196427" cy="1196427"/>
      </dsp:txXfrm>
    </dsp:sp>
    <dsp:sp modelId="{FD053352-F835-4315-B334-99AC097DBCBC}">
      <dsp:nvSpPr>
        <dsp:cNvPr id="0" name=""/>
        <dsp:cNvSpPr/>
      </dsp:nvSpPr>
      <dsp:spPr>
        <a:xfrm>
          <a:off x="1459145" y="534977"/>
          <a:ext cx="3991741" cy="3991741"/>
        </a:xfrm>
        <a:custGeom>
          <a:avLst/>
          <a:gdLst/>
          <a:ahLst/>
          <a:cxnLst/>
          <a:rect l="0" t="0" r="0" b="0"/>
          <a:pathLst>
            <a:path>
              <a:moveTo>
                <a:pt x="2316556" y="3965810"/>
              </a:moveTo>
              <a:arcTo wR="1995870" hR="1995870" stAng="4845237" swAng="11095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65C8C4-ADAA-4C7F-AD2B-FF885BCACA95}">
      <dsp:nvSpPr>
        <dsp:cNvPr id="0" name=""/>
        <dsp:cNvSpPr/>
      </dsp:nvSpPr>
      <dsp:spPr>
        <a:xfrm>
          <a:off x="1435871" y="3299540"/>
          <a:ext cx="1692003" cy="1692003"/>
        </a:xfrm>
        <a:prstGeom prst="flowChartConnector">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latin typeface="Agency FB" panose="020B0503020202020204" pitchFamily="34" charset="0"/>
            </a:rPr>
            <a:t>Enables</a:t>
          </a:r>
          <a:br>
            <a:rPr lang="en-GB" sz="1300" b="1" kern="1200" dirty="0" smtClean="0">
              <a:latin typeface="Agency FB" panose="020B0503020202020204" pitchFamily="34" charset="0"/>
            </a:rPr>
          </a:br>
          <a:r>
            <a:rPr lang="en-GB" sz="1300" b="1" kern="1200" dirty="0" smtClean="0">
              <a:latin typeface="Agency FB" panose="020B0503020202020204" pitchFamily="34" charset="0"/>
            </a:rPr>
            <a:t>pension fund </a:t>
          </a:r>
          <a:br>
            <a:rPr lang="en-GB" sz="1300" b="1" kern="1200" dirty="0" smtClean="0">
              <a:latin typeface="Agency FB" panose="020B0503020202020204" pitchFamily="34" charset="0"/>
            </a:rPr>
          </a:br>
          <a:r>
            <a:rPr lang="en-GB" sz="1300" b="1" kern="1200" dirty="0" smtClean="0">
              <a:latin typeface="Agency FB" panose="020B0503020202020204" pitchFamily="34" charset="0"/>
            </a:rPr>
            <a:t>investment in</a:t>
          </a:r>
          <a:br>
            <a:rPr lang="en-GB" sz="1300" b="1" kern="1200" dirty="0" smtClean="0">
              <a:latin typeface="Agency FB" panose="020B0503020202020204" pitchFamily="34" charset="0"/>
            </a:rPr>
          </a:br>
          <a:r>
            <a:rPr lang="en-GB" sz="1300" b="1" kern="1200" dirty="0" smtClean="0">
              <a:latin typeface="Agency FB" panose="020B0503020202020204" pitchFamily="34" charset="0"/>
            </a:rPr>
            <a:t>infrastructure</a:t>
          </a:r>
          <a:endParaRPr lang="en-GB" sz="1300" b="1" kern="1200" dirty="0">
            <a:latin typeface="Agency FB" panose="020B0503020202020204" pitchFamily="34" charset="0"/>
          </a:endParaRPr>
        </a:p>
      </dsp:txBody>
      <dsp:txXfrm>
        <a:off x="1683659" y="3547328"/>
        <a:ext cx="1196427" cy="1196427"/>
      </dsp:txXfrm>
    </dsp:sp>
    <dsp:sp modelId="{91E8194D-69C2-4298-A3BB-D712CFABD46C}">
      <dsp:nvSpPr>
        <dsp:cNvPr id="0" name=""/>
        <dsp:cNvSpPr/>
      </dsp:nvSpPr>
      <dsp:spPr>
        <a:xfrm>
          <a:off x="1459145" y="534977"/>
          <a:ext cx="3991741" cy="3991741"/>
        </a:xfrm>
        <a:custGeom>
          <a:avLst/>
          <a:gdLst/>
          <a:ahLst/>
          <a:cxnLst/>
          <a:rect l="0" t="0" r="0" b="0"/>
          <a:pathLst>
            <a:path>
              <a:moveTo>
                <a:pt x="151894" y="2759580"/>
              </a:moveTo>
              <a:arcTo wR="1995870" hR="1995870" stAng="9450144" swAng="913608"/>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 modelId="{AA7C6B81-EA97-4A67-90CD-8E86B5660AF3}">
      <dsp:nvSpPr>
        <dsp:cNvPr id="0" name=""/>
        <dsp:cNvSpPr/>
      </dsp:nvSpPr>
      <dsp:spPr>
        <a:xfrm>
          <a:off x="692827" y="1050090"/>
          <a:ext cx="1728006" cy="1728000"/>
        </a:xfrm>
        <a:prstGeom prst="flowChartConnector">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latin typeface="Agency FB" panose="020B0503020202020204" pitchFamily="34" charset="0"/>
            </a:rPr>
            <a:t>Sector-owned</a:t>
          </a:r>
          <a:br>
            <a:rPr lang="en-GB" sz="1300" b="1" kern="1200" dirty="0" smtClean="0">
              <a:latin typeface="Agency FB" panose="020B0503020202020204" pitchFamily="34" charset="0"/>
            </a:rPr>
          </a:br>
          <a:r>
            <a:rPr lang="en-GB" sz="1300" b="1" kern="1200" dirty="0" smtClean="0">
              <a:latin typeface="Agency FB" panose="020B0503020202020204" pitchFamily="34" charset="0"/>
            </a:rPr>
            <a:t>market-driven</a:t>
          </a:r>
          <a:br>
            <a:rPr lang="en-GB" sz="1300" b="1" kern="1200" dirty="0" smtClean="0">
              <a:latin typeface="Agency FB" panose="020B0503020202020204" pitchFamily="34" charset="0"/>
            </a:rPr>
          </a:br>
          <a:r>
            <a:rPr lang="en-GB" sz="1300" b="1" kern="1200" dirty="0" smtClean="0">
              <a:latin typeface="Agency FB" panose="020B0503020202020204" pitchFamily="34" charset="0"/>
            </a:rPr>
            <a:t>finance source</a:t>
          </a:r>
        </a:p>
      </dsp:txBody>
      <dsp:txXfrm>
        <a:off x="945888" y="1303150"/>
        <a:ext cx="1221884" cy="1221880"/>
      </dsp:txXfrm>
    </dsp:sp>
    <dsp:sp modelId="{0D9B2486-E363-4443-BF71-6ABD8257261F}">
      <dsp:nvSpPr>
        <dsp:cNvPr id="0" name=""/>
        <dsp:cNvSpPr/>
      </dsp:nvSpPr>
      <dsp:spPr>
        <a:xfrm>
          <a:off x="1459145" y="534977"/>
          <a:ext cx="3991741" cy="3991741"/>
        </a:xfrm>
        <a:custGeom>
          <a:avLst/>
          <a:gdLst/>
          <a:ahLst/>
          <a:cxnLst/>
          <a:rect l="0" t="0" r="0" b="0"/>
          <a:pathLst>
            <a:path>
              <a:moveTo>
                <a:pt x="662032" y="511156"/>
              </a:moveTo>
              <a:arcTo wR="1995870" hR="1995870" stAng="13683845" swAng="1001204"/>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DB9AC-DC57-D24F-8C87-04F30F99C6CD}" type="datetimeFigureOut">
              <a:rPr lang="en-US" smtClean="0"/>
              <a:t>11/6/2014</a:t>
            </a:fld>
            <a:endParaRPr lang="en-US"/>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0822602-8AA0-8340-8FC9-BF02D4940EAB}" type="slidenum">
              <a:rPr lang="en-US" smtClean="0"/>
              <a:t>‹#›</a:t>
            </a:fld>
            <a:endParaRPr lang="en-US"/>
          </a:p>
        </p:txBody>
      </p:sp>
    </p:spTree>
    <p:extLst>
      <p:ext uri="{BB962C8B-B14F-4D97-AF65-F5344CB8AC3E}">
        <p14:creationId xmlns:p14="http://schemas.microsoft.com/office/powerpoint/2010/main" val="12437303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2602-8AA0-8340-8FC9-BF02D4940EAB}" type="slidenum">
              <a:rPr lang="en-US" smtClean="0">
                <a:solidFill>
                  <a:srgbClr val="1F497D"/>
                </a:solidFill>
              </a:rPr>
              <a:pPr/>
              <a:t>1</a:t>
            </a:fld>
            <a:endParaRPr lang="en-US">
              <a:solidFill>
                <a:srgbClr val="1F497D"/>
              </a:solidFill>
            </a:endParaRPr>
          </a:p>
        </p:txBody>
      </p:sp>
    </p:spTree>
    <p:extLst>
      <p:ext uri="{BB962C8B-B14F-4D97-AF65-F5344CB8AC3E}">
        <p14:creationId xmlns:p14="http://schemas.microsoft.com/office/powerpoint/2010/main" val="186798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2602-8AA0-8340-8FC9-BF02D4940EAB}" type="slidenum">
              <a:rPr lang="en-US" smtClean="0">
                <a:solidFill>
                  <a:srgbClr val="1F497D"/>
                </a:solidFill>
              </a:rPr>
              <a:pPr/>
              <a:t>2</a:t>
            </a:fld>
            <a:endParaRPr lang="en-US">
              <a:solidFill>
                <a:srgbClr val="1F497D"/>
              </a:solidFill>
            </a:endParaRPr>
          </a:p>
        </p:txBody>
      </p:sp>
    </p:spTree>
    <p:extLst>
      <p:ext uri="{BB962C8B-B14F-4D97-AF65-F5344CB8AC3E}">
        <p14:creationId xmlns:p14="http://schemas.microsoft.com/office/powerpoint/2010/main" val="3161790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2602-8AA0-8340-8FC9-BF02D4940EAB}" type="slidenum">
              <a:rPr lang="en-US" smtClean="0">
                <a:solidFill>
                  <a:srgbClr val="1F497D"/>
                </a:solidFill>
              </a:rPr>
              <a:pPr/>
              <a:t>3</a:t>
            </a:fld>
            <a:endParaRPr lang="en-US">
              <a:solidFill>
                <a:srgbClr val="1F497D"/>
              </a:solidFill>
            </a:endParaRPr>
          </a:p>
        </p:txBody>
      </p:sp>
    </p:spTree>
    <p:extLst>
      <p:ext uri="{BB962C8B-B14F-4D97-AF65-F5344CB8AC3E}">
        <p14:creationId xmlns:p14="http://schemas.microsoft.com/office/powerpoint/2010/main" val="1311246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Consider</a:t>
            </a:r>
            <a:r>
              <a:rPr lang="en-GB" baseline="0" dirty="0" smtClean="0"/>
              <a:t> to make the figures bigger? Consultant with Aidan</a:t>
            </a:r>
            <a:endParaRPr lang="en-GB" dirty="0"/>
          </a:p>
        </p:txBody>
      </p:sp>
      <p:sp>
        <p:nvSpPr>
          <p:cNvPr id="4" name="Slide Number Placeholder 3"/>
          <p:cNvSpPr>
            <a:spLocks noGrp="1"/>
          </p:cNvSpPr>
          <p:nvPr>
            <p:ph type="sldNum" sz="quarter" idx="10"/>
          </p:nvPr>
        </p:nvSpPr>
        <p:spPr/>
        <p:txBody>
          <a:bodyPr/>
          <a:lstStyle/>
          <a:p>
            <a:fld id="{90822602-8AA0-8340-8FC9-BF02D4940EAB}" type="slidenum">
              <a:rPr lang="en-US" smtClean="0"/>
              <a:t>17</a:t>
            </a:fld>
            <a:endParaRPr lang="en-US"/>
          </a:p>
        </p:txBody>
      </p:sp>
    </p:spTree>
    <p:extLst>
      <p:ext uri="{BB962C8B-B14F-4D97-AF65-F5344CB8AC3E}">
        <p14:creationId xmlns:p14="http://schemas.microsoft.com/office/powerpoint/2010/main" val="1344911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Consider</a:t>
            </a:r>
            <a:r>
              <a:rPr lang="en-GB" baseline="0" dirty="0" smtClean="0"/>
              <a:t> to make the figures bigger? Consultant with Aidan</a:t>
            </a:r>
            <a:endParaRPr lang="en-GB" dirty="0"/>
          </a:p>
        </p:txBody>
      </p:sp>
      <p:sp>
        <p:nvSpPr>
          <p:cNvPr id="4" name="Slide Number Placeholder 3"/>
          <p:cNvSpPr>
            <a:spLocks noGrp="1"/>
          </p:cNvSpPr>
          <p:nvPr>
            <p:ph type="sldNum" sz="quarter" idx="10"/>
          </p:nvPr>
        </p:nvSpPr>
        <p:spPr/>
        <p:txBody>
          <a:bodyPr/>
          <a:lstStyle/>
          <a:p>
            <a:fld id="{90822602-8AA0-8340-8FC9-BF02D4940EAB}" type="slidenum">
              <a:rPr lang="en-US" smtClean="0"/>
              <a:t>19</a:t>
            </a:fld>
            <a:endParaRPr lang="en-US"/>
          </a:p>
        </p:txBody>
      </p:sp>
    </p:spTree>
    <p:extLst>
      <p:ext uri="{BB962C8B-B14F-4D97-AF65-F5344CB8AC3E}">
        <p14:creationId xmlns:p14="http://schemas.microsoft.com/office/powerpoint/2010/main" val="1344911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ea typeface="ＭＳ Ｐゴシック" charset="0"/>
              <a:cs typeface="+mn-cs"/>
            </a:endParaRPr>
          </a:p>
        </p:txBody>
      </p:sp>
      <p:pic>
        <p:nvPicPr>
          <p:cNvPr id="10" name="Picture 3"/>
          <p:cNvPicPr>
            <a:picLocks noChangeAspect="1" noChangeArrowheads="1"/>
          </p:cNvPicPr>
          <p:nvPr userDrawn="1"/>
        </p:nvPicPr>
        <p:blipFill>
          <a:blip r:embed="rId2">
            <a:alphaModFix amt="22000"/>
            <a:extLst>
              <a:ext uri="{28A0092B-C50C-407E-A947-70E740481C1C}">
                <a14:useLocalDpi xmlns:a14="http://schemas.microsoft.com/office/drawing/2010/main" val="0"/>
              </a:ext>
            </a:extLst>
          </a:blip>
          <a:srcRect/>
          <a:stretch>
            <a:fillRect/>
          </a:stretch>
        </p:blipFill>
        <p:spPr bwMode="auto">
          <a:xfrm>
            <a:off x="587682" y="2132856"/>
            <a:ext cx="8901822" cy="4320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userDrawn="1"/>
        </p:nvSpPr>
        <p:spPr>
          <a:xfrm>
            <a:off x="813782" y="1945229"/>
            <a:ext cx="4428939" cy="2554545"/>
          </a:xfrm>
          <a:prstGeom prst="rect">
            <a:avLst/>
          </a:prstGeom>
          <a:noFill/>
        </p:spPr>
        <p:txBody>
          <a:bodyPr wrap="square" rtlCol="0">
            <a:spAutoFit/>
          </a:bodyPr>
          <a:lstStyle/>
          <a:p>
            <a:endParaRPr lang="en-GB" sz="3200" baseline="0" dirty="0" smtClean="0"/>
          </a:p>
          <a:p>
            <a:endParaRPr lang="en-GB" sz="3200" baseline="0" dirty="0" smtClean="0"/>
          </a:p>
          <a:p>
            <a:endParaRPr lang="en-GB" sz="3200" baseline="0" dirty="0" smtClean="0"/>
          </a:p>
          <a:p>
            <a:endParaRPr lang="en-GB" sz="3200" baseline="0" dirty="0" smtClean="0"/>
          </a:p>
          <a:p>
            <a:endParaRPr lang="en-GB" sz="3200" baseline="0" dirty="0" smtClean="0"/>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520" y="248272"/>
            <a:ext cx="3261320" cy="1048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Line 4"/>
          <p:cNvSpPr>
            <a:spLocks noChangeShapeType="1"/>
          </p:cNvSpPr>
          <p:nvPr userDrawn="1"/>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Tree>
    <p:extLst>
      <p:ext uri="{BB962C8B-B14F-4D97-AF65-F5344CB8AC3E}">
        <p14:creationId xmlns:p14="http://schemas.microsoft.com/office/powerpoint/2010/main" val="10672285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97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9719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223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solidFill>
                <a:srgbClr val="000000"/>
              </a:solidFill>
              <a:ea typeface="ＭＳ Ｐゴシック" charset="0"/>
            </a:endParaRPr>
          </a:p>
        </p:txBody>
      </p:sp>
      <p:sp>
        <p:nvSpPr>
          <p:cNvPr id="8" name="Line 4"/>
          <p:cNvSpPr>
            <a:spLocks noChangeShapeType="1"/>
          </p:cNvSpPr>
          <p:nvPr userDrawn="1"/>
        </p:nvSpPr>
        <p:spPr bwMode="auto">
          <a:xfrm>
            <a:off x="584200" y="6453188"/>
            <a:ext cx="8893175" cy="0"/>
          </a:xfrm>
          <a:prstGeom prst="line">
            <a:avLst/>
          </a:prstGeom>
          <a:noFill/>
          <a:ln w="2540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pic>
        <p:nvPicPr>
          <p:cNvPr id="10" name="Picture 3"/>
          <p:cNvPicPr>
            <a:picLocks noChangeAspect="1" noChangeArrowheads="1"/>
          </p:cNvPicPr>
          <p:nvPr userDrawn="1"/>
        </p:nvPicPr>
        <p:blipFill>
          <a:blip r:embed="rId2">
            <a:alphaModFix amt="22000"/>
            <a:extLst>
              <a:ext uri="{28A0092B-C50C-407E-A947-70E740481C1C}">
                <a14:useLocalDpi xmlns:a14="http://schemas.microsoft.com/office/drawing/2010/main" val="0"/>
              </a:ext>
            </a:extLst>
          </a:blip>
          <a:srcRect/>
          <a:stretch>
            <a:fillRect/>
          </a:stretch>
        </p:blipFill>
        <p:spPr bwMode="auto">
          <a:xfrm>
            <a:off x="587682" y="2132856"/>
            <a:ext cx="8901822" cy="4320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userDrawn="1"/>
        </p:nvSpPr>
        <p:spPr>
          <a:xfrm>
            <a:off x="813782" y="1945229"/>
            <a:ext cx="4428939" cy="2554545"/>
          </a:xfrm>
          <a:prstGeom prst="rect">
            <a:avLst/>
          </a:prstGeom>
          <a:noFill/>
        </p:spPr>
        <p:txBody>
          <a:bodyPr wrap="square" rtlCol="0">
            <a:spAutoFit/>
          </a:bodyPr>
          <a:lstStyle/>
          <a:p>
            <a:endParaRPr lang="en-GB" sz="3200" dirty="0" smtClean="0">
              <a:solidFill>
                <a:srgbClr val="000000"/>
              </a:solidFill>
            </a:endParaRPr>
          </a:p>
          <a:p>
            <a:endParaRPr lang="en-GB" sz="3200" dirty="0" smtClean="0">
              <a:solidFill>
                <a:srgbClr val="000000"/>
              </a:solidFill>
            </a:endParaRPr>
          </a:p>
          <a:p>
            <a:endParaRPr lang="en-GB" sz="3200" dirty="0" smtClean="0">
              <a:solidFill>
                <a:srgbClr val="000000"/>
              </a:solidFill>
            </a:endParaRPr>
          </a:p>
          <a:p>
            <a:endParaRPr lang="en-GB" sz="3200" dirty="0" smtClean="0">
              <a:solidFill>
                <a:srgbClr val="000000"/>
              </a:solidFill>
            </a:endParaRPr>
          </a:p>
          <a:p>
            <a:endParaRPr lang="en-GB" sz="3200" dirty="0" smtClean="0">
              <a:solidFill>
                <a:srgbClr val="000000"/>
              </a:solidFill>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520" y="248272"/>
            <a:ext cx="3261320" cy="1048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0792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997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solidFill>
                  <a:schemeClr val="accent6"/>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774516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634421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90717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lvl1pPr>
              <a:defRPr>
                <a:solidFill>
                  <a:schemeClr val="accent6"/>
                </a:solidFill>
              </a:defRPr>
            </a:lvl1pPr>
          </a:lstStyle>
          <a:p>
            <a:r>
              <a:rPr lang="en-US" smtClean="0"/>
              <a:t>Click to edit Master title style</a:t>
            </a:r>
            <a:endParaRPr lang="en-US"/>
          </a:p>
        </p:txBody>
      </p:sp>
    </p:spTree>
    <p:extLst>
      <p:ext uri="{BB962C8B-B14F-4D97-AF65-F5344CB8AC3E}">
        <p14:creationId xmlns:p14="http://schemas.microsoft.com/office/powerpoint/2010/main" val="240286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71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61702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28013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solidFill>
                  <a:schemeClr val="accent6"/>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lvl1pPr>
              <a:defRPr>
                <a:solidFill>
                  <a:schemeClr val="accent6"/>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7368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61938"/>
            <a:ext cx="2228850" cy="5851525"/>
          </a:xfrm>
        </p:spPr>
        <p:txBody>
          <a:bodyPr vert="eaVert"/>
          <a:lstStyle>
            <a:lvl1pPr>
              <a:defRPr>
                <a:solidFill>
                  <a:schemeClr val="accent6"/>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95258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8504" y="235248"/>
            <a:ext cx="6768752" cy="648072"/>
          </a:xfrm>
        </p:spPr>
        <p:txBody>
          <a:bodyPr/>
          <a:lstStyle>
            <a:lvl1pPr>
              <a:defRPr>
                <a:solidFill>
                  <a:schemeClr val="accent6"/>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86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solidFill>
                <a:srgbClr val="000000"/>
              </a:solidFill>
              <a:ea typeface="ＭＳ Ｐゴシック" charset="0"/>
            </a:endParaRPr>
          </a:p>
        </p:txBody>
      </p:sp>
      <p:sp>
        <p:nvSpPr>
          <p:cNvPr id="8" name="Line 4"/>
          <p:cNvSpPr>
            <a:spLocks noChangeShapeType="1"/>
          </p:cNvSpPr>
          <p:nvPr userDrawn="1"/>
        </p:nvSpPr>
        <p:spPr bwMode="auto">
          <a:xfrm>
            <a:off x="584200" y="6453188"/>
            <a:ext cx="8893175" cy="0"/>
          </a:xfrm>
          <a:prstGeom prst="line">
            <a:avLst/>
          </a:prstGeom>
          <a:noFill/>
          <a:ln w="2540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pic>
        <p:nvPicPr>
          <p:cNvPr id="10" name="Picture 3"/>
          <p:cNvPicPr>
            <a:picLocks noChangeAspect="1" noChangeArrowheads="1"/>
          </p:cNvPicPr>
          <p:nvPr userDrawn="1"/>
        </p:nvPicPr>
        <p:blipFill>
          <a:blip r:embed="rId2">
            <a:alphaModFix amt="22000"/>
            <a:extLst>
              <a:ext uri="{28A0092B-C50C-407E-A947-70E740481C1C}">
                <a14:useLocalDpi xmlns:a14="http://schemas.microsoft.com/office/drawing/2010/main" val="0"/>
              </a:ext>
            </a:extLst>
          </a:blip>
          <a:srcRect/>
          <a:stretch>
            <a:fillRect/>
          </a:stretch>
        </p:blipFill>
        <p:spPr bwMode="auto">
          <a:xfrm>
            <a:off x="587682" y="2132856"/>
            <a:ext cx="8901822" cy="4320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userDrawn="1"/>
        </p:nvSpPr>
        <p:spPr>
          <a:xfrm>
            <a:off x="813782" y="1945229"/>
            <a:ext cx="4428939" cy="2554545"/>
          </a:xfrm>
          <a:prstGeom prst="rect">
            <a:avLst/>
          </a:prstGeom>
          <a:noFill/>
        </p:spPr>
        <p:txBody>
          <a:bodyPr wrap="square" rtlCol="0">
            <a:spAutoFit/>
          </a:bodyPr>
          <a:lstStyle/>
          <a:p>
            <a:endParaRPr lang="en-GB" sz="3200" dirty="0" smtClean="0">
              <a:solidFill>
                <a:srgbClr val="000000"/>
              </a:solidFill>
            </a:endParaRPr>
          </a:p>
          <a:p>
            <a:endParaRPr lang="en-GB" sz="3200" dirty="0" smtClean="0">
              <a:solidFill>
                <a:srgbClr val="000000"/>
              </a:solidFill>
            </a:endParaRPr>
          </a:p>
          <a:p>
            <a:endParaRPr lang="en-GB" sz="3200" dirty="0" smtClean="0">
              <a:solidFill>
                <a:srgbClr val="000000"/>
              </a:solidFill>
            </a:endParaRPr>
          </a:p>
          <a:p>
            <a:endParaRPr lang="en-GB" sz="3200" dirty="0" smtClean="0">
              <a:solidFill>
                <a:srgbClr val="000000"/>
              </a:solidFill>
            </a:endParaRPr>
          </a:p>
          <a:p>
            <a:endParaRPr lang="en-GB" sz="3200" dirty="0" smtClean="0">
              <a:solidFill>
                <a:srgbClr val="000000"/>
              </a:solidFill>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520" y="248272"/>
            <a:ext cx="3261320" cy="1048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705193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025599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solidFill>
                  <a:schemeClr val="accent6"/>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4364960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20706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81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7946826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lvl1pPr>
              <a:defRPr>
                <a:solidFill>
                  <a:schemeClr val="accent6"/>
                </a:solidFill>
              </a:defRPr>
            </a:lvl1pPr>
          </a:lstStyle>
          <a:p>
            <a:r>
              <a:rPr lang="en-US" smtClean="0"/>
              <a:t>Click to edit Master title style</a:t>
            </a:r>
            <a:endParaRPr lang="en-US"/>
          </a:p>
        </p:txBody>
      </p:sp>
    </p:spTree>
    <p:extLst>
      <p:ext uri="{BB962C8B-B14F-4D97-AF65-F5344CB8AC3E}">
        <p14:creationId xmlns:p14="http://schemas.microsoft.com/office/powerpoint/2010/main" val="41441298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620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89211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solidFill>
                  <a:schemeClr val="accent6"/>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96578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lvl1pPr>
              <a:defRPr>
                <a:solidFill>
                  <a:schemeClr val="accent6"/>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1078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61938"/>
            <a:ext cx="2228850" cy="5851525"/>
          </a:xfrm>
        </p:spPr>
        <p:txBody>
          <a:bodyPr vert="eaVert"/>
          <a:lstStyle>
            <a:lvl1pPr>
              <a:defRPr>
                <a:solidFill>
                  <a:schemeClr val="accent6"/>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59307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8504" y="235248"/>
            <a:ext cx="6768752" cy="648072"/>
          </a:xfrm>
        </p:spPr>
        <p:txBody>
          <a:bodyPr/>
          <a:lstStyle>
            <a:lvl1pPr>
              <a:defRPr>
                <a:solidFill>
                  <a:schemeClr val="accent6"/>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237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61767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44372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06616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05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091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116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88504" y="260648"/>
            <a:ext cx="676875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099" name="Rectangle 3"/>
          <p:cNvSpPr>
            <a:spLocks noGrp="1" noChangeArrowheads="1"/>
          </p:cNvSpPr>
          <p:nvPr>
            <p:ph type="body" idx="1"/>
          </p:nvPr>
        </p:nvSpPr>
        <p:spPr bwMode="auto">
          <a:xfrm>
            <a:off x="560512" y="1268761"/>
            <a:ext cx="8939088" cy="4857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9" name="Picture 3"/>
          <p:cNvPicPr>
            <a:picLocks noChangeAspect="1" noChangeArrowheads="1"/>
          </p:cNvPicPr>
          <p:nvPr userDrawn="1"/>
        </p:nvPicPr>
        <p:blipFill>
          <a:blip r:embed="rId14">
            <a:alphaModFix amt="22000"/>
            <a:extLst>
              <a:ext uri="{28A0092B-C50C-407E-A947-70E740481C1C}">
                <a14:useLocalDpi xmlns:a14="http://schemas.microsoft.com/office/drawing/2010/main" val="0"/>
              </a:ext>
            </a:extLst>
          </a:blip>
          <a:srcRect/>
          <a:stretch>
            <a:fillRect/>
          </a:stretch>
        </p:blipFill>
        <p:spPr bwMode="auto">
          <a:xfrm>
            <a:off x="587682" y="2132856"/>
            <a:ext cx="8901822" cy="4320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Line 4"/>
          <p:cNvSpPr>
            <a:spLocks noChangeShapeType="1"/>
          </p:cNvSpPr>
          <p:nvPr userDrawn="1"/>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accent6"/>
          </a:solidFill>
          <a:latin typeface="Helvetica" pitchFamily="34" charset="0"/>
          <a:ea typeface="+mj-ea"/>
          <a:cs typeface="Helvetica" pitchFamily="34"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88504" y="260648"/>
            <a:ext cx="676875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099" name="Rectangle 3"/>
          <p:cNvSpPr>
            <a:spLocks noGrp="1" noChangeArrowheads="1"/>
          </p:cNvSpPr>
          <p:nvPr>
            <p:ph type="body" idx="1"/>
          </p:nvPr>
        </p:nvSpPr>
        <p:spPr bwMode="auto">
          <a:xfrm>
            <a:off x="560512" y="1268761"/>
            <a:ext cx="8939088" cy="4857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100"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pic>
        <p:nvPicPr>
          <p:cNvPr id="10"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277607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a:solidFill>
            <a:schemeClr val="accent6"/>
          </a:solidFill>
          <a:latin typeface="Helvetica" pitchFamily="34" charset="0"/>
          <a:ea typeface="+mj-ea"/>
          <a:cs typeface="Helvetica" pitchFamily="34"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88504" y="260648"/>
            <a:ext cx="676875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099" name="Rectangle 3"/>
          <p:cNvSpPr>
            <a:spLocks noGrp="1" noChangeArrowheads="1"/>
          </p:cNvSpPr>
          <p:nvPr>
            <p:ph type="body" idx="1"/>
          </p:nvPr>
        </p:nvSpPr>
        <p:spPr bwMode="auto">
          <a:xfrm>
            <a:off x="560512" y="1268761"/>
            <a:ext cx="8939088" cy="4857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100"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pic>
        <p:nvPicPr>
          <p:cNvPr id="10"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814026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a:solidFill>
            <a:srgbClr val="9E1E62"/>
          </a:solidFill>
          <a:latin typeface="Helvetica" pitchFamily="34" charset="0"/>
          <a:ea typeface="+mj-ea"/>
          <a:cs typeface="Helvetica" pitchFamily="34"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7406470" y="65246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dirty="0">
                <a:solidFill>
                  <a:srgbClr val="FFFFFF"/>
                </a:solidFill>
                <a:ea typeface="ＭＳ Ｐゴシック" charset="0"/>
              </a:rPr>
              <a:t>www.local.gov.uk</a:t>
            </a:r>
          </a:p>
        </p:txBody>
      </p:sp>
      <p:sp>
        <p:nvSpPr>
          <p:cNvPr id="2" name="TextBox 1"/>
          <p:cNvSpPr txBox="1"/>
          <p:nvPr/>
        </p:nvSpPr>
        <p:spPr>
          <a:xfrm>
            <a:off x="704528" y="2848868"/>
            <a:ext cx="6192688" cy="2308324"/>
          </a:xfrm>
          <a:prstGeom prst="rect">
            <a:avLst/>
          </a:prstGeo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lvl1pPr eaLnBrk="1" hangingPunct="1">
              <a:defRPr sz="2400">
                <a:solidFill>
                  <a:srgbClr val="9E1E62"/>
                </a:solidFill>
                <a:latin typeface="Helvetica" pitchFamily="34" charset="0"/>
                <a:ea typeface="+mj-ea"/>
                <a:cs typeface="+mj-cs"/>
              </a:defRPr>
            </a:lvl1pPr>
            <a:lvl2pPr eaLnBrk="1" hangingPunct="1">
              <a:defRPr sz="4000">
                <a:solidFill>
                  <a:srgbClr val="91278F"/>
                </a:solidFill>
                <a:ea typeface="ＭＳ Ｐゴシック" charset="0"/>
                <a:cs typeface="ＭＳ Ｐゴシック" charset="0"/>
              </a:defRPr>
            </a:lvl2pPr>
            <a:lvl3pPr eaLnBrk="1" hangingPunct="1">
              <a:defRPr sz="4000">
                <a:solidFill>
                  <a:srgbClr val="91278F"/>
                </a:solidFill>
                <a:ea typeface="ＭＳ Ｐゴシック" charset="0"/>
                <a:cs typeface="ＭＳ Ｐゴシック" charset="0"/>
              </a:defRPr>
            </a:lvl3pPr>
            <a:lvl4pPr eaLnBrk="1" hangingPunct="1">
              <a:defRPr sz="4000">
                <a:solidFill>
                  <a:srgbClr val="91278F"/>
                </a:solidFill>
                <a:ea typeface="ＭＳ Ｐゴシック" charset="0"/>
                <a:cs typeface="ＭＳ Ｐゴシック" charset="0"/>
              </a:defRPr>
            </a:lvl4pPr>
            <a:lvl5pPr eaLnBrk="1" hangingPunct="1">
              <a:defRPr sz="4000">
                <a:solidFill>
                  <a:srgbClr val="91278F"/>
                </a:solidFill>
                <a:ea typeface="ＭＳ Ｐゴシック" charset="0"/>
                <a:cs typeface="ＭＳ Ｐゴシック" charset="0"/>
              </a:defRPr>
            </a:lvl5pPr>
            <a:lvl6pPr marL="457200" fontAlgn="base">
              <a:spcBef>
                <a:spcPct val="0"/>
              </a:spcBef>
              <a:spcAft>
                <a:spcPct val="0"/>
              </a:spcAft>
              <a:defRPr sz="4000">
                <a:solidFill>
                  <a:srgbClr val="91278F"/>
                </a:solidFill>
                <a:ea typeface="ＭＳ Ｐゴシック" charset="0"/>
              </a:defRPr>
            </a:lvl6pPr>
            <a:lvl7pPr marL="914400" fontAlgn="base">
              <a:spcBef>
                <a:spcPct val="0"/>
              </a:spcBef>
              <a:spcAft>
                <a:spcPct val="0"/>
              </a:spcAft>
              <a:defRPr sz="4000">
                <a:solidFill>
                  <a:srgbClr val="91278F"/>
                </a:solidFill>
                <a:ea typeface="ＭＳ Ｐゴシック" charset="0"/>
              </a:defRPr>
            </a:lvl7pPr>
            <a:lvl8pPr marL="1371600" fontAlgn="base">
              <a:spcBef>
                <a:spcPct val="0"/>
              </a:spcBef>
              <a:spcAft>
                <a:spcPct val="0"/>
              </a:spcAft>
              <a:defRPr sz="4000">
                <a:solidFill>
                  <a:srgbClr val="91278F"/>
                </a:solidFill>
                <a:ea typeface="ＭＳ Ｐゴシック" charset="0"/>
              </a:defRPr>
            </a:lvl8pPr>
            <a:lvl9pPr marL="1828800" fontAlgn="base">
              <a:spcBef>
                <a:spcPct val="0"/>
              </a:spcBef>
              <a:spcAft>
                <a:spcPct val="0"/>
              </a:spcAft>
              <a:defRPr sz="4000">
                <a:solidFill>
                  <a:srgbClr val="91278F"/>
                </a:solidFill>
                <a:ea typeface="ＭＳ Ｐゴシック" charset="0"/>
              </a:defRPr>
            </a:lvl9pPr>
          </a:lstStyle>
          <a:p>
            <a:r>
              <a:rPr lang="en-GB" sz="2800" dirty="0">
                <a:solidFill>
                  <a:schemeClr val="accent6"/>
                </a:solidFill>
              </a:rPr>
              <a:t>The UK Municipal Bonds </a:t>
            </a:r>
            <a:r>
              <a:rPr lang="en-GB" sz="2800" dirty="0" smtClean="0">
                <a:solidFill>
                  <a:schemeClr val="accent6"/>
                </a:solidFill>
              </a:rPr>
              <a:t>Agency</a:t>
            </a:r>
            <a:endParaRPr lang="en-GB" sz="2800" dirty="0">
              <a:solidFill>
                <a:schemeClr val="accent6"/>
              </a:solidFill>
            </a:endParaRPr>
          </a:p>
          <a:p>
            <a:endParaRPr lang="en-GB" sz="2800" dirty="0">
              <a:solidFill>
                <a:schemeClr val="accent6"/>
              </a:solidFill>
            </a:endParaRPr>
          </a:p>
          <a:p>
            <a:r>
              <a:rPr lang="en-GB" sz="2800" dirty="0">
                <a:solidFill>
                  <a:schemeClr val="accent6"/>
                </a:solidFill>
              </a:rPr>
              <a:t/>
            </a:r>
            <a:br>
              <a:rPr lang="en-GB" sz="2800" dirty="0">
                <a:solidFill>
                  <a:schemeClr val="accent6"/>
                </a:solidFill>
              </a:rPr>
            </a:br>
            <a:endParaRPr lang="en-GB" sz="2800" dirty="0">
              <a:solidFill>
                <a:schemeClr val="accent6"/>
              </a:solidFill>
            </a:endParaRPr>
          </a:p>
        </p:txBody>
      </p:sp>
    </p:spTree>
    <p:extLst>
      <p:ext uri="{BB962C8B-B14F-4D97-AF65-F5344CB8AC3E}">
        <p14:creationId xmlns:p14="http://schemas.microsoft.com/office/powerpoint/2010/main" val="2175969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bwMode="auto">
          <a:xfrm>
            <a:off x="632520" y="1700808"/>
            <a:ext cx="8640960" cy="4248472"/>
          </a:xfrm>
          <a:prstGeom prst="rect">
            <a:avLst/>
          </a:prstGeom>
          <a:solidFill>
            <a:schemeClr val="bg2">
              <a:lumMod val="20000"/>
              <a:lumOff val="80000"/>
            </a:schemeClr>
          </a:solidFill>
          <a:ln>
            <a:solidFill>
              <a:schemeClr val="accent6">
                <a:lumMod val="75000"/>
              </a:schemeClr>
            </a:solid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2"/>
              </a:solidFill>
              <a:effectLst/>
              <a:latin typeface="Arial" charset="0"/>
              <a:ea typeface="ＭＳ Ｐゴシック" charset="0"/>
            </a:endParaRPr>
          </a:p>
        </p:txBody>
      </p:sp>
      <p:sp>
        <p:nvSpPr>
          <p:cNvPr id="2" name="Title 1"/>
          <p:cNvSpPr>
            <a:spLocks noGrp="1"/>
          </p:cNvSpPr>
          <p:nvPr>
            <p:ph type="title"/>
          </p:nvPr>
        </p:nvSpPr>
        <p:spPr>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r>
              <a:rPr lang="en-US" dirty="0" smtClean="0"/>
              <a:t>Risk </a:t>
            </a:r>
            <a:r>
              <a:rPr lang="en-US" dirty="0"/>
              <a:t>c</a:t>
            </a:r>
            <a:r>
              <a:rPr lang="en-US" dirty="0" smtClean="0"/>
              <a:t>apital</a:t>
            </a:r>
            <a:endParaRPr lang="en-US" sz="2400" dirty="0"/>
          </a:p>
        </p:txBody>
      </p:sp>
      <p:sp>
        <p:nvSpPr>
          <p:cNvPr id="4" name="TextBox 3"/>
          <p:cNvSpPr txBox="1"/>
          <p:nvPr/>
        </p:nvSpPr>
        <p:spPr>
          <a:xfrm>
            <a:off x="776536" y="1773391"/>
            <a:ext cx="8496944" cy="4031873"/>
          </a:xfrm>
          <a:prstGeom prst="rect">
            <a:avLst/>
          </a:prstGeom>
          <a:noFill/>
        </p:spPr>
        <p:txBody>
          <a:bodyPr wrap="square" rtlCol="0">
            <a:spAutoFit/>
          </a:bodyPr>
          <a:lstStyle/>
          <a:p>
            <a:pPr algn="just"/>
            <a:endParaRPr lang="en-US" sz="1600" dirty="0" smtClean="0">
              <a:solidFill>
                <a:schemeClr val="accent6">
                  <a:lumMod val="60000"/>
                  <a:lumOff val="40000"/>
                </a:schemeClr>
              </a:solidFill>
            </a:endParaRPr>
          </a:p>
          <a:p>
            <a:pPr algn="just"/>
            <a:r>
              <a:rPr lang="en-US" sz="1600" dirty="0" smtClean="0">
                <a:solidFill>
                  <a:schemeClr val="accent6">
                    <a:lumMod val="60000"/>
                    <a:lumOff val="40000"/>
                  </a:schemeClr>
                </a:solidFill>
              </a:rPr>
              <a:t>The business plan envisages a 3 to 5% holdback from gross lending volume, which will be held as subordinated debt capital in the agency</a:t>
            </a:r>
            <a:endParaRPr lang="en-US" sz="1600" dirty="0" smtClean="0"/>
          </a:p>
          <a:p>
            <a:pPr marL="342900" indent="-342900">
              <a:lnSpc>
                <a:spcPct val="200000"/>
              </a:lnSpc>
              <a:buClr>
                <a:schemeClr val="accent6">
                  <a:lumMod val="60000"/>
                  <a:lumOff val="40000"/>
                </a:schemeClr>
              </a:buClr>
              <a:buFont typeface="Wingdings" panose="05000000000000000000" pitchFamily="2" charset="2"/>
              <a:buChar char="Ø"/>
            </a:pPr>
            <a:r>
              <a:rPr lang="en-US" sz="1600" b="0" dirty="0" smtClean="0"/>
              <a:t>Hold back will be invested in high quality sterling paper, i.e. Gilts or Sovereign equivalent</a:t>
            </a:r>
          </a:p>
          <a:p>
            <a:pPr marL="342900" indent="-342900">
              <a:lnSpc>
                <a:spcPct val="200000"/>
              </a:lnSpc>
              <a:buClr>
                <a:schemeClr val="accent6">
                  <a:lumMod val="60000"/>
                  <a:lumOff val="40000"/>
                </a:schemeClr>
              </a:buClr>
              <a:buFont typeface="Wingdings" panose="05000000000000000000" pitchFamily="2" charset="2"/>
              <a:buChar char="Ø"/>
            </a:pPr>
            <a:r>
              <a:rPr lang="en-US" sz="1600" b="0" dirty="0" smtClean="0"/>
              <a:t>Return on risk capital will be blended into the agency’s interest rates, i.e. it is anticipated that it will result in an incremental ~2 to 3 basis points on interest charged</a:t>
            </a:r>
          </a:p>
          <a:p>
            <a:pPr marL="342900" indent="-342900">
              <a:lnSpc>
                <a:spcPct val="200000"/>
              </a:lnSpc>
              <a:buClr>
                <a:schemeClr val="accent6">
                  <a:lumMod val="60000"/>
                  <a:lumOff val="40000"/>
                </a:schemeClr>
              </a:buClr>
              <a:buFont typeface="Wingdings" panose="05000000000000000000" pitchFamily="2" charset="2"/>
              <a:buChar char="Ø"/>
            </a:pPr>
            <a:r>
              <a:rPr lang="en-US" sz="1600" b="0" dirty="0" smtClean="0"/>
              <a:t>Will be available for liquidity purposes, when required, e.g. through repo</a:t>
            </a:r>
          </a:p>
          <a:p>
            <a:pPr>
              <a:lnSpc>
                <a:spcPct val="200000"/>
              </a:lnSpc>
              <a:buClr>
                <a:schemeClr val="accent6">
                  <a:lumMod val="60000"/>
                  <a:lumOff val="40000"/>
                </a:schemeClr>
              </a:buClr>
            </a:pPr>
            <a:endParaRPr lang="en-US" sz="1600" b="0" dirty="0" smtClean="0"/>
          </a:p>
          <a:p>
            <a:pPr marL="342900" indent="-342900">
              <a:buFontTx/>
              <a:buChar char="-"/>
            </a:pPr>
            <a:endParaRPr lang="en-US" sz="1600" b="0" dirty="0" smtClean="0"/>
          </a:p>
          <a:p>
            <a:pPr algn="just"/>
            <a:r>
              <a:rPr lang="en-US" sz="1600" dirty="0" smtClean="0">
                <a:solidFill>
                  <a:schemeClr val="accent6">
                    <a:lumMod val="60000"/>
                    <a:lumOff val="40000"/>
                  </a:schemeClr>
                </a:solidFill>
              </a:rPr>
              <a:t>As part of the mobilisation process, assumptions underlying risk capital will be reviewed in detail.</a:t>
            </a:r>
            <a:endParaRPr lang="en-US" sz="1600" dirty="0">
              <a:solidFill>
                <a:schemeClr val="accent6">
                  <a:lumMod val="60000"/>
                  <a:lumOff val="40000"/>
                </a:schemeClr>
              </a:solidFill>
            </a:endParaRPr>
          </a:p>
        </p:txBody>
      </p:sp>
      <p:sp>
        <p:nvSpPr>
          <p:cNvPr id="5" name="Line 4"/>
          <p:cNvSpPr>
            <a:spLocks noChangeShapeType="1"/>
          </p:cNvSpPr>
          <p:nvPr/>
        </p:nvSpPr>
        <p:spPr bwMode="auto">
          <a:xfrm>
            <a:off x="584200" y="6453336"/>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6" name="Slide Number Placeholder 3"/>
          <p:cNvSpPr txBox="1">
            <a:spLocks/>
          </p:cNvSpPr>
          <p:nvPr/>
        </p:nvSpPr>
        <p:spPr>
          <a:xfrm>
            <a:off x="9122568" y="6453336"/>
            <a:ext cx="2815208"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10</a:t>
            </a:r>
            <a:endParaRPr lang="en-GB" sz="2000" dirty="0">
              <a:solidFill>
                <a:srgbClr val="2D2D8A"/>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5819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GB" dirty="0" smtClean="0">
                <a:cs typeface="+mj-cs"/>
              </a:rPr>
              <a:t>Key deliverables in phased approach</a:t>
            </a:r>
          </a:p>
        </p:txBody>
      </p:sp>
      <p:sp>
        <p:nvSpPr>
          <p:cNvPr id="2" name="Pentagon 1"/>
          <p:cNvSpPr/>
          <p:nvPr/>
        </p:nvSpPr>
        <p:spPr bwMode="auto">
          <a:xfrm>
            <a:off x="920552" y="1700808"/>
            <a:ext cx="3888432" cy="792088"/>
          </a:xfrm>
          <a:prstGeom prst="homePlate">
            <a:avLst/>
          </a:prstGeom>
          <a:solidFill>
            <a:schemeClr val="accent6">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FFFFFF"/>
                </a:solidFill>
                <a:effectLst/>
                <a:latin typeface="Arial" charset="0"/>
                <a:ea typeface="ＭＳ Ｐゴシック" charset="0"/>
              </a:rPr>
              <a:t>Mobilisation</a:t>
            </a:r>
            <a:r>
              <a:rPr kumimoji="0" lang="en-US" sz="1600" b="1" i="0" u="none" strike="noStrike" cap="none" normalizeH="0" baseline="0" dirty="0" smtClean="0">
                <a:ln>
                  <a:noFill/>
                </a:ln>
                <a:solidFill>
                  <a:srgbClr val="FFFFFF"/>
                </a:solidFill>
                <a:effectLst/>
                <a:latin typeface="Arial" charset="0"/>
                <a:ea typeface="ＭＳ Ｐゴシック" charset="0"/>
              </a:rPr>
              <a:t> – LGA control with project board</a:t>
            </a:r>
            <a:endParaRPr kumimoji="0" lang="en-US" sz="1600" b="1" i="0" u="none" strike="noStrike" cap="none" normalizeH="0" baseline="0" dirty="0">
              <a:ln>
                <a:noFill/>
              </a:ln>
              <a:solidFill>
                <a:srgbClr val="FFFFFF"/>
              </a:solidFill>
              <a:effectLst/>
              <a:latin typeface="Arial" charset="0"/>
              <a:ea typeface="ＭＳ Ｐゴシック" charset="0"/>
            </a:endParaRPr>
          </a:p>
        </p:txBody>
      </p:sp>
      <p:sp>
        <p:nvSpPr>
          <p:cNvPr id="3" name="Chevron 2"/>
          <p:cNvSpPr/>
          <p:nvPr/>
        </p:nvSpPr>
        <p:spPr bwMode="auto">
          <a:xfrm>
            <a:off x="4880992" y="1700808"/>
            <a:ext cx="3888432" cy="792088"/>
          </a:xfrm>
          <a:prstGeom prst="chevron">
            <a:avLst/>
          </a:prstGeom>
          <a:solidFill>
            <a:schemeClr val="accent6">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0"/>
              </a:rPr>
              <a:t>Launch</a:t>
            </a:r>
            <a:endParaRPr kumimoji="0" lang="en-US" sz="1600" b="1" i="0" u="none" strike="noStrike" cap="none" normalizeH="0" baseline="0" dirty="0">
              <a:ln>
                <a:noFill/>
              </a:ln>
              <a:solidFill>
                <a:srgbClr val="FFFFFF"/>
              </a:solidFill>
              <a:effectLst/>
              <a:latin typeface="Arial" charset="0"/>
              <a:ea typeface="ＭＳ Ｐゴシック" charset="0"/>
            </a:endParaRPr>
          </a:p>
        </p:txBody>
      </p:sp>
      <p:sp>
        <p:nvSpPr>
          <p:cNvPr id="5" name="Rectangle 4"/>
          <p:cNvSpPr/>
          <p:nvPr/>
        </p:nvSpPr>
        <p:spPr bwMode="auto">
          <a:xfrm>
            <a:off x="920552" y="2564904"/>
            <a:ext cx="3528392" cy="324036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GB" sz="1600" b="0" dirty="0"/>
              <a:t>Establish the corporate </a:t>
            </a:r>
            <a:r>
              <a:rPr lang="en-GB" sz="1600" b="0" dirty="0" smtClean="0"/>
              <a:t>structure / capital raise.</a:t>
            </a:r>
          </a:p>
          <a:p>
            <a:endParaRPr lang="en-GB" sz="1600" b="0" dirty="0"/>
          </a:p>
          <a:p>
            <a:r>
              <a:rPr lang="en-GB" sz="1600" b="0" dirty="0"/>
              <a:t>Identify the initial set of borrowers</a:t>
            </a:r>
            <a:r>
              <a:rPr lang="en-GB" sz="1600" b="0" dirty="0" smtClean="0"/>
              <a:t>.</a:t>
            </a:r>
          </a:p>
          <a:p>
            <a:endParaRPr lang="en-GB" sz="1600" b="0" dirty="0"/>
          </a:p>
          <a:p>
            <a:r>
              <a:rPr lang="en-GB" sz="1600" b="0" dirty="0"/>
              <a:t>Commence the selection of 3</a:t>
            </a:r>
            <a:r>
              <a:rPr lang="en-GB" sz="1600" b="0" baseline="30000" dirty="0"/>
              <a:t>rd</a:t>
            </a:r>
            <a:r>
              <a:rPr lang="en-GB" sz="1600" b="0" dirty="0"/>
              <a:t> party suppliers / outsource arrangements</a:t>
            </a:r>
            <a:r>
              <a:rPr lang="en-GB" sz="1600" b="0" dirty="0" smtClean="0"/>
              <a:t>.</a:t>
            </a:r>
          </a:p>
          <a:p>
            <a:endParaRPr lang="en-GB" sz="1600" b="0" dirty="0"/>
          </a:p>
          <a:p>
            <a:r>
              <a:rPr lang="en-GB" sz="1600" b="0" dirty="0"/>
              <a:t>Commence hiring permanent staff</a:t>
            </a:r>
            <a:r>
              <a:rPr lang="en-GB" sz="1600" b="0" dirty="0" smtClean="0"/>
              <a:t>.</a:t>
            </a:r>
          </a:p>
          <a:p>
            <a:endParaRPr lang="en-GB" sz="1600" b="0" dirty="0"/>
          </a:p>
          <a:p>
            <a:r>
              <a:rPr lang="en-GB" sz="1600" b="0" dirty="0"/>
              <a:t>Complete drafting of Policy, Procedures and Process manuals </a:t>
            </a:r>
            <a:endParaRPr kumimoji="0" lang="en-US" sz="1600" b="0" i="0" u="none" strike="noStrike" cap="none" normalizeH="0" baseline="0" dirty="0">
              <a:ln>
                <a:noFill/>
              </a:ln>
              <a:solidFill>
                <a:schemeClr val="tx2"/>
              </a:solidFill>
              <a:effectLst/>
              <a:ea typeface="ＭＳ Ｐゴシック" charset="0"/>
            </a:endParaRPr>
          </a:p>
        </p:txBody>
      </p:sp>
      <p:sp>
        <p:nvSpPr>
          <p:cNvPr id="8" name="Rectangle 7"/>
          <p:cNvSpPr/>
          <p:nvPr/>
        </p:nvSpPr>
        <p:spPr bwMode="auto">
          <a:xfrm>
            <a:off x="5025008" y="2564904"/>
            <a:ext cx="3528392" cy="324036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GB" sz="1600" b="0" dirty="0" smtClean="0"/>
              <a:t>Agency’s Board of Directors takes control / permanent headcount on boarded</a:t>
            </a:r>
          </a:p>
          <a:p>
            <a:endParaRPr lang="en-GB" sz="1600" b="0" dirty="0"/>
          </a:p>
          <a:p>
            <a:r>
              <a:rPr lang="en-GB" sz="1600" b="0" dirty="0" smtClean="0"/>
              <a:t>Commitments are entered into:</a:t>
            </a:r>
          </a:p>
          <a:p>
            <a:pPr marL="285750" indent="-285750">
              <a:buFontTx/>
              <a:buChar char="-"/>
            </a:pPr>
            <a:r>
              <a:rPr lang="en-GB" sz="1600" b="0" dirty="0" smtClean="0"/>
              <a:t>Local authority lending agreed</a:t>
            </a:r>
          </a:p>
          <a:p>
            <a:pPr marL="285750" indent="-285750">
              <a:buFontTx/>
              <a:buChar char="-"/>
            </a:pPr>
            <a:r>
              <a:rPr lang="en-GB" sz="1600" b="0" dirty="0" smtClean="0"/>
              <a:t>Syndicate banks, legal advisors and ratings agencies selected</a:t>
            </a:r>
          </a:p>
          <a:p>
            <a:pPr marL="285750" indent="-285750">
              <a:buFontTx/>
              <a:buChar char="-"/>
            </a:pPr>
            <a:r>
              <a:rPr lang="en-GB" sz="1600" b="0" dirty="0" smtClean="0"/>
              <a:t>3</a:t>
            </a:r>
            <a:r>
              <a:rPr lang="en-GB" sz="1600" b="0" baseline="30000" dirty="0" smtClean="0"/>
              <a:t>rd</a:t>
            </a:r>
            <a:r>
              <a:rPr lang="en-GB" sz="1600" b="0" dirty="0" smtClean="0"/>
              <a:t> party outsourcing / servicing arrangements implemented</a:t>
            </a:r>
          </a:p>
          <a:p>
            <a:pPr marL="285750" indent="-285750">
              <a:buFontTx/>
              <a:buChar char="-"/>
            </a:pPr>
            <a:endParaRPr lang="en-GB" sz="1600" b="0" dirty="0"/>
          </a:p>
          <a:p>
            <a:r>
              <a:rPr lang="en-GB" sz="1600" b="0" dirty="0" smtClean="0"/>
              <a:t>Initial bond launched</a:t>
            </a:r>
            <a:endParaRPr lang="en-GB" sz="1600" b="0" dirty="0"/>
          </a:p>
          <a:p>
            <a:endParaRPr lang="en-GB" sz="1600" b="0" dirty="0"/>
          </a:p>
        </p:txBody>
      </p:sp>
      <p:sp>
        <p:nvSpPr>
          <p:cNvPr id="10"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11</a:t>
            </a:r>
            <a:endParaRPr lang="en-GB" sz="2000" dirty="0">
              <a:solidFill>
                <a:srgbClr val="2D2D8A"/>
              </a:solidFill>
            </a:endParaRPr>
          </a:p>
        </p:txBody>
      </p:sp>
    </p:spTree>
    <p:extLst>
      <p:ext uri="{BB962C8B-B14F-4D97-AF65-F5344CB8AC3E}">
        <p14:creationId xmlns:p14="http://schemas.microsoft.com/office/powerpoint/2010/main" val="3607224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bwMode="auto">
          <a:xfrm>
            <a:off x="3296816" y="1340768"/>
            <a:ext cx="6336704" cy="288032"/>
          </a:xfrm>
          <a:prstGeom prst="rect">
            <a:avLst/>
          </a:prstGeom>
          <a:solidFill>
            <a:schemeClr val="bg1">
              <a:lumMod val="75000"/>
              <a:alpha val="99000"/>
            </a:schemeClr>
          </a:solidFill>
          <a:ln>
            <a:noFill/>
          </a:ln>
          <a:effectLst/>
          <a:extLst/>
        </p:spPr>
        <p:txBody>
          <a:bodyPr vert="horz" wrap="square" lIns="91440" tIns="45720" rIns="91440" bIns="45720" numCol="1" rtlCol="0" anchor="ctr" anchorCtr="0" compatLnSpc="1">
            <a:prstTxWarp prst="textNoShape">
              <a:avLst/>
            </a:prstTxWarp>
          </a:bodyPr>
          <a:lstStyle/>
          <a:p>
            <a:endParaRPr lang="en-US">
              <a:solidFill>
                <a:srgbClr val="000000"/>
              </a:solidFill>
              <a:ea typeface="ＭＳ Ｐゴシック" charset="0"/>
            </a:endParaRPr>
          </a:p>
        </p:txBody>
      </p:sp>
      <p:sp>
        <p:nvSpPr>
          <p:cNvPr id="16386" name="Rectangle 2"/>
          <p:cNvSpPr>
            <a:spLocks noGrp="1" noChangeArrowheads="1"/>
          </p:cNvSpPr>
          <p:nvPr>
            <p:ph type="title"/>
          </p:nvPr>
        </p:nvSpPr>
        <p:spPr>
          <a:xfrm>
            <a:off x="344488" y="260648"/>
            <a:ext cx="6768752" cy="648072"/>
          </a:xfrm>
        </p:spPr>
        <p:txBody>
          <a:bodyPr/>
          <a:lstStyle/>
          <a:p>
            <a:pPr>
              <a:defRPr/>
            </a:pPr>
            <a:r>
              <a:rPr lang="en-GB" sz="2400" dirty="0" smtClean="0">
                <a:cs typeface="+mj-cs"/>
              </a:rPr>
              <a:t>Indicative </a:t>
            </a:r>
            <a:r>
              <a:rPr lang="en-GB" dirty="0">
                <a:cs typeface="+mj-cs"/>
              </a:rPr>
              <a:t>t</a:t>
            </a:r>
            <a:r>
              <a:rPr lang="en-GB" sz="2400" dirty="0" smtClean="0">
                <a:cs typeface="+mj-cs"/>
              </a:rPr>
              <a:t>imeline </a:t>
            </a:r>
            <a:r>
              <a:rPr lang="en-GB" dirty="0">
                <a:cs typeface="+mj-cs"/>
              </a:rPr>
              <a:t>t</a:t>
            </a:r>
            <a:r>
              <a:rPr lang="en-GB" sz="2400" dirty="0" smtClean="0">
                <a:cs typeface="+mj-cs"/>
              </a:rPr>
              <a:t>o </a:t>
            </a:r>
            <a:r>
              <a:rPr lang="en-GB" dirty="0">
                <a:cs typeface="+mj-cs"/>
              </a:rPr>
              <a:t>f</a:t>
            </a:r>
            <a:r>
              <a:rPr lang="en-GB" sz="2400" dirty="0" smtClean="0">
                <a:cs typeface="+mj-cs"/>
              </a:rPr>
              <a:t>irst </a:t>
            </a:r>
            <a:r>
              <a:rPr lang="en-GB" dirty="0">
                <a:cs typeface="+mj-cs"/>
              </a:rPr>
              <a:t>b</a:t>
            </a:r>
            <a:r>
              <a:rPr lang="en-GB" sz="2400" dirty="0" smtClean="0">
                <a:cs typeface="+mj-cs"/>
              </a:rPr>
              <a:t>ond </a:t>
            </a:r>
            <a:r>
              <a:rPr lang="en-GB" dirty="0">
                <a:cs typeface="+mj-cs"/>
              </a:rPr>
              <a:t>i</a:t>
            </a:r>
            <a:r>
              <a:rPr lang="en-GB" sz="2400" dirty="0" smtClean="0">
                <a:cs typeface="+mj-cs"/>
              </a:rPr>
              <a:t>ssuance</a:t>
            </a:r>
          </a:p>
        </p:txBody>
      </p:sp>
      <p:sp>
        <p:nvSpPr>
          <p:cNvPr id="2" name="TextBox 1"/>
          <p:cNvSpPr txBox="1"/>
          <p:nvPr/>
        </p:nvSpPr>
        <p:spPr>
          <a:xfrm>
            <a:off x="3404679" y="1268760"/>
            <a:ext cx="612217" cy="400110"/>
          </a:xfrm>
          <a:prstGeom prst="rect">
            <a:avLst/>
          </a:prstGeom>
          <a:noFill/>
        </p:spPr>
        <p:txBody>
          <a:bodyPr wrap="none" rtlCol="0">
            <a:spAutoFit/>
          </a:bodyPr>
          <a:lstStyle/>
          <a:p>
            <a:r>
              <a:rPr lang="en-US" sz="2000" dirty="0" smtClean="0">
                <a:solidFill>
                  <a:srgbClr val="000000"/>
                </a:solidFill>
              </a:rPr>
              <a:t>Oct</a:t>
            </a:r>
            <a:endParaRPr lang="en-US" sz="2000" dirty="0">
              <a:solidFill>
                <a:srgbClr val="000000"/>
              </a:solidFill>
            </a:endParaRPr>
          </a:p>
        </p:txBody>
      </p:sp>
      <p:sp>
        <p:nvSpPr>
          <p:cNvPr id="7" name="TextBox 6"/>
          <p:cNvSpPr txBox="1"/>
          <p:nvPr/>
        </p:nvSpPr>
        <p:spPr>
          <a:xfrm>
            <a:off x="4301532" y="1268760"/>
            <a:ext cx="671979" cy="400110"/>
          </a:xfrm>
          <a:prstGeom prst="rect">
            <a:avLst/>
          </a:prstGeom>
          <a:noFill/>
        </p:spPr>
        <p:txBody>
          <a:bodyPr wrap="none" rtlCol="0">
            <a:spAutoFit/>
          </a:bodyPr>
          <a:lstStyle/>
          <a:p>
            <a:r>
              <a:rPr lang="en-US" sz="2000" dirty="0" smtClean="0">
                <a:solidFill>
                  <a:srgbClr val="000000"/>
                </a:solidFill>
              </a:rPr>
              <a:t>Nov</a:t>
            </a:r>
            <a:endParaRPr lang="en-US" sz="2000" dirty="0">
              <a:solidFill>
                <a:srgbClr val="000000"/>
              </a:solidFill>
            </a:endParaRPr>
          </a:p>
        </p:txBody>
      </p:sp>
      <p:sp>
        <p:nvSpPr>
          <p:cNvPr id="8" name="TextBox 7"/>
          <p:cNvSpPr txBox="1"/>
          <p:nvPr/>
        </p:nvSpPr>
        <p:spPr>
          <a:xfrm>
            <a:off x="5258147" y="1268760"/>
            <a:ext cx="655172" cy="400110"/>
          </a:xfrm>
          <a:prstGeom prst="rect">
            <a:avLst/>
          </a:prstGeom>
          <a:noFill/>
        </p:spPr>
        <p:txBody>
          <a:bodyPr wrap="none" rtlCol="0">
            <a:spAutoFit/>
          </a:bodyPr>
          <a:lstStyle/>
          <a:p>
            <a:r>
              <a:rPr lang="en-US" sz="2000" dirty="0" smtClean="0">
                <a:solidFill>
                  <a:srgbClr val="000000"/>
                </a:solidFill>
              </a:rPr>
              <a:t>Dec</a:t>
            </a:r>
            <a:endParaRPr lang="en-US" sz="2000" dirty="0">
              <a:solidFill>
                <a:srgbClr val="000000"/>
              </a:solidFill>
            </a:endParaRPr>
          </a:p>
        </p:txBody>
      </p:sp>
      <p:sp>
        <p:nvSpPr>
          <p:cNvPr id="9" name="TextBox 8"/>
          <p:cNvSpPr txBox="1"/>
          <p:nvPr/>
        </p:nvSpPr>
        <p:spPr>
          <a:xfrm>
            <a:off x="6197955" y="1268760"/>
            <a:ext cx="626619" cy="400110"/>
          </a:xfrm>
          <a:prstGeom prst="rect">
            <a:avLst/>
          </a:prstGeom>
          <a:noFill/>
        </p:spPr>
        <p:txBody>
          <a:bodyPr wrap="none" rtlCol="0">
            <a:spAutoFit/>
          </a:bodyPr>
          <a:lstStyle/>
          <a:p>
            <a:r>
              <a:rPr lang="en-US" sz="2000" dirty="0" smtClean="0">
                <a:solidFill>
                  <a:srgbClr val="000000"/>
                </a:solidFill>
              </a:rPr>
              <a:t>Jan</a:t>
            </a:r>
            <a:endParaRPr lang="en-US" sz="2000" dirty="0">
              <a:solidFill>
                <a:srgbClr val="000000"/>
              </a:solidFill>
            </a:endParaRPr>
          </a:p>
        </p:txBody>
      </p:sp>
      <p:sp>
        <p:nvSpPr>
          <p:cNvPr id="10" name="TextBox 9"/>
          <p:cNvSpPr txBox="1"/>
          <p:nvPr/>
        </p:nvSpPr>
        <p:spPr>
          <a:xfrm>
            <a:off x="7109210" y="1268760"/>
            <a:ext cx="640645" cy="400110"/>
          </a:xfrm>
          <a:prstGeom prst="rect">
            <a:avLst/>
          </a:prstGeom>
          <a:noFill/>
        </p:spPr>
        <p:txBody>
          <a:bodyPr wrap="none" rtlCol="0">
            <a:spAutoFit/>
          </a:bodyPr>
          <a:lstStyle/>
          <a:p>
            <a:r>
              <a:rPr lang="en-US" sz="2000" dirty="0" smtClean="0">
                <a:solidFill>
                  <a:srgbClr val="000000"/>
                </a:solidFill>
              </a:rPr>
              <a:t>Feb</a:t>
            </a:r>
            <a:endParaRPr lang="en-US" sz="2000" dirty="0">
              <a:solidFill>
                <a:srgbClr val="000000"/>
              </a:solidFill>
            </a:endParaRPr>
          </a:p>
        </p:txBody>
      </p:sp>
      <p:sp>
        <p:nvSpPr>
          <p:cNvPr id="11" name="TextBox 10"/>
          <p:cNvSpPr txBox="1"/>
          <p:nvPr/>
        </p:nvSpPr>
        <p:spPr>
          <a:xfrm>
            <a:off x="8034491" y="1268760"/>
            <a:ext cx="646331" cy="400110"/>
          </a:xfrm>
          <a:prstGeom prst="rect">
            <a:avLst/>
          </a:prstGeom>
          <a:noFill/>
        </p:spPr>
        <p:txBody>
          <a:bodyPr wrap="none" rtlCol="0">
            <a:spAutoFit/>
          </a:bodyPr>
          <a:lstStyle/>
          <a:p>
            <a:r>
              <a:rPr lang="en-US" sz="2000" dirty="0" smtClean="0">
                <a:solidFill>
                  <a:srgbClr val="000000"/>
                </a:solidFill>
              </a:rPr>
              <a:t>Mar</a:t>
            </a:r>
            <a:endParaRPr lang="en-US" sz="2000" dirty="0">
              <a:solidFill>
                <a:srgbClr val="000000"/>
              </a:solidFill>
            </a:endParaRPr>
          </a:p>
        </p:txBody>
      </p:sp>
      <p:sp>
        <p:nvSpPr>
          <p:cNvPr id="12" name="TextBox 11"/>
          <p:cNvSpPr txBox="1"/>
          <p:nvPr/>
        </p:nvSpPr>
        <p:spPr>
          <a:xfrm>
            <a:off x="8965460" y="1268760"/>
            <a:ext cx="633507" cy="400110"/>
          </a:xfrm>
          <a:prstGeom prst="rect">
            <a:avLst/>
          </a:prstGeom>
          <a:noFill/>
        </p:spPr>
        <p:txBody>
          <a:bodyPr wrap="none" rtlCol="0">
            <a:spAutoFit/>
          </a:bodyPr>
          <a:lstStyle/>
          <a:p>
            <a:r>
              <a:rPr lang="en-US" sz="2000" dirty="0" smtClean="0">
                <a:solidFill>
                  <a:srgbClr val="000000"/>
                </a:solidFill>
              </a:rPr>
              <a:t>Apr</a:t>
            </a:r>
            <a:endParaRPr lang="en-US" sz="2000" dirty="0">
              <a:solidFill>
                <a:srgbClr val="000000"/>
              </a:solidFill>
            </a:endParaRPr>
          </a:p>
        </p:txBody>
      </p:sp>
      <p:cxnSp>
        <p:nvCxnSpPr>
          <p:cNvPr id="4" name="Straight Connector 3"/>
          <p:cNvCxnSpPr/>
          <p:nvPr/>
        </p:nvCxnSpPr>
        <p:spPr bwMode="auto">
          <a:xfrm>
            <a:off x="3296816" y="1340768"/>
            <a:ext cx="0"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4" name="Straight Connector 13"/>
          <p:cNvCxnSpPr/>
          <p:nvPr/>
        </p:nvCxnSpPr>
        <p:spPr bwMode="auto">
          <a:xfrm>
            <a:off x="7720166" y="1340768"/>
            <a:ext cx="72008"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5" name="Straight Connector 14"/>
          <p:cNvCxnSpPr/>
          <p:nvPr/>
        </p:nvCxnSpPr>
        <p:spPr bwMode="auto">
          <a:xfrm>
            <a:off x="6835496" y="1340768"/>
            <a:ext cx="0"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 name="Straight Connector 15"/>
          <p:cNvCxnSpPr/>
          <p:nvPr/>
        </p:nvCxnSpPr>
        <p:spPr bwMode="auto">
          <a:xfrm>
            <a:off x="5950826" y="1340768"/>
            <a:ext cx="0"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7" name="Straight Connector 16"/>
          <p:cNvCxnSpPr/>
          <p:nvPr/>
        </p:nvCxnSpPr>
        <p:spPr bwMode="auto">
          <a:xfrm>
            <a:off x="4181486" y="1340768"/>
            <a:ext cx="0"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8" name="Straight Connector 17"/>
          <p:cNvCxnSpPr/>
          <p:nvPr/>
        </p:nvCxnSpPr>
        <p:spPr bwMode="auto">
          <a:xfrm>
            <a:off x="5066156" y="1340768"/>
            <a:ext cx="0"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9" name="Straight Connector 18"/>
          <p:cNvCxnSpPr/>
          <p:nvPr/>
        </p:nvCxnSpPr>
        <p:spPr bwMode="auto">
          <a:xfrm>
            <a:off x="9633520" y="1340768"/>
            <a:ext cx="0"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0" name="Straight Connector 19"/>
          <p:cNvCxnSpPr/>
          <p:nvPr/>
        </p:nvCxnSpPr>
        <p:spPr bwMode="auto">
          <a:xfrm>
            <a:off x="8748852" y="1340768"/>
            <a:ext cx="20572" cy="49685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3" name="Rectangle 12"/>
          <p:cNvSpPr/>
          <p:nvPr/>
        </p:nvSpPr>
        <p:spPr bwMode="auto">
          <a:xfrm>
            <a:off x="416496" y="1700808"/>
            <a:ext cx="2808312" cy="360040"/>
          </a:xfrm>
          <a:prstGeom prst="rect">
            <a:avLst/>
          </a:prstGeom>
          <a:solidFill>
            <a:schemeClr val="accent6">
              <a:lumMod val="75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Complete capital raise</a:t>
            </a:r>
            <a:endParaRPr lang="en-US" sz="1400" b="0" dirty="0">
              <a:solidFill>
                <a:srgbClr val="FFFFFF"/>
              </a:solidFill>
              <a:ea typeface="ＭＳ Ｐゴシック" charset="0"/>
            </a:endParaRPr>
          </a:p>
        </p:txBody>
      </p:sp>
      <p:sp>
        <p:nvSpPr>
          <p:cNvPr id="23" name="Rectangle 22"/>
          <p:cNvSpPr/>
          <p:nvPr/>
        </p:nvSpPr>
        <p:spPr bwMode="auto">
          <a:xfrm>
            <a:off x="416496" y="2120970"/>
            <a:ext cx="2808312" cy="360040"/>
          </a:xfrm>
          <a:prstGeom prst="rect">
            <a:avLst/>
          </a:prstGeom>
          <a:solidFill>
            <a:schemeClr val="accent6">
              <a:lumMod val="75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Identify initial borrowers</a:t>
            </a:r>
            <a:endParaRPr lang="en-US" sz="1400" b="0" dirty="0">
              <a:solidFill>
                <a:srgbClr val="FFFFFF"/>
              </a:solidFill>
              <a:ea typeface="ＭＳ Ｐゴシック" charset="0"/>
            </a:endParaRPr>
          </a:p>
        </p:txBody>
      </p:sp>
      <p:sp>
        <p:nvSpPr>
          <p:cNvPr id="24" name="Rectangle 23"/>
          <p:cNvSpPr/>
          <p:nvPr/>
        </p:nvSpPr>
        <p:spPr bwMode="auto">
          <a:xfrm>
            <a:off x="416496" y="2541132"/>
            <a:ext cx="2808312" cy="360040"/>
          </a:xfrm>
          <a:prstGeom prst="rect">
            <a:avLst/>
          </a:prstGeom>
          <a:solidFill>
            <a:schemeClr val="accent6">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Develop credit process</a:t>
            </a:r>
            <a:endParaRPr lang="en-US" sz="1400" b="0" dirty="0">
              <a:solidFill>
                <a:srgbClr val="FFFFFF"/>
              </a:solidFill>
              <a:ea typeface="ＭＳ Ｐゴシック" charset="0"/>
            </a:endParaRPr>
          </a:p>
        </p:txBody>
      </p:sp>
      <p:sp>
        <p:nvSpPr>
          <p:cNvPr id="25" name="Rectangle 24"/>
          <p:cNvSpPr/>
          <p:nvPr/>
        </p:nvSpPr>
        <p:spPr bwMode="auto">
          <a:xfrm>
            <a:off x="416496" y="4641942"/>
            <a:ext cx="2808312" cy="360040"/>
          </a:xfrm>
          <a:prstGeom prst="rect">
            <a:avLst/>
          </a:prstGeom>
          <a:solidFill>
            <a:srgbClr val="7F7F7F"/>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Develop documentation</a:t>
            </a:r>
            <a:endParaRPr lang="en-US" sz="1400" b="0" dirty="0">
              <a:solidFill>
                <a:srgbClr val="FFFFFF"/>
              </a:solidFill>
              <a:ea typeface="ＭＳ Ｐゴシック" charset="0"/>
            </a:endParaRPr>
          </a:p>
        </p:txBody>
      </p:sp>
      <p:sp>
        <p:nvSpPr>
          <p:cNvPr id="26" name="Rectangle 25"/>
          <p:cNvSpPr/>
          <p:nvPr/>
        </p:nvSpPr>
        <p:spPr bwMode="auto">
          <a:xfrm>
            <a:off x="416496" y="4221780"/>
            <a:ext cx="2808312" cy="360040"/>
          </a:xfrm>
          <a:prstGeom prst="rect">
            <a:avLst/>
          </a:prstGeom>
          <a:solidFill>
            <a:schemeClr val="tx1">
              <a:lumMod val="50000"/>
              <a:lumOff val="50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err="1" smtClean="0">
                <a:solidFill>
                  <a:srgbClr val="FFFFFF"/>
                </a:solidFill>
                <a:ea typeface="ＭＳ Ｐゴシック" charset="0"/>
              </a:rPr>
              <a:t>Finalise</a:t>
            </a:r>
            <a:r>
              <a:rPr lang="en-US" sz="1400" b="0" dirty="0" smtClean="0">
                <a:solidFill>
                  <a:srgbClr val="FFFFFF"/>
                </a:solidFill>
                <a:ea typeface="ＭＳ Ｐゴシック" charset="0"/>
              </a:rPr>
              <a:t> corporate structure</a:t>
            </a:r>
            <a:endParaRPr lang="en-US" sz="1400" b="0" dirty="0">
              <a:solidFill>
                <a:srgbClr val="FFFFFF"/>
              </a:solidFill>
              <a:ea typeface="ＭＳ Ｐゴシック" charset="0"/>
            </a:endParaRPr>
          </a:p>
        </p:txBody>
      </p:sp>
      <p:sp>
        <p:nvSpPr>
          <p:cNvPr id="27" name="Rectangle 26"/>
          <p:cNvSpPr/>
          <p:nvPr/>
        </p:nvSpPr>
        <p:spPr bwMode="auto">
          <a:xfrm>
            <a:off x="416496" y="3801618"/>
            <a:ext cx="2808312" cy="360040"/>
          </a:xfrm>
          <a:prstGeom prst="rect">
            <a:avLst/>
          </a:prstGeom>
          <a:solidFill>
            <a:schemeClr val="accent2">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Preliminary ratings process</a:t>
            </a:r>
            <a:endParaRPr lang="en-US" sz="1400" b="0" dirty="0">
              <a:solidFill>
                <a:srgbClr val="FFFFFF"/>
              </a:solidFill>
              <a:ea typeface="ＭＳ Ｐゴシック" charset="0"/>
            </a:endParaRPr>
          </a:p>
        </p:txBody>
      </p:sp>
      <p:sp>
        <p:nvSpPr>
          <p:cNvPr id="28" name="Rectangle 27"/>
          <p:cNvSpPr/>
          <p:nvPr/>
        </p:nvSpPr>
        <p:spPr bwMode="auto">
          <a:xfrm>
            <a:off x="416496" y="3381456"/>
            <a:ext cx="2808312" cy="360040"/>
          </a:xfrm>
          <a:prstGeom prst="rect">
            <a:avLst/>
          </a:prstGeom>
          <a:solidFill>
            <a:schemeClr val="accent2">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Credit assess initial borrowers</a:t>
            </a:r>
            <a:endParaRPr lang="en-US" sz="1400" b="0" dirty="0">
              <a:solidFill>
                <a:srgbClr val="FFFFFF"/>
              </a:solidFill>
              <a:ea typeface="ＭＳ Ｐゴシック" charset="0"/>
            </a:endParaRPr>
          </a:p>
        </p:txBody>
      </p:sp>
      <p:sp>
        <p:nvSpPr>
          <p:cNvPr id="29" name="Rectangle 28"/>
          <p:cNvSpPr/>
          <p:nvPr/>
        </p:nvSpPr>
        <p:spPr bwMode="auto">
          <a:xfrm>
            <a:off x="416496" y="2961294"/>
            <a:ext cx="2808312" cy="360040"/>
          </a:xfrm>
          <a:prstGeom prst="rect">
            <a:avLst/>
          </a:prstGeom>
          <a:solidFill>
            <a:schemeClr val="accent2">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Test credit process</a:t>
            </a:r>
            <a:endParaRPr lang="en-US" sz="1400" b="0" dirty="0">
              <a:solidFill>
                <a:srgbClr val="FFFFFF"/>
              </a:solidFill>
              <a:ea typeface="ＭＳ Ｐゴシック" charset="0"/>
            </a:endParaRPr>
          </a:p>
        </p:txBody>
      </p:sp>
      <p:sp>
        <p:nvSpPr>
          <p:cNvPr id="33" name="Rectangle 32"/>
          <p:cNvSpPr/>
          <p:nvPr/>
        </p:nvSpPr>
        <p:spPr bwMode="auto">
          <a:xfrm>
            <a:off x="416496" y="5062104"/>
            <a:ext cx="2808312" cy="360040"/>
          </a:xfrm>
          <a:prstGeom prst="rect">
            <a:avLst/>
          </a:prstGeom>
          <a:solidFill>
            <a:srgbClr val="7F7F7F"/>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Select suppliers</a:t>
            </a:r>
            <a:endParaRPr lang="en-US" sz="1400" b="0" dirty="0">
              <a:solidFill>
                <a:srgbClr val="FFFFFF"/>
              </a:solidFill>
              <a:ea typeface="ＭＳ Ｐゴシック" charset="0"/>
            </a:endParaRPr>
          </a:p>
        </p:txBody>
      </p:sp>
      <p:sp>
        <p:nvSpPr>
          <p:cNvPr id="34" name="Rectangle 33"/>
          <p:cNvSpPr/>
          <p:nvPr/>
        </p:nvSpPr>
        <p:spPr bwMode="auto">
          <a:xfrm>
            <a:off x="416496" y="5482266"/>
            <a:ext cx="2808312" cy="360040"/>
          </a:xfrm>
          <a:prstGeom prst="rect">
            <a:avLst/>
          </a:prstGeom>
          <a:solidFill>
            <a:schemeClr val="accent2">
              <a:lumMod val="60000"/>
              <a:lumOff val="40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Credit rating</a:t>
            </a:r>
            <a:endParaRPr lang="en-US" sz="1400" b="0" dirty="0">
              <a:solidFill>
                <a:srgbClr val="FFFFFF"/>
              </a:solidFill>
              <a:ea typeface="ＭＳ Ｐゴシック" charset="0"/>
            </a:endParaRPr>
          </a:p>
        </p:txBody>
      </p:sp>
      <p:sp>
        <p:nvSpPr>
          <p:cNvPr id="35" name="Rectangle 34"/>
          <p:cNvSpPr/>
          <p:nvPr/>
        </p:nvSpPr>
        <p:spPr bwMode="auto">
          <a:xfrm>
            <a:off x="416496" y="5902424"/>
            <a:ext cx="2808312" cy="360040"/>
          </a:xfrm>
          <a:prstGeom prst="rect">
            <a:avLst/>
          </a:prstGeom>
          <a:solidFill>
            <a:schemeClr val="accent6">
              <a:lumMod val="75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1400" b="0" dirty="0" smtClean="0">
                <a:solidFill>
                  <a:srgbClr val="FFFFFF"/>
                </a:solidFill>
                <a:ea typeface="ＭＳ Ｐゴシック" charset="0"/>
              </a:rPr>
              <a:t>Syndication process</a:t>
            </a:r>
            <a:endParaRPr lang="en-US" sz="1400" b="0" dirty="0">
              <a:solidFill>
                <a:srgbClr val="FFFFFF"/>
              </a:solidFill>
              <a:ea typeface="ＭＳ Ｐゴシック" charset="0"/>
            </a:endParaRPr>
          </a:p>
        </p:txBody>
      </p:sp>
      <p:cxnSp>
        <p:nvCxnSpPr>
          <p:cNvPr id="16481" name="Straight Arrow Connector 16480"/>
          <p:cNvCxnSpPr/>
          <p:nvPr/>
        </p:nvCxnSpPr>
        <p:spPr bwMode="auto">
          <a:xfrm>
            <a:off x="3296816" y="1865990"/>
            <a:ext cx="2664296"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3" name="Straight Arrow Connector 162"/>
          <p:cNvCxnSpPr/>
          <p:nvPr/>
        </p:nvCxnSpPr>
        <p:spPr bwMode="auto">
          <a:xfrm>
            <a:off x="3296816" y="2276872"/>
            <a:ext cx="2664296"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4" name="Straight Arrow Connector 163"/>
          <p:cNvCxnSpPr/>
          <p:nvPr/>
        </p:nvCxnSpPr>
        <p:spPr bwMode="auto">
          <a:xfrm>
            <a:off x="4664968" y="4005064"/>
            <a:ext cx="1296144"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5" name="Straight Arrow Connector 164"/>
          <p:cNvCxnSpPr/>
          <p:nvPr/>
        </p:nvCxnSpPr>
        <p:spPr bwMode="auto">
          <a:xfrm>
            <a:off x="3296816" y="4437112"/>
            <a:ext cx="1512168"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6" name="Straight Arrow Connector 165"/>
          <p:cNvCxnSpPr/>
          <p:nvPr/>
        </p:nvCxnSpPr>
        <p:spPr bwMode="auto">
          <a:xfrm>
            <a:off x="4664968" y="4869160"/>
            <a:ext cx="1296144"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7" name="Straight Arrow Connector 166"/>
          <p:cNvCxnSpPr/>
          <p:nvPr/>
        </p:nvCxnSpPr>
        <p:spPr bwMode="auto">
          <a:xfrm>
            <a:off x="5025008" y="5229200"/>
            <a:ext cx="1728192"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8" name="Straight Arrow Connector 167"/>
          <p:cNvCxnSpPr/>
          <p:nvPr/>
        </p:nvCxnSpPr>
        <p:spPr bwMode="auto">
          <a:xfrm>
            <a:off x="5961112" y="5733256"/>
            <a:ext cx="1800200"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69" name="Straight Arrow Connector 168"/>
          <p:cNvCxnSpPr/>
          <p:nvPr/>
        </p:nvCxnSpPr>
        <p:spPr bwMode="auto">
          <a:xfrm>
            <a:off x="7401272" y="6093296"/>
            <a:ext cx="1872208"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78" name="Straight Arrow Connector 177"/>
          <p:cNvCxnSpPr/>
          <p:nvPr/>
        </p:nvCxnSpPr>
        <p:spPr bwMode="auto">
          <a:xfrm>
            <a:off x="3296816" y="2708920"/>
            <a:ext cx="432048"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79" name="Straight Arrow Connector 178"/>
          <p:cNvCxnSpPr/>
          <p:nvPr/>
        </p:nvCxnSpPr>
        <p:spPr bwMode="auto">
          <a:xfrm>
            <a:off x="3296816" y="3140968"/>
            <a:ext cx="936104"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80" name="Straight Arrow Connector 179"/>
          <p:cNvCxnSpPr/>
          <p:nvPr/>
        </p:nvCxnSpPr>
        <p:spPr bwMode="auto">
          <a:xfrm>
            <a:off x="4160912" y="3573016"/>
            <a:ext cx="1800200" cy="0"/>
          </a:xfrm>
          <a:prstGeom prst="straightConnector1">
            <a:avLst/>
          </a:prstGeom>
          <a:noFill/>
          <a:ln w="571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44"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45"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12</a:t>
            </a:r>
            <a:endParaRPr lang="en-GB" sz="2000" dirty="0">
              <a:solidFill>
                <a:srgbClr val="2D2D8A"/>
              </a:solidFill>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4100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 P&amp;L</a:t>
            </a:r>
            <a:endParaRPr lang="en-US" sz="2400" dirty="0"/>
          </a:p>
        </p:txBody>
      </p:sp>
      <p:sp>
        <p:nvSpPr>
          <p:cNvPr id="7" name="Rectangle 7"/>
          <p:cNvSpPr>
            <a:spLocks noChangeArrowheads="1"/>
          </p:cNvSpPr>
          <p:nvPr/>
        </p:nvSpPr>
        <p:spPr bwMode="auto">
          <a:xfrm>
            <a:off x="604639" y="1052736"/>
            <a:ext cx="895687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000"/>
          <a:lstStyle/>
          <a:p>
            <a:pPr defTabSz="1165225" eaLnBrk="0" hangingPunct="0">
              <a:lnSpc>
                <a:spcPct val="90000"/>
              </a:lnSpc>
            </a:pPr>
            <a:r>
              <a:rPr lang="en-US" sz="1800" dirty="0" smtClean="0">
                <a:solidFill>
                  <a:schemeClr val="accent6">
                    <a:lumMod val="60000"/>
                    <a:lumOff val="40000"/>
                  </a:schemeClr>
                </a:solidFill>
              </a:rPr>
              <a:t>6 Year forecast P&amp;L</a:t>
            </a:r>
            <a:endParaRPr lang="en-US" sz="1800" dirty="0">
              <a:solidFill>
                <a:schemeClr val="accent6">
                  <a:lumMod val="60000"/>
                  <a:lumOff val="40000"/>
                </a:schemeClr>
              </a:solidFill>
            </a:endParaRPr>
          </a:p>
        </p:txBody>
      </p:sp>
      <p:sp>
        <p:nvSpPr>
          <p:cNvPr id="8"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13</a:t>
            </a:r>
            <a:endParaRPr lang="en-GB" sz="2000" dirty="0">
              <a:solidFill>
                <a:srgbClr val="2D2D8A"/>
              </a:solidFill>
            </a:endParaRPr>
          </a:p>
        </p:txBody>
      </p:sp>
      <p:pic>
        <p:nvPicPr>
          <p:cNvPr id="5" name="Picture 4"/>
          <p:cNvPicPr>
            <a:picLocks noChangeAspect="1"/>
          </p:cNvPicPr>
          <p:nvPr/>
        </p:nvPicPr>
        <p:blipFill>
          <a:blip r:embed="rId2"/>
          <a:stretch>
            <a:fillRect/>
          </a:stretch>
        </p:blipFill>
        <p:spPr>
          <a:xfrm>
            <a:off x="1066800" y="1808832"/>
            <a:ext cx="7759700" cy="3708400"/>
          </a:xfrm>
          <a:prstGeom prst="rect">
            <a:avLst/>
          </a:prstGeom>
        </p:spPr>
      </p:pic>
      <p:sp>
        <p:nvSpPr>
          <p:cNvPr id="9" name="TextBox 8"/>
          <p:cNvSpPr txBox="1"/>
          <p:nvPr/>
        </p:nvSpPr>
        <p:spPr>
          <a:xfrm>
            <a:off x="776537" y="5949280"/>
            <a:ext cx="8856984" cy="430887"/>
          </a:xfrm>
          <a:prstGeom prst="rect">
            <a:avLst/>
          </a:prstGeom>
          <a:noFill/>
        </p:spPr>
        <p:txBody>
          <a:bodyPr wrap="square" rtlCol="0">
            <a:spAutoFit/>
          </a:bodyPr>
          <a:lstStyle/>
          <a:p>
            <a:r>
              <a:rPr lang="en-US" sz="1100" dirty="0" smtClean="0"/>
              <a:t>Source: Local Capital Finance Company Limited Information Memorandum dated November 2014, refer appendix 2 for assumptions</a:t>
            </a:r>
            <a:endParaRPr lang="en-US" sz="1100" dirty="0"/>
          </a:p>
        </p:txBody>
      </p:sp>
    </p:spTree>
    <p:extLst>
      <p:ext uri="{BB962C8B-B14F-4D97-AF65-F5344CB8AC3E}">
        <p14:creationId xmlns:p14="http://schemas.microsoft.com/office/powerpoint/2010/main" val="2006875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Cost will be tightly managed in the early years, with slow build out of headcount</a:t>
            </a:r>
            <a:endParaRPr lang="en-US" sz="2400" dirty="0"/>
          </a:p>
        </p:txBody>
      </p:sp>
      <p:sp>
        <p:nvSpPr>
          <p:cNvPr id="9" name="Rectangle 7"/>
          <p:cNvSpPr>
            <a:spLocks noChangeArrowheads="1"/>
          </p:cNvSpPr>
          <p:nvPr/>
        </p:nvSpPr>
        <p:spPr bwMode="auto">
          <a:xfrm>
            <a:off x="604639" y="1052736"/>
            <a:ext cx="895687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000"/>
          <a:lstStyle/>
          <a:p>
            <a:pPr defTabSz="1165225" eaLnBrk="0" hangingPunct="0">
              <a:lnSpc>
                <a:spcPct val="90000"/>
              </a:lnSpc>
            </a:pPr>
            <a:r>
              <a:rPr lang="en-US" sz="1800" dirty="0" smtClean="0">
                <a:solidFill>
                  <a:schemeClr val="accent6">
                    <a:lumMod val="60000"/>
                    <a:lumOff val="40000"/>
                  </a:schemeClr>
                </a:solidFill>
              </a:rPr>
              <a:t>6 Year forecast expenses</a:t>
            </a:r>
            <a:endParaRPr lang="en-US" sz="1800" dirty="0">
              <a:solidFill>
                <a:schemeClr val="accent6">
                  <a:lumMod val="60000"/>
                  <a:lumOff val="40000"/>
                </a:schemeClr>
              </a:solidFill>
            </a:endParaRPr>
          </a:p>
        </p:txBody>
      </p:sp>
      <p:sp>
        <p:nvSpPr>
          <p:cNvPr id="10"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14</a:t>
            </a:r>
            <a:endParaRPr lang="en-GB" sz="2000" dirty="0">
              <a:solidFill>
                <a:srgbClr val="2D2D8A"/>
              </a:solidFill>
            </a:endParaRPr>
          </a:p>
        </p:txBody>
      </p:sp>
      <p:pic>
        <p:nvPicPr>
          <p:cNvPr id="7" name="Picture 6"/>
          <p:cNvPicPr>
            <a:picLocks noChangeAspect="1"/>
          </p:cNvPicPr>
          <p:nvPr/>
        </p:nvPicPr>
        <p:blipFill>
          <a:blip r:embed="rId2"/>
          <a:stretch>
            <a:fillRect/>
          </a:stretch>
        </p:blipFill>
        <p:spPr>
          <a:xfrm>
            <a:off x="1352600" y="1772816"/>
            <a:ext cx="7835900" cy="3619500"/>
          </a:xfrm>
          <a:prstGeom prst="rect">
            <a:avLst/>
          </a:prstGeom>
        </p:spPr>
      </p:pic>
      <p:sp>
        <p:nvSpPr>
          <p:cNvPr id="11" name="TextBox 10"/>
          <p:cNvSpPr txBox="1"/>
          <p:nvPr/>
        </p:nvSpPr>
        <p:spPr>
          <a:xfrm>
            <a:off x="776537" y="5949280"/>
            <a:ext cx="8856984" cy="430887"/>
          </a:xfrm>
          <a:prstGeom prst="rect">
            <a:avLst/>
          </a:prstGeom>
          <a:noFill/>
        </p:spPr>
        <p:txBody>
          <a:bodyPr wrap="square" rtlCol="0">
            <a:spAutoFit/>
          </a:bodyPr>
          <a:lstStyle/>
          <a:p>
            <a:r>
              <a:rPr lang="en-US" sz="1100" dirty="0" smtClean="0"/>
              <a:t>Source: Local Capital Finance Company Limited Information Memorandum dated November 2014, refer appendix 2 for assumptions</a:t>
            </a:r>
            <a:endParaRPr lang="en-US" sz="1100" dirty="0"/>
          </a:p>
        </p:txBody>
      </p:sp>
    </p:spTree>
    <p:extLst>
      <p:ext uri="{BB962C8B-B14F-4D97-AF65-F5344CB8AC3E}">
        <p14:creationId xmlns:p14="http://schemas.microsoft.com/office/powerpoint/2010/main" val="2106915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848544" y="1340768"/>
            <a:ext cx="8352928" cy="576064"/>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2"/>
              </a:solidFill>
              <a:effectLst/>
              <a:latin typeface="Arial" charset="0"/>
              <a:ea typeface="ＭＳ Ｐゴシック" charset="0"/>
            </a:endParaRPr>
          </a:p>
        </p:txBody>
      </p:sp>
      <p:sp>
        <p:nvSpPr>
          <p:cNvPr id="2" name="Title 1"/>
          <p:cNvSpPr>
            <a:spLocks noGrp="1"/>
          </p:cNvSpPr>
          <p:nvPr>
            <p:ph type="title"/>
          </p:nvPr>
        </p:nvSpPr>
        <p:spPr>
          <a:xfrm>
            <a:off x="584200" y="260648"/>
            <a:ext cx="9321800" cy="576263"/>
          </a:xfrm>
        </p:spPr>
        <p:txBody>
          <a:bodyPr/>
          <a:lstStyle/>
          <a:p>
            <a:r>
              <a:rPr lang="en-US" sz="2400" dirty="0" smtClean="0"/>
              <a:t>Phased approach mitigates resource at risk</a:t>
            </a:r>
            <a:endParaRPr lang="en-US" sz="2400" dirty="0"/>
          </a:p>
        </p:txBody>
      </p:sp>
      <p:sp>
        <p:nvSpPr>
          <p:cNvPr id="10" name="TextBox 9"/>
          <p:cNvSpPr txBox="1"/>
          <p:nvPr/>
        </p:nvSpPr>
        <p:spPr>
          <a:xfrm>
            <a:off x="992561" y="2132856"/>
            <a:ext cx="6192688" cy="338554"/>
          </a:xfrm>
          <a:prstGeom prst="rect">
            <a:avLst/>
          </a:prstGeom>
          <a:noFill/>
        </p:spPr>
        <p:txBody>
          <a:bodyPr wrap="square" rtlCol="0">
            <a:spAutoFit/>
          </a:bodyPr>
          <a:lstStyle/>
          <a:p>
            <a:r>
              <a:rPr lang="en-GB" sz="1600" b="0" dirty="0" smtClean="0"/>
              <a:t>Development stage business, with new and unproven concept</a:t>
            </a:r>
            <a:endParaRPr lang="en-US" sz="1600" b="0" dirty="0"/>
          </a:p>
        </p:txBody>
      </p:sp>
      <p:sp>
        <p:nvSpPr>
          <p:cNvPr id="11" name="TextBox 10"/>
          <p:cNvSpPr txBox="1"/>
          <p:nvPr/>
        </p:nvSpPr>
        <p:spPr>
          <a:xfrm>
            <a:off x="992560" y="3429000"/>
            <a:ext cx="7920880" cy="338554"/>
          </a:xfrm>
          <a:prstGeom prst="rect">
            <a:avLst/>
          </a:prstGeom>
          <a:noFill/>
        </p:spPr>
        <p:txBody>
          <a:bodyPr wrap="square" rtlCol="0">
            <a:spAutoFit/>
          </a:bodyPr>
          <a:lstStyle/>
          <a:p>
            <a:r>
              <a:rPr lang="en-GB" sz="1600" b="0" dirty="0"/>
              <a:t>Local a</a:t>
            </a:r>
            <a:r>
              <a:rPr lang="en-GB" sz="1600" b="0" dirty="0" smtClean="0"/>
              <a:t>uthority </a:t>
            </a:r>
            <a:r>
              <a:rPr lang="en-GB" sz="1600" b="0" dirty="0"/>
              <a:t>demand </a:t>
            </a:r>
            <a:r>
              <a:rPr lang="en-GB" sz="1600" b="0" dirty="0" smtClean="0"/>
              <a:t>for borrowing from the Agency </a:t>
            </a:r>
            <a:r>
              <a:rPr lang="en-GB" sz="1600" b="0" dirty="0"/>
              <a:t>may not materialise </a:t>
            </a:r>
            <a:endParaRPr lang="en-US" sz="1600" b="0" dirty="0"/>
          </a:p>
        </p:txBody>
      </p:sp>
      <p:sp>
        <p:nvSpPr>
          <p:cNvPr id="12" name="TextBox 11"/>
          <p:cNvSpPr txBox="1"/>
          <p:nvPr/>
        </p:nvSpPr>
        <p:spPr>
          <a:xfrm>
            <a:off x="992560" y="4077072"/>
            <a:ext cx="7416824" cy="338554"/>
          </a:xfrm>
          <a:prstGeom prst="rect">
            <a:avLst/>
          </a:prstGeom>
          <a:noFill/>
        </p:spPr>
        <p:txBody>
          <a:bodyPr wrap="square" rtlCol="0">
            <a:spAutoFit/>
          </a:bodyPr>
          <a:lstStyle/>
          <a:p>
            <a:r>
              <a:rPr lang="en-GB" sz="1600" b="0" dirty="0" smtClean="0"/>
              <a:t>It may not be possible to issue bonds on attractive pricing terms or at all</a:t>
            </a:r>
            <a:endParaRPr lang="en-US" sz="1600" b="0" dirty="0"/>
          </a:p>
        </p:txBody>
      </p:sp>
      <p:sp>
        <p:nvSpPr>
          <p:cNvPr id="13" name="TextBox 12"/>
          <p:cNvSpPr txBox="1"/>
          <p:nvPr/>
        </p:nvSpPr>
        <p:spPr>
          <a:xfrm>
            <a:off x="992560" y="4644424"/>
            <a:ext cx="7920880" cy="584776"/>
          </a:xfrm>
          <a:prstGeom prst="rect">
            <a:avLst/>
          </a:prstGeom>
          <a:noFill/>
        </p:spPr>
        <p:txBody>
          <a:bodyPr wrap="square" rtlCol="0">
            <a:spAutoFit/>
          </a:bodyPr>
          <a:lstStyle/>
          <a:p>
            <a:r>
              <a:rPr lang="en-GB" sz="1600" b="0" dirty="0"/>
              <a:t>The PWLB may reduce the margin over Gilts rendering the </a:t>
            </a:r>
            <a:r>
              <a:rPr lang="en-GB" sz="1600" b="0" dirty="0" smtClean="0"/>
              <a:t>Agency's interest rates  </a:t>
            </a:r>
            <a:r>
              <a:rPr lang="en-GB" sz="1600" b="0" dirty="0"/>
              <a:t>unattractive for Local Authority borrowing</a:t>
            </a:r>
          </a:p>
        </p:txBody>
      </p:sp>
      <p:sp>
        <p:nvSpPr>
          <p:cNvPr id="14" name="TextBox 13"/>
          <p:cNvSpPr txBox="1"/>
          <p:nvPr/>
        </p:nvSpPr>
        <p:spPr>
          <a:xfrm>
            <a:off x="992560" y="5394702"/>
            <a:ext cx="7776863" cy="338554"/>
          </a:xfrm>
          <a:prstGeom prst="rect">
            <a:avLst/>
          </a:prstGeom>
          <a:noFill/>
        </p:spPr>
        <p:txBody>
          <a:bodyPr wrap="square" rtlCol="0">
            <a:spAutoFit/>
          </a:bodyPr>
          <a:lstStyle/>
          <a:p>
            <a:r>
              <a:rPr lang="en-GB" sz="1600" b="0" dirty="0"/>
              <a:t>The </a:t>
            </a:r>
            <a:r>
              <a:rPr lang="en-GB" sz="1600" b="0" dirty="0" smtClean="0"/>
              <a:t>Company may </a:t>
            </a:r>
            <a:r>
              <a:rPr lang="en-GB" sz="1600" b="0" dirty="0"/>
              <a:t>be unable to attract personnel of sufficient calibre</a:t>
            </a:r>
          </a:p>
        </p:txBody>
      </p:sp>
      <p:sp>
        <p:nvSpPr>
          <p:cNvPr id="16" name="Rectangle 15"/>
          <p:cNvSpPr/>
          <p:nvPr/>
        </p:nvSpPr>
        <p:spPr bwMode="auto">
          <a:xfrm>
            <a:off x="848544" y="1988840"/>
            <a:ext cx="8352928" cy="5760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a typeface="ＭＳ Ｐゴシック" charset="0"/>
            </a:endParaRPr>
          </a:p>
        </p:txBody>
      </p:sp>
      <p:sp>
        <p:nvSpPr>
          <p:cNvPr id="17" name="Rectangle 16"/>
          <p:cNvSpPr/>
          <p:nvPr/>
        </p:nvSpPr>
        <p:spPr bwMode="auto">
          <a:xfrm>
            <a:off x="848544" y="3313788"/>
            <a:ext cx="8352928" cy="5760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a typeface="ＭＳ Ｐゴシック" charset="0"/>
            </a:endParaRPr>
          </a:p>
        </p:txBody>
      </p:sp>
      <p:sp>
        <p:nvSpPr>
          <p:cNvPr id="18" name="Rectangle 17"/>
          <p:cNvSpPr/>
          <p:nvPr/>
        </p:nvSpPr>
        <p:spPr bwMode="auto">
          <a:xfrm>
            <a:off x="848544" y="3976262"/>
            <a:ext cx="8352928" cy="5760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a typeface="ＭＳ Ｐゴシック" charset="0"/>
            </a:endParaRPr>
          </a:p>
        </p:txBody>
      </p:sp>
      <p:sp>
        <p:nvSpPr>
          <p:cNvPr id="19" name="Rectangle 18"/>
          <p:cNvSpPr/>
          <p:nvPr/>
        </p:nvSpPr>
        <p:spPr bwMode="auto">
          <a:xfrm>
            <a:off x="848544" y="4638736"/>
            <a:ext cx="8352928" cy="5760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a typeface="ＭＳ Ｐゴシック" charset="0"/>
            </a:endParaRPr>
          </a:p>
        </p:txBody>
      </p:sp>
      <p:sp>
        <p:nvSpPr>
          <p:cNvPr id="20" name="Rectangle 19"/>
          <p:cNvSpPr/>
          <p:nvPr/>
        </p:nvSpPr>
        <p:spPr bwMode="auto">
          <a:xfrm>
            <a:off x="848544" y="5301208"/>
            <a:ext cx="8352928" cy="5760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a typeface="ＭＳ Ｐゴシック" charset="0"/>
            </a:endParaRPr>
          </a:p>
        </p:txBody>
      </p:sp>
      <p:sp>
        <p:nvSpPr>
          <p:cNvPr id="22" name="TextBox 21"/>
          <p:cNvSpPr txBox="1"/>
          <p:nvPr/>
        </p:nvSpPr>
        <p:spPr>
          <a:xfrm>
            <a:off x="1064568" y="1484784"/>
            <a:ext cx="6192688" cy="338554"/>
          </a:xfrm>
          <a:prstGeom prst="rect">
            <a:avLst/>
          </a:prstGeom>
          <a:noFill/>
        </p:spPr>
        <p:txBody>
          <a:bodyPr wrap="square" rtlCol="0">
            <a:spAutoFit/>
          </a:bodyPr>
          <a:lstStyle/>
          <a:p>
            <a:r>
              <a:rPr lang="en-GB" sz="1600" dirty="0" smtClean="0">
                <a:solidFill>
                  <a:srgbClr val="FFFFFF"/>
                </a:solidFill>
              </a:rPr>
              <a:t>Risk factors</a:t>
            </a:r>
            <a:endParaRPr lang="en-US" sz="1600" dirty="0">
              <a:solidFill>
                <a:srgbClr val="FFFFFF"/>
              </a:solidFill>
            </a:endParaRPr>
          </a:p>
        </p:txBody>
      </p:sp>
      <p:sp>
        <p:nvSpPr>
          <p:cNvPr id="26"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15</a:t>
            </a:r>
            <a:endParaRPr lang="en-GB" sz="2000" dirty="0">
              <a:solidFill>
                <a:srgbClr val="2D2D8A"/>
              </a:solidFill>
            </a:endParaRPr>
          </a:p>
        </p:txBody>
      </p:sp>
      <p:sp>
        <p:nvSpPr>
          <p:cNvPr id="24" name="TextBox 23"/>
          <p:cNvSpPr txBox="1"/>
          <p:nvPr/>
        </p:nvSpPr>
        <p:spPr>
          <a:xfrm>
            <a:off x="992561" y="2780928"/>
            <a:ext cx="6192688" cy="338554"/>
          </a:xfrm>
          <a:prstGeom prst="rect">
            <a:avLst/>
          </a:prstGeom>
          <a:noFill/>
        </p:spPr>
        <p:txBody>
          <a:bodyPr wrap="square" rtlCol="0">
            <a:spAutoFit/>
          </a:bodyPr>
          <a:lstStyle/>
          <a:p>
            <a:r>
              <a:rPr lang="en-GB" sz="1600" b="0" dirty="0" smtClean="0"/>
              <a:t>Further capital may be required to implement the business plan </a:t>
            </a:r>
            <a:endParaRPr lang="en-US" sz="1600" b="0" dirty="0"/>
          </a:p>
        </p:txBody>
      </p:sp>
      <p:sp>
        <p:nvSpPr>
          <p:cNvPr id="25" name="Rectangle 24"/>
          <p:cNvSpPr/>
          <p:nvPr/>
        </p:nvSpPr>
        <p:spPr bwMode="auto">
          <a:xfrm>
            <a:off x="848544" y="2651314"/>
            <a:ext cx="8352928" cy="5760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a typeface="ＭＳ Ｐゴシック" charset="0"/>
            </a:endParaRPr>
          </a:p>
        </p:txBody>
      </p:sp>
      <p:sp>
        <p:nvSpPr>
          <p:cNvPr id="27" name="TextBox 26"/>
          <p:cNvSpPr txBox="1"/>
          <p:nvPr/>
        </p:nvSpPr>
        <p:spPr>
          <a:xfrm>
            <a:off x="776537" y="5877272"/>
            <a:ext cx="8856984" cy="600164"/>
          </a:xfrm>
          <a:prstGeom prst="rect">
            <a:avLst/>
          </a:prstGeom>
          <a:noFill/>
        </p:spPr>
        <p:txBody>
          <a:bodyPr wrap="square" rtlCol="0">
            <a:spAutoFit/>
          </a:bodyPr>
          <a:lstStyle/>
          <a:p>
            <a:r>
              <a:rPr lang="en-US" sz="1100" b="0" dirty="0" smtClean="0"/>
              <a:t>Note: This summary of risk factors is not intended to be exhaustive, but represents those risk factors which the company considers to be the most material. Please refer to Local Capital Finance Company Limited information memorandum, dated November 2014 for further discussion of risks</a:t>
            </a:r>
            <a:endParaRPr lang="en-US" sz="1100" b="0" dirty="0"/>
          </a:p>
        </p:txBody>
      </p:sp>
    </p:spTree>
    <p:extLst>
      <p:ext uri="{BB962C8B-B14F-4D97-AF65-F5344CB8AC3E}">
        <p14:creationId xmlns:p14="http://schemas.microsoft.com/office/powerpoint/2010/main" val="1343326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2840" y="3101447"/>
            <a:ext cx="1872208" cy="769441"/>
          </a:xfrm>
          <a:prstGeom prst="rect">
            <a:avLst/>
          </a:prstGeom>
          <a:noFill/>
        </p:spPr>
        <p:txBody>
          <a:bodyPr wrap="square" rtlCol="0">
            <a:spAutoFit/>
          </a:bodyPr>
          <a:lstStyle/>
          <a:p>
            <a:pPr algn="r"/>
            <a:r>
              <a:rPr lang="en-US" dirty="0" smtClean="0">
                <a:solidFill>
                  <a:schemeClr val="accent6"/>
                </a:solidFill>
              </a:rPr>
              <a:t>Q&amp;A</a:t>
            </a:r>
            <a:endParaRPr lang="en-US" dirty="0">
              <a:solidFill>
                <a:schemeClr val="accent6"/>
              </a:solidFill>
            </a:endParaRPr>
          </a:p>
        </p:txBody>
      </p:sp>
      <p:sp>
        <p:nvSpPr>
          <p:cNvPr id="3"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16</a:t>
            </a:r>
            <a:endParaRPr lang="en-GB" sz="2000" dirty="0">
              <a:solidFill>
                <a:srgbClr val="2D2D8A"/>
              </a:solidFill>
            </a:endParaRPr>
          </a:p>
        </p:txBody>
      </p:sp>
    </p:spTree>
    <p:extLst>
      <p:ext uri="{BB962C8B-B14F-4D97-AF65-F5344CB8AC3E}">
        <p14:creationId xmlns:p14="http://schemas.microsoft.com/office/powerpoint/2010/main" val="2833458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Detailed Sterling </a:t>
            </a:r>
            <a:r>
              <a:rPr lang="en-US" dirty="0" err="1" smtClean="0"/>
              <a:t>comparables</a:t>
            </a:r>
            <a:r>
              <a:rPr lang="en-US" dirty="0"/>
              <a:t>,</a:t>
            </a:r>
            <a:r>
              <a:rPr lang="en-US" dirty="0" smtClean="0"/>
              <a:t> </a:t>
            </a:r>
            <a:br>
              <a:rPr lang="en-US" dirty="0" smtClean="0"/>
            </a:br>
            <a:r>
              <a:rPr lang="en-US" dirty="0" smtClean="0"/>
              <a:t>Highest quality Sterling bonds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82102023"/>
              </p:ext>
            </p:extLst>
          </p:nvPr>
        </p:nvGraphicFramePr>
        <p:xfrm>
          <a:off x="704524" y="1196974"/>
          <a:ext cx="8640964" cy="5184354"/>
        </p:xfrm>
        <a:graphic>
          <a:graphicData uri="http://schemas.openxmlformats.org/drawingml/2006/table">
            <a:tbl>
              <a:tblPr/>
              <a:tblGrid>
                <a:gridCol w="1440161"/>
                <a:gridCol w="1484333"/>
                <a:gridCol w="1395987"/>
                <a:gridCol w="1440161"/>
                <a:gridCol w="1440161"/>
                <a:gridCol w="1440161"/>
              </a:tblGrid>
              <a:tr h="321928">
                <a:tc>
                  <a:txBody>
                    <a:bodyPr/>
                    <a:lstStyle/>
                    <a:p>
                      <a:pPr algn="ctr" fontAlgn="ctr"/>
                      <a:r>
                        <a:rPr lang="en-GB" sz="1000" b="1" i="0" u="none" strike="noStrike" dirty="0" smtClean="0">
                          <a:effectLst/>
                          <a:latin typeface="Arial"/>
                        </a:rPr>
                        <a:t>Issuer</a:t>
                      </a:r>
                      <a:endParaRPr lang="en-GB" sz="1000" b="1" i="0" u="none" strike="noStrike" dirty="0">
                        <a:effectLst/>
                        <a:latin typeface="Arial"/>
                      </a:endParaRPr>
                    </a:p>
                  </a:txBody>
                  <a:tcPr marL="0" marR="0" marT="0" marB="0" anchor="ctr">
                    <a:lnL>
                      <a:noFill/>
                    </a:lnL>
                    <a:lnR>
                      <a:noFill/>
                    </a:lnR>
                    <a:lnT w="19050" cap="flat" cmpd="sng" algn="ctr">
                      <a:solidFill>
                        <a:srgbClr val="80808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tc>
                  <a:txBody>
                    <a:bodyPr/>
                    <a:lstStyle/>
                    <a:p>
                      <a:pPr algn="ctr" fontAlgn="ctr"/>
                      <a:r>
                        <a:rPr lang="en-GB" sz="1000" b="1" i="0" u="none" strike="noStrike" dirty="0">
                          <a:effectLst/>
                          <a:latin typeface="Arial"/>
                        </a:rPr>
                        <a:t>Rating</a:t>
                      </a:r>
                    </a:p>
                  </a:txBody>
                  <a:tcPr marL="0" marR="0" marT="0" marB="0" anchor="ctr">
                    <a:lnL>
                      <a:noFill/>
                    </a:lnL>
                    <a:lnR>
                      <a:noFill/>
                    </a:lnR>
                    <a:lnT w="19050" cap="flat" cmpd="sng" algn="ctr">
                      <a:solidFill>
                        <a:srgbClr val="80808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tc>
                  <a:txBody>
                    <a:bodyPr/>
                    <a:lstStyle/>
                    <a:p>
                      <a:pPr algn="ctr" fontAlgn="ctr"/>
                      <a:r>
                        <a:rPr lang="en-GB" sz="1000" b="1" i="0" u="none" strike="noStrike" dirty="0">
                          <a:effectLst/>
                          <a:latin typeface="Arial"/>
                        </a:rPr>
                        <a:t>Coupon</a:t>
                      </a:r>
                    </a:p>
                  </a:txBody>
                  <a:tcPr marL="0" marR="0" marT="0" marB="0" anchor="ctr">
                    <a:lnL>
                      <a:noFill/>
                    </a:lnL>
                    <a:lnR>
                      <a:noFill/>
                    </a:lnR>
                    <a:lnT w="19050" cap="flat" cmpd="sng" algn="ctr">
                      <a:solidFill>
                        <a:srgbClr val="80808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tc>
                  <a:txBody>
                    <a:bodyPr/>
                    <a:lstStyle/>
                    <a:p>
                      <a:pPr algn="ctr" fontAlgn="ctr"/>
                      <a:r>
                        <a:rPr lang="en-GB" sz="1000" b="1" i="0" u="none" strike="noStrike" dirty="0">
                          <a:effectLst/>
                          <a:latin typeface="Arial"/>
                        </a:rPr>
                        <a:t>Amount (</a:t>
                      </a:r>
                      <a:r>
                        <a:rPr lang="en-GB" sz="1000" b="1" i="0" u="none" strike="noStrike" dirty="0" err="1">
                          <a:effectLst/>
                          <a:latin typeface="Arial"/>
                        </a:rPr>
                        <a:t>GBPm</a:t>
                      </a:r>
                      <a:r>
                        <a:rPr lang="en-GB" sz="1000" b="1" i="0" u="none" strike="noStrike" dirty="0">
                          <a:effectLst/>
                          <a:latin typeface="Arial"/>
                        </a:rPr>
                        <a:t>)</a:t>
                      </a:r>
                    </a:p>
                  </a:txBody>
                  <a:tcPr marL="0" marR="0" marT="0" marB="0" anchor="ctr">
                    <a:lnL>
                      <a:noFill/>
                    </a:lnL>
                    <a:lnR>
                      <a:noFill/>
                    </a:lnR>
                    <a:lnT w="19050" cap="flat" cmpd="sng" algn="ctr">
                      <a:solidFill>
                        <a:srgbClr val="80808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tc>
                  <a:txBody>
                    <a:bodyPr/>
                    <a:lstStyle/>
                    <a:p>
                      <a:pPr algn="ctr" fontAlgn="ctr"/>
                      <a:r>
                        <a:rPr lang="en-GB" sz="1000" b="1" i="0" u="none" strike="noStrike" dirty="0">
                          <a:effectLst/>
                          <a:latin typeface="Arial"/>
                        </a:rPr>
                        <a:t>Maturity</a:t>
                      </a:r>
                    </a:p>
                  </a:txBody>
                  <a:tcPr marL="0" marR="0" marT="0" marB="0" anchor="ctr">
                    <a:lnL>
                      <a:noFill/>
                    </a:lnL>
                    <a:lnR>
                      <a:noFill/>
                    </a:lnR>
                    <a:lnT w="19050" cap="flat" cmpd="sng" algn="ctr">
                      <a:solidFill>
                        <a:srgbClr val="80808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tc>
                  <a:txBody>
                    <a:bodyPr/>
                    <a:lstStyle/>
                    <a:p>
                      <a:pPr algn="ctr" fontAlgn="ctr"/>
                      <a:r>
                        <a:rPr lang="en-GB" sz="1000" b="1" i="0" u="none" strike="noStrike" dirty="0" smtClean="0">
                          <a:effectLst/>
                          <a:latin typeface="Arial"/>
                        </a:rPr>
                        <a:t>Bid spread </a:t>
                      </a:r>
                      <a:r>
                        <a:rPr lang="en-GB" sz="1000" b="1" i="0" u="none" strike="noStrike" dirty="0" err="1">
                          <a:effectLst/>
                          <a:latin typeface="Arial"/>
                        </a:rPr>
                        <a:t>vs</a:t>
                      </a:r>
                      <a:r>
                        <a:rPr lang="en-GB" sz="1000" b="1" i="0" u="none" strike="noStrike" dirty="0">
                          <a:effectLst/>
                          <a:latin typeface="Arial"/>
                        </a:rPr>
                        <a:t> </a:t>
                      </a:r>
                      <a:r>
                        <a:rPr lang="en-GB" sz="1000" b="1" i="0" u="none" strike="noStrike" dirty="0" smtClean="0">
                          <a:effectLst/>
                          <a:latin typeface="Arial"/>
                        </a:rPr>
                        <a:t>Gilt (bps)</a:t>
                      </a:r>
                      <a:endParaRPr lang="en-GB" sz="1000" b="1" i="0" u="none" strike="noStrike" dirty="0">
                        <a:effectLst/>
                        <a:latin typeface="Arial"/>
                      </a:endParaRPr>
                    </a:p>
                  </a:txBody>
                  <a:tcPr marL="0" marR="0" marT="0" marB="0" anchor="ctr">
                    <a:lnL>
                      <a:noFill/>
                    </a:lnL>
                    <a:lnR>
                      <a:noFill/>
                    </a:lnR>
                    <a:lnT w="19050" cap="flat" cmpd="sng" algn="ctr">
                      <a:solidFill>
                        <a:srgbClr val="80808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tr>
              <a:tr h="79214">
                <a:tc>
                  <a:txBody>
                    <a:bodyPr/>
                    <a:lstStyle/>
                    <a:p>
                      <a:pPr algn="l" fontAlgn="ctr"/>
                      <a:r>
                        <a:rPr lang="en-GB" sz="400" b="1" i="0" u="none" strike="noStrike" dirty="0">
                          <a:effectLst/>
                          <a:latin typeface="Arial"/>
                        </a:rPr>
                        <a:t> </a:t>
                      </a:r>
                    </a:p>
                  </a:txBody>
                  <a:tcPr marL="0" marR="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ctr" fontAlgn="b"/>
                      <a:r>
                        <a:rPr lang="en-GB" sz="400" b="0" i="0" u="none" strike="noStrike">
                          <a:effectLst/>
                          <a:latin typeface="Arial"/>
                        </a:rPr>
                        <a:t> </a:t>
                      </a:r>
                    </a:p>
                  </a:txBody>
                  <a:tcPr marL="0" marR="0" marT="0" marB="0" anchor="b">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ctr" fontAlgn="b"/>
                      <a:r>
                        <a:rPr lang="en-GB" sz="400" b="0" i="0" u="none" strike="noStrike">
                          <a:effectLst/>
                          <a:latin typeface="Arial"/>
                        </a:rPr>
                        <a:t> </a:t>
                      </a:r>
                    </a:p>
                  </a:txBody>
                  <a:tcPr marL="0" marR="0" marT="0" marB="0" anchor="b">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ctr" fontAlgn="b"/>
                      <a:r>
                        <a:rPr lang="en-GB" sz="400" b="0" i="0" u="none" strike="noStrike">
                          <a:effectLst/>
                          <a:latin typeface="Arial"/>
                        </a:rPr>
                        <a:t> </a:t>
                      </a:r>
                    </a:p>
                  </a:txBody>
                  <a:tcPr marL="0" marR="0" marT="0" marB="0" anchor="b">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ctr" fontAlgn="b"/>
                      <a:r>
                        <a:rPr lang="en-GB" sz="400" b="0" i="0" u="none" strike="noStrike">
                          <a:effectLst/>
                          <a:latin typeface="Arial"/>
                        </a:rPr>
                        <a:t> </a:t>
                      </a:r>
                    </a:p>
                  </a:txBody>
                  <a:tcPr marL="0" marR="0" marT="0" marB="0" anchor="b">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ctr" fontAlgn="ctr"/>
                      <a:r>
                        <a:rPr lang="en-GB" sz="400" b="1" i="0" u="none" strike="noStrike" dirty="0">
                          <a:solidFill>
                            <a:srgbClr val="FFFFFF"/>
                          </a:solidFill>
                          <a:effectLst/>
                          <a:latin typeface="Arial"/>
                        </a:rPr>
                        <a:t> </a:t>
                      </a:r>
                    </a:p>
                  </a:txBody>
                  <a:tcPr marL="0" marR="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r>
              <a:tr h="237637">
                <a:tc>
                  <a:txBody>
                    <a:bodyPr/>
                    <a:lstStyle/>
                    <a:p>
                      <a:pPr algn="l" fontAlgn="b"/>
                      <a:r>
                        <a:rPr lang="en-GB" sz="1000" b="0" i="0" u="none" strike="noStrike" dirty="0" smtClean="0">
                          <a:effectLst/>
                          <a:latin typeface="Arial"/>
                        </a:rPr>
                        <a:t>Procter &amp; Gamble</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effectLst/>
                          <a:latin typeface="Arial"/>
                        </a:rPr>
                        <a:t>Aa3 / AA-</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effectLst/>
                          <a:latin typeface="Arial"/>
                        </a:rPr>
                        <a:t>6.250%</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effectLst/>
                          <a:latin typeface="Arial"/>
                        </a:rPr>
                        <a:t>500</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effectLst/>
                          <a:latin typeface="Arial"/>
                        </a:rPr>
                        <a:t>Jan 2030</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solidFill>
                            <a:schemeClr val="tx1"/>
                          </a:solidFill>
                          <a:effectLst/>
                          <a:latin typeface="Arial"/>
                        </a:rPr>
                        <a:t>60</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rgbClr val="FFFFFF"/>
                    </a:solidFill>
                  </a:tcPr>
                </a:tc>
              </a:tr>
              <a:tr h="321928">
                <a:tc>
                  <a:txBody>
                    <a:bodyPr/>
                    <a:lstStyle/>
                    <a:p>
                      <a:pPr algn="l" fontAlgn="b"/>
                      <a:r>
                        <a:rPr lang="en-GB" sz="1000" b="0" i="0" u="none" strike="noStrike" dirty="0" smtClean="0">
                          <a:effectLst/>
                          <a:latin typeface="Arial"/>
                        </a:rPr>
                        <a:t>European Investment Bank</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a:t>
                      </a:r>
                      <a:r>
                        <a:rPr lang="en-GB" sz="1000" b="0" i="0" u="none" strike="noStrike" dirty="0">
                          <a:effectLst/>
                          <a:latin typeface="Arial"/>
                        </a:rPr>
                        <a:t>/ AAA / AAA</a:t>
                      </a: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a:effectLst/>
                          <a:latin typeface="Arial"/>
                        </a:rPr>
                        <a:t>5.625%</a:t>
                      </a: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effectLst/>
                          <a:latin typeface="Arial"/>
                        </a:rPr>
                        <a:t>2,375</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a:effectLst/>
                          <a:latin typeface="Arial"/>
                        </a:rPr>
                        <a:t>Jun 2032</a:t>
                      </a: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solidFill>
                            <a:schemeClr val="tx1"/>
                          </a:solidFill>
                          <a:effectLst/>
                          <a:latin typeface="Arial"/>
                        </a:rPr>
                        <a:t>27</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rgbClr val="FFFFFF"/>
                    </a:solidFill>
                  </a:tcPr>
                </a:tc>
              </a:tr>
              <a:tr h="237637">
                <a:tc>
                  <a:txBody>
                    <a:bodyPr/>
                    <a:lstStyle/>
                    <a:p>
                      <a:pPr algn="l" fontAlgn="b"/>
                      <a:r>
                        <a:rPr lang="en-GB" sz="1000" b="0" i="0" u="none" strike="noStrike" dirty="0">
                          <a:effectLst/>
                          <a:latin typeface="Arial"/>
                        </a:rPr>
                        <a:t>KFW</a:t>
                      </a: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a:effectLst/>
                          <a:latin typeface="Arial"/>
                        </a:rPr>
                        <a:t>5.750%</a:t>
                      </a: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effectLst/>
                          <a:latin typeface="Arial"/>
                        </a:rPr>
                        <a:t>1,500</a:t>
                      </a:r>
                      <a:endParaRPr lang="en-GB" sz="1000" b="0" i="0" u="none" strike="noStrike" dirty="0">
                        <a:effectLst/>
                        <a:latin typeface="Arial"/>
                      </a:endParaRP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a:effectLst/>
                          <a:latin typeface="Arial"/>
                        </a:rPr>
                        <a:t>Jun 2032</a:t>
                      </a:r>
                    </a:p>
                  </a:txBody>
                  <a:tcPr marL="0" marR="0" marT="0" marB="0" anchor="ctr">
                    <a:lnL>
                      <a:noFill/>
                    </a:lnL>
                    <a:lnR>
                      <a:noFill/>
                    </a:lnR>
                    <a:lnT>
                      <a:noFill/>
                    </a:lnT>
                    <a:lnB>
                      <a:noFill/>
                    </a:lnB>
                    <a:solidFill>
                      <a:srgbClr val="FFFFFF"/>
                    </a:solidFill>
                  </a:tcPr>
                </a:tc>
                <a:tc>
                  <a:txBody>
                    <a:bodyPr/>
                    <a:lstStyle/>
                    <a:p>
                      <a:pPr algn="ctr" fontAlgn="b"/>
                      <a:r>
                        <a:rPr lang="en-GB" sz="1000" b="0" i="0" u="none" strike="noStrike" dirty="0" smtClean="0">
                          <a:solidFill>
                            <a:schemeClr val="tx1"/>
                          </a:solidFill>
                          <a:effectLst/>
                          <a:latin typeface="Arial"/>
                        </a:rPr>
                        <a:t>13</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rgbClr val="FFFFFF"/>
                    </a:solidFill>
                  </a:tcPr>
                </a:tc>
              </a:tr>
              <a:tr h="237637">
                <a:tc>
                  <a:txBody>
                    <a:bodyPr/>
                    <a:lstStyle/>
                    <a:p>
                      <a:pPr algn="l" fontAlgn="b"/>
                      <a:r>
                        <a:rPr lang="en-GB" sz="1000" b="0" i="0" u="none" strike="noStrike" dirty="0" smtClean="0">
                          <a:effectLst/>
                          <a:latin typeface="Arial"/>
                        </a:rPr>
                        <a:t>Transport for London</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Aa2 / AA+ / AA</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4.000%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Sep 2033</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54</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smtClean="0">
                          <a:effectLst/>
                          <a:latin typeface="Arial"/>
                        </a:rPr>
                        <a:t>Isle of Man</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Aa1 / 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5.750%</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Aug 2034</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90</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a:effectLst/>
                          <a:latin typeface="Arial"/>
                        </a:rPr>
                        <a:t>KFW</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5.000%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700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Jun 2036</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12</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err="1" smtClean="0">
                          <a:effectLst/>
                          <a:latin typeface="Arial"/>
                        </a:rPr>
                        <a:t>Wellcome</a:t>
                      </a:r>
                      <a:r>
                        <a:rPr lang="en-GB" sz="1000" b="0" i="0" u="none" strike="noStrike" dirty="0" smtClean="0">
                          <a:effectLst/>
                          <a:latin typeface="Arial"/>
                        </a:rPr>
                        <a:t> Trust</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4.625%</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550</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Jul 2036</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54</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a:effectLst/>
                          <a:latin typeface="Arial"/>
                        </a:rPr>
                        <a:t>KFW</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4.875%</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Mar 2037</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12</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321928">
                <a:tc>
                  <a:txBody>
                    <a:bodyPr/>
                    <a:lstStyle/>
                    <a:p>
                      <a:pPr algn="l" fontAlgn="b"/>
                      <a:r>
                        <a:rPr lang="en-GB" sz="1000" b="0" i="0" u="none" strike="noStrike" dirty="0" smtClean="0">
                          <a:effectLst/>
                          <a:latin typeface="Arial"/>
                        </a:rPr>
                        <a:t>European Investment Bank</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3.875%</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1,150</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Jun 2037</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28</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321928">
                <a:tc>
                  <a:txBody>
                    <a:bodyPr/>
                    <a:lstStyle/>
                    <a:p>
                      <a:pPr algn="l" fontAlgn="b"/>
                      <a:r>
                        <a:rPr lang="en-GB" sz="1000" b="0" i="0" u="none" strike="noStrike" smtClean="0">
                          <a:effectLst/>
                          <a:latin typeface="Arial"/>
                        </a:rPr>
                        <a:t>European Investment Bank</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5.000%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effectLst/>
                          <a:latin typeface="Arial"/>
                        </a:rPr>
                        <a:t>1,650</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Apr 2039</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25</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321928">
                <a:tc>
                  <a:txBody>
                    <a:bodyPr/>
                    <a:lstStyle/>
                    <a:p>
                      <a:pPr algn="l" fontAlgn="b"/>
                      <a:r>
                        <a:rPr lang="en-GB" sz="1000" b="0" i="0" u="none" strike="noStrike" dirty="0" smtClean="0">
                          <a:effectLst/>
                          <a:latin typeface="Arial"/>
                        </a:rPr>
                        <a:t>Affordable Housing Finance</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 / AAA</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3.800%</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208</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May 2042</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solidFill>
                            <a:schemeClr val="tx1"/>
                          </a:solidFill>
                          <a:effectLst/>
                          <a:latin typeface="Arial"/>
                        </a:rPr>
                        <a:t>40</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lumMod val="95000"/>
                      </a:schemeClr>
                    </a:solidFill>
                  </a:tcPr>
                </a:tc>
              </a:tr>
              <a:tr h="237637">
                <a:tc>
                  <a:txBody>
                    <a:bodyPr/>
                    <a:lstStyle/>
                    <a:p>
                      <a:pPr algn="l" fontAlgn="b"/>
                      <a:r>
                        <a:rPr lang="en-GB" sz="1000" b="0" i="0" u="none" strike="noStrike" dirty="0" smtClean="0">
                          <a:effectLst/>
                          <a:latin typeface="Arial"/>
                        </a:rPr>
                        <a:t>Transport for London</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Aa2 / AA+ / AA</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3.875%</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500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Jul 2042</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56</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err="1" smtClean="0">
                          <a:effectLst/>
                          <a:latin typeface="Arial"/>
                        </a:rPr>
                        <a:t>Merseylink</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Aa1 / -</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3.842%</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257</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effectLst/>
                          <a:latin typeface="Arial"/>
                        </a:rPr>
                        <a:t>Mar 2043</a:t>
                      </a:r>
                      <a:endParaRPr lang="en-GB" sz="1000" b="0" i="0" u="none" strike="noStrike" dirty="0">
                        <a:effectLst/>
                        <a:latin typeface="Arial"/>
                      </a:endParaRPr>
                    </a:p>
                  </a:txBody>
                  <a:tcPr marL="0" marR="0" marT="0" marB="0" anchor="ctr">
                    <a:lnL>
                      <a:noFill/>
                    </a:lnL>
                    <a:lnR>
                      <a:noFill/>
                    </a:lnR>
                    <a:lnT>
                      <a:noFill/>
                    </a:lnT>
                    <a:lnB>
                      <a:noFill/>
                    </a:lnB>
                    <a:solidFill>
                      <a:schemeClr val="bg1">
                        <a:lumMod val="95000"/>
                      </a:schemeClr>
                    </a:solidFill>
                  </a:tcPr>
                </a:tc>
                <a:tc>
                  <a:txBody>
                    <a:bodyPr/>
                    <a:lstStyle/>
                    <a:p>
                      <a:pPr algn="ctr" fontAlgn="b"/>
                      <a:r>
                        <a:rPr lang="en-GB" sz="1000" b="0" i="0" u="none" strike="noStrike" dirty="0" smtClean="0">
                          <a:solidFill>
                            <a:schemeClr val="tx1"/>
                          </a:solidFill>
                          <a:effectLst/>
                          <a:latin typeface="Arial"/>
                        </a:rPr>
                        <a:t>38</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lumMod val="95000"/>
                      </a:schemeClr>
                    </a:solidFill>
                  </a:tcPr>
                </a:tc>
              </a:tr>
              <a:tr h="321928">
                <a:tc>
                  <a:txBody>
                    <a:bodyPr/>
                    <a:lstStyle/>
                    <a:p>
                      <a:pPr algn="l" fontAlgn="b"/>
                      <a:r>
                        <a:rPr lang="en-GB" sz="1000" b="0" i="0" u="none" strike="noStrike" dirty="0" smtClean="0">
                          <a:effectLst/>
                          <a:latin typeface="Arial"/>
                        </a:rPr>
                        <a:t>European Investment Bank</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4.500%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735</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Mar 2044</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21</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smtClean="0">
                          <a:effectLst/>
                          <a:latin typeface="Arial"/>
                        </a:rPr>
                        <a:t>Transport for London</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Aa2 / AA+ / AA</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3.625%</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400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May 2045</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52</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smtClean="0">
                          <a:effectLst/>
                          <a:latin typeface="Arial"/>
                        </a:rPr>
                        <a:t>University of Cambridge</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err="1">
                          <a:effectLst/>
                          <a:latin typeface="Arial"/>
                        </a:rPr>
                        <a:t>Aaa</a:t>
                      </a:r>
                      <a:r>
                        <a:rPr lang="en-GB" sz="1000" b="0" i="0" u="none" strike="noStrike" dirty="0">
                          <a:effectLst/>
                          <a:latin typeface="Arial"/>
                        </a:rPr>
                        <a:t> / </a:t>
                      </a:r>
                      <a:r>
                        <a:rPr lang="en-GB" sz="1000" b="0" i="0" u="none" strike="noStrike" dirty="0" smtClean="0">
                          <a:effectLst/>
                          <a:latin typeface="Arial"/>
                        </a:rPr>
                        <a:t>-</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3.750%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350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Oct 2052</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44</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237637">
                <a:tc>
                  <a:txBody>
                    <a:bodyPr/>
                    <a:lstStyle/>
                    <a:p>
                      <a:pPr algn="l" fontAlgn="b"/>
                      <a:r>
                        <a:rPr lang="en-GB" sz="1000" b="0" i="0" u="none" strike="noStrike" dirty="0" smtClean="0">
                          <a:effectLst/>
                          <a:latin typeface="Arial"/>
                        </a:rPr>
                        <a:t>University of Manchester</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Aa1 / </a:t>
                      </a:r>
                      <a:r>
                        <a:rPr lang="en-GB" sz="1000" b="0" i="0" u="none" strike="noStrike" dirty="0" smtClean="0">
                          <a:effectLst/>
                          <a:latin typeface="Arial"/>
                        </a:rPr>
                        <a:t>-</a:t>
                      </a:r>
                      <a:endParaRPr lang="en-GB" sz="1000" b="0" i="0" u="none" strike="noStrike" dirty="0">
                        <a:effectLst/>
                        <a:latin typeface="Arial"/>
                      </a:endParaRP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4.250%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300</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a:effectLst/>
                          <a:latin typeface="Arial"/>
                        </a:rPr>
                        <a:t>Jul 2053</a:t>
                      </a:r>
                    </a:p>
                  </a:txBody>
                  <a:tcPr marL="0" marR="0" marT="0" marB="0" anchor="ctr">
                    <a:lnL>
                      <a:noFill/>
                    </a:lnL>
                    <a:lnR>
                      <a:noFill/>
                    </a:lnR>
                    <a:lnT>
                      <a:noFill/>
                    </a:lnT>
                    <a:lnB>
                      <a:noFill/>
                    </a:lnB>
                    <a:solidFill>
                      <a:schemeClr val="bg1"/>
                    </a:solidFill>
                  </a:tcPr>
                </a:tc>
                <a:tc>
                  <a:txBody>
                    <a:bodyPr/>
                    <a:lstStyle/>
                    <a:p>
                      <a:pPr algn="ctr" fontAlgn="b"/>
                      <a:r>
                        <a:rPr lang="en-GB" sz="1000" b="0" i="0" u="none" strike="noStrike" dirty="0" smtClean="0">
                          <a:solidFill>
                            <a:schemeClr val="tx1"/>
                          </a:solidFill>
                          <a:effectLst/>
                          <a:latin typeface="Arial"/>
                        </a:rPr>
                        <a:t>47</a:t>
                      </a:r>
                      <a:endParaRPr lang="en-GB" sz="1000" b="0" i="0" u="none" strike="noStrike" dirty="0">
                        <a:solidFill>
                          <a:schemeClr val="tx1"/>
                        </a:solidFill>
                        <a:effectLst/>
                        <a:latin typeface="Arial"/>
                      </a:endParaRPr>
                    </a:p>
                  </a:txBody>
                  <a:tcPr marL="0" marR="0" marT="0" marB="0" anchor="ctr">
                    <a:lnL>
                      <a:noFill/>
                    </a:lnL>
                    <a:lnR>
                      <a:noFill/>
                    </a:lnR>
                    <a:lnT>
                      <a:noFill/>
                    </a:lnT>
                    <a:lnB>
                      <a:noFill/>
                    </a:lnB>
                    <a:solidFill>
                      <a:schemeClr val="bg1"/>
                    </a:solidFill>
                  </a:tcPr>
                </a:tc>
              </a:tr>
              <a:tr h="321928">
                <a:tc>
                  <a:txBody>
                    <a:bodyPr/>
                    <a:lstStyle/>
                    <a:p>
                      <a:pPr algn="l" fontAlgn="b"/>
                      <a:r>
                        <a:rPr lang="en-GB" sz="1000" b="0" i="0" u="none" strike="noStrike" dirty="0" smtClean="0">
                          <a:effectLst/>
                          <a:latin typeface="Arial"/>
                        </a:rPr>
                        <a:t>European Investment Bank</a:t>
                      </a:r>
                      <a:endParaRPr lang="en-GB" sz="1000" b="0" i="0" u="none" strike="noStrike" dirty="0">
                        <a:effectLst/>
                        <a:latin typeface="Arial"/>
                      </a:endParaRPr>
                    </a:p>
                  </a:txBody>
                  <a:tcPr marL="0" marR="0" marT="0" marB="0" anchor="ctr">
                    <a:lnL>
                      <a:noFill/>
                    </a:lnL>
                    <a:lnR>
                      <a:noFill/>
                    </a:lnR>
                    <a:lnT>
                      <a:noFill/>
                    </a:lnT>
                    <a:lnB w="12700" cap="flat" cmpd="sng" algn="ctr">
                      <a:solidFill>
                        <a:schemeClr val="tx2"/>
                      </a:solidFill>
                      <a:prstDash val="solid"/>
                      <a:round/>
                      <a:headEnd type="none" w="med" len="med"/>
                      <a:tailEnd type="none" w="med" len="med"/>
                    </a:lnB>
                    <a:solidFill>
                      <a:schemeClr val="bg1"/>
                    </a:solidFill>
                  </a:tcPr>
                </a:tc>
                <a:tc>
                  <a:txBody>
                    <a:bodyPr/>
                    <a:lstStyle/>
                    <a:p>
                      <a:pPr algn="ctr" fontAlgn="b"/>
                      <a:r>
                        <a:rPr lang="en-GB" sz="1000" b="0" i="0" u="none" strike="noStrike" dirty="0" err="1" smtClean="0">
                          <a:effectLst/>
                          <a:latin typeface="Arial"/>
                        </a:rPr>
                        <a:t>Aaa</a:t>
                      </a:r>
                      <a:r>
                        <a:rPr lang="en-GB" sz="1000" b="0" i="0" u="none" strike="noStrike" dirty="0" smtClean="0">
                          <a:effectLst/>
                          <a:latin typeface="Arial"/>
                        </a:rPr>
                        <a:t> / AAA / AAA</a:t>
                      </a:r>
                      <a:endParaRPr lang="en-GB" sz="1000" b="0" i="0" u="none" strike="noStrike" dirty="0">
                        <a:effectLst/>
                        <a:latin typeface="Arial"/>
                      </a:endParaRPr>
                    </a:p>
                  </a:txBody>
                  <a:tcPr marL="0" marR="0" marT="0" marB="0" anchor="ctr">
                    <a:lnL>
                      <a:noFill/>
                    </a:lnL>
                    <a:lnR>
                      <a:noFill/>
                    </a:lnR>
                    <a:lnT>
                      <a:noFill/>
                    </a:lnT>
                    <a:lnB w="12700" cap="flat" cmpd="sng" algn="ctr">
                      <a:solidFill>
                        <a:schemeClr val="tx2"/>
                      </a:solidFill>
                      <a:prstDash val="solid"/>
                      <a:round/>
                      <a:headEnd type="none" w="med" len="med"/>
                      <a:tailEnd type="none" w="med" len="med"/>
                    </a:lnB>
                    <a:solidFill>
                      <a:schemeClr val="bg1"/>
                    </a:solidFill>
                  </a:tcPr>
                </a:tc>
                <a:tc>
                  <a:txBody>
                    <a:bodyPr/>
                    <a:lstStyle/>
                    <a:p>
                      <a:pPr algn="ctr" fontAlgn="b"/>
                      <a:r>
                        <a:rPr lang="en-GB" sz="1000" b="0" i="0" u="none" strike="noStrike" dirty="0">
                          <a:effectLst/>
                          <a:latin typeface="Arial"/>
                        </a:rPr>
                        <a:t>4.625%</a:t>
                      </a:r>
                    </a:p>
                  </a:txBody>
                  <a:tcPr marL="0" marR="0" marT="0" marB="0" anchor="ctr">
                    <a:lnL>
                      <a:noFill/>
                    </a:lnL>
                    <a:lnR>
                      <a:noFill/>
                    </a:lnR>
                    <a:lnT>
                      <a:noFill/>
                    </a:lnT>
                    <a:lnB w="12700" cap="flat" cmpd="sng" algn="ctr">
                      <a:solidFill>
                        <a:schemeClr val="tx2"/>
                      </a:solidFill>
                      <a:prstDash val="solid"/>
                      <a:round/>
                      <a:headEnd type="none" w="med" len="med"/>
                      <a:tailEnd type="none" w="med" len="med"/>
                    </a:lnB>
                    <a:solidFill>
                      <a:schemeClr val="bg1"/>
                    </a:solidFill>
                  </a:tcPr>
                </a:tc>
                <a:tc>
                  <a:txBody>
                    <a:bodyPr/>
                    <a:lstStyle/>
                    <a:p>
                      <a:pPr algn="ctr" fontAlgn="b"/>
                      <a:r>
                        <a:rPr lang="en-GB" sz="1000" b="0" i="0" u="none" strike="noStrike" dirty="0">
                          <a:effectLst/>
                          <a:latin typeface="Arial"/>
                        </a:rPr>
                        <a:t>775</a:t>
                      </a:r>
                    </a:p>
                  </a:txBody>
                  <a:tcPr marL="0" marR="0" marT="0" marB="0" anchor="ctr">
                    <a:lnL>
                      <a:noFill/>
                    </a:lnL>
                    <a:lnR>
                      <a:noFill/>
                    </a:lnR>
                    <a:lnT>
                      <a:noFill/>
                    </a:lnT>
                    <a:lnB w="12700" cap="flat" cmpd="sng" algn="ctr">
                      <a:solidFill>
                        <a:schemeClr val="tx2"/>
                      </a:solidFill>
                      <a:prstDash val="solid"/>
                      <a:round/>
                      <a:headEnd type="none" w="med" len="med"/>
                      <a:tailEnd type="none" w="med" len="med"/>
                    </a:lnB>
                    <a:solidFill>
                      <a:schemeClr val="bg1"/>
                    </a:solidFill>
                  </a:tcPr>
                </a:tc>
                <a:tc>
                  <a:txBody>
                    <a:bodyPr/>
                    <a:lstStyle/>
                    <a:p>
                      <a:pPr algn="ctr" fontAlgn="b"/>
                      <a:r>
                        <a:rPr lang="en-GB" sz="1000" b="0" i="0" u="none" strike="noStrike" dirty="0">
                          <a:effectLst/>
                          <a:latin typeface="Arial"/>
                        </a:rPr>
                        <a:t>Oct 2054</a:t>
                      </a:r>
                    </a:p>
                  </a:txBody>
                  <a:tcPr marL="0" marR="0" marT="0" marB="0" anchor="ctr">
                    <a:lnL>
                      <a:noFill/>
                    </a:lnL>
                    <a:lnR>
                      <a:noFill/>
                    </a:lnR>
                    <a:lnT>
                      <a:noFill/>
                    </a:lnT>
                    <a:lnB w="12700" cap="flat" cmpd="sng" algn="ctr">
                      <a:solidFill>
                        <a:schemeClr val="tx2"/>
                      </a:solidFill>
                      <a:prstDash val="solid"/>
                      <a:round/>
                      <a:headEnd type="none" w="med" len="med"/>
                      <a:tailEnd type="none" w="med" len="med"/>
                    </a:lnB>
                    <a:solidFill>
                      <a:schemeClr val="bg1"/>
                    </a:solidFill>
                  </a:tcPr>
                </a:tc>
                <a:tc>
                  <a:txBody>
                    <a:bodyPr/>
                    <a:lstStyle/>
                    <a:p>
                      <a:pPr algn="ctr" fontAlgn="b"/>
                      <a:r>
                        <a:rPr lang="en-GB" sz="1000" b="0" i="0" u="none" strike="noStrike" dirty="0" smtClean="0">
                          <a:solidFill>
                            <a:schemeClr val="tx1"/>
                          </a:solidFill>
                          <a:effectLst/>
                          <a:latin typeface="Arial"/>
                        </a:rPr>
                        <a:t>20</a:t>
                      </a:r>
                      <a:endParaRPr lang="en-GB" sz="1000" b="0" i="0" u="none" strike="noStrike" dirty="0">
                        <a:solidFill>
                          <a:schemeClr val="tx1"/>
                        </a:solidFill>
                        <a:effectLst/>
                        <a:latin typeface="Arial"/>
                      </a:endParaRPr>
                    </a:p>
                  </a:txBody>
                  <a:tcPr marL="0" marR="0" marT="0" marB="0" anchor="ctr">
                    <a:lnL>
                      <a:noFill/>
                    </a:lnL>
                    <a:lnR>
                      <a:noFill/>
                    </a:lnR>
                    <a:lnT>
                      <a:noFill/>
                    </a:lnT>
                    <a:lnB w="12700" cap="flat" cmpd="sng" algn="ctr">
                      <a:solidFill>
                        <a:schemeClr val="tx2"/>
                      </a:solidFill>
                      <a:prstDash val="solid"/>
                      <a:round/>
                      <a:headEnd type="none" w="med" len="med"/>
                      <a:tailEnd type="none" w="med" len="med"/>
                    </a:lnB>
                    <a:solidFill>
                      <a:schemeClr val="bg1"/>
                    </a:solidFill>
                  </a:tcPr>
                </a:tc>
              </a:tr>
            </a:tbl>
          </a:graphicData>
        </a:graphic>
      </p:graphicFrame>
      <p:sp>
        <p:nvSpPr>
          <p:cNvPr id="5"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6"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17</a:t>
            </a:r>
            <a:endParaRPr lang="en-GB" sz="2000" dirty="0">
              <a:solidFill>
                <a:srgbClr val="2D2D8A"/>
              </a:solidFill>
            </a:endParaRPr>
          </a:p>
        </p:txBody>
      </p:sp>
      <p:sp>
        <p:nvSpPr>
          <p:cNvPr id="7" name="TextBox 6"/>
          <p:cNvSpPr txBox="1"/>
          <p:nvPr/>
        </p:nvSpPr>
        <p:spPr>
          <a:xfrm>
            <a:off x="560512" y="6407750"/>
            <a:ext cx="1992853" cy="215444"/>
          </a:xfrm>
          <a:prstGeom prst="rect">
            <a:avLst/>
          </a:prstGeom>
          <a:noFill/>
        </p:spPr>
        <p:txBody>
          <a:bodyPr wrap="none" rtlCol="0">
            <a:spAutoFit/>
          </a:bodyPr>
          <a:lstStyle/>
          <a:p>
            <a:r>
              <a:rPr lang="en-US" sz="800" b="0" dirty="0" smtClean="0"/>
              <a:t>Source: Top 10 Sterling Syndicate Bank</a:t>
            </a:r>
            <a:endParaRPr lang="en-US" sz="800" b="0" dirty="0"/>
          </a:p>
        </p:txBody>
      </p:sp>
    </p:spTree>
    <p:extLst>
      <p:ext uri="{BB962C8B-B14F-4D97-AF65-F5344CB8AC3E}">
        <p14:creationId xmlns:p14="http://schemas.microsoft.com/office/powerpoint/2010/main" val="2627822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2: Key assumptions used in the operating model / financial model</a:t>
            </a:r>
            <a:endParaRPr lang="en-US" dirty="0"/>
          </a:p>
        </p:txBody>
      </p:sp>
      <p:sp>
        <p:nvSpPr>
          <p:cNvPr id="8" name="Rectangle 7"/>
          <p:cNvSpPr/>
          <p:nvPr/>
        </p:nvSpPr>
        <p:spPr>
          <a:xfrm>
            <a:off x="-3903984" y="-117472432"/>
            <a:ext cx="16633848" cy="5447648"/>
          </a:xfrm>
          <a:prstGeom prst="rect">
            <a:avLst/>
          </a:prstGeom>
        </p:spPr>
        <p:txBody>
          <a:bodyPr wrap="square">
            <a:spAutoFit/>
          </a:bodyPr>
          <a:lstStyle/>
          <a:p>
            <a:r>
              <a:rPr lang="en-GB" sz="600" dirty="0"/>
              <a:t>Key Assumptions used in the Operating Model / Financial Model</a:t>
            </a:r>
          </a:p>
          <a:p>
            <a:r>
              <a:rPr lang="en-GB" sz="600" dirty="0"/>
              <a:t> </a:t>
            </a:r>
          </a:p>
          <a:p>
            <a:r>
              <a:rPr lang="en-GB" sz="600" dirty="0"/>
              <a:t>The operating model and financial model are driven by the anticipated volume of transactions and required level of resource to support them.</a:t>
            </a:r>
          </a:p>
          <a:p>
            <a:r>
              <a:rPr lang="en-GB" sz="600" dirty="0"/>
              <a:t> </a:t>
            </a:r>
          </a:p>
          <a:p>
            <a:r>
              <a:rPr lang="en-GB" sz="600" dirty="0"/>
              <a:t>Bond Issuance, anticipated programmes</a:t>
            </a:r>
          </a:p>
          <a:p>
            <a:r>
              <a:rPr lang="en-GB" sz="600" dirty="0"/>
              <a:t> </a:t>
            </a:r>
          </a:p>
          <a:p>
            <a:r>
              <a:rPr lang="en-GB" sz="600" dirty="0"/>
              <a:t>It is assumed that local authorities will require £3billion in annual borrowing, of which the Company will capture 25% of the volume, in due course. In the first year, the Company anticipates lending £500m, rising to £750m in subsequent years. The Company will support this volume through the issuance of Bonds, in benchmark sizes, twice annually, in March / April and September / October of each year. </a:t>
            </a:r>
          </a:p>
          <a:p>
            <a:r>
              <a:rPr lang="en-GB" sz="600" dirty="0"/>
              <a:t> </a:t>
            </a:r>
          </a:p>
          <a:p>
            <a:r>
              <a:rPr lang="en-GB" sz="600" dirty="0"/>
              <a:t>In addition the Company anticipates launching a Commercial Paper programme in 2018, with £500m in volume.</a:t>
            </a:r>
          </a:p>
          <a:p>
            <a:r>
              <a:rPr lang="en-GB" sz="600" dirty="0"/>
              <a:t> </a:t>
            </a:r>
          </a:p>
          <a:p>
            <a:r>
              <a:rPr lang="en-GB" sz="600" dirty="0"/>
              <a:t>Whilst the Company would anticipate sourcing funding from other sources and / or acting as principal or agent in the local authority peer to peer lending market, no provision for revenues from these activities has been included in the current business plan, given the relatively nascent stage of planning.</a:t>
            </a:r>
          </a:p>
          <a:p>
            <a:r>
              <a:rPr lang="en-GB" sz="600" dirty="0"/>
              <a:t> </a:t>
            </a:r>
          </a:p>
          <a:p>
            <a:r>
              <a:rPr lang="en-GB" sz="600" dirty="0"/>
              <a:t>Revenues</a:t>
            </a:r>
          </a:p>
          <a:p>
            <a:r>
              <a:rPr lang="en-GB" sz="600" dirty="0"/>
              <a:t> </a:t>
            </a:r>
          </a:p>
          <a:p>
            <a:r>
              <a:rPr lang="en-GB" sz="600" dirty="0"/>
              <a:t>The Company will charge a fee to borrowers, based on their volume of loans. The initial fee is set at 10 basis points, so, for example, at £2 billion in Bonds issued, the Agency will have £2 million in revenues. [It is anticipated that this fee may reduce over time, given the scalability of the platform, as volumes permit, whilst allowing an economic return to be paid to shareholders</a:t>
            </a:r>
            <a:r>
              <a:rPr lang="en-GB" sz="600" i="1" dirty="0"/>
              <a:t>.</a:t>
            </a:r>
            <a:r>
              <a:rPr lang="en-GB" sz="600" dirty="0"/>
              <a:t> </a:t>
            </a:r>
          </a:p>
          <a:p>
            <a:r>
              <a:rPr lang="en-GB" sz="600" dirty="0"/>
              <a:t> </a:t>
            </a:r>
          </a:p>
          <a:p>
            <a:r>
              <a:rPr lang="en-GB" sz="600" dirty="0"/>
              <a:t>In addition, the Company will earn interest on capital, although in the current interest rate environment, this is not considered material.</a:t>
            </a:r>
          </a:p>
          <a:p>
            <a:r>
              <a:rPr lang="en-GB" sz="600" dirty="0"/>
              <a:t> </a:t>
            </a:r>
          </a:p>
          <a:p>
            <a:r>
              <a:rPr lang="en-GB" sz="600" dirty="0"/>
              <a:t>Fees for other products and services may vary.  The fee for any lending under a Commercial Paper Programme is assumed to be 5 basis points. Other than estimated fees for a Commercial Paper Programme, no other product revenues are included in the business plan.</a:t>
            </a:r>
          </a:p>
          <a:p>
            <a:r>
              <a:rPr lang="en-GB" sz="600" dirty="0"/>
              <a:t>It is intended that the Company will pass through all bond-related costs, i.e. interest coupon and other bond related expenses (see below) directly to underlying borrowers. Accordingly, the interest rates charged to borrowers will be the interest rate paid to bond investors, plus an additional margin for bond-related expenses. Accordingly, this income and expense is not considered as part of the business plan as it is intended to net to zero, other than incidental amounts.</a:t>
            </a:r>
          </a:p>
          <a:p>
            <a:r>
              <a:rPr lang="en-GB" sz="600" dirty="0"/>
              <a:t> </a:t>
            </a:r>
          </a:p>
          <a:p>
            <a:r>
              <a:rPr lang="en-GB" sz="600" dirty="0"/>
              <a:t>High Level Operating Model</a:t>
            </a:r>
          </a:p>
          <a:p>
            <a:r>
              <a:rPr lang="en-GB" sz="600" dirty="0"/>
              <a:t> </a:t>
            </a:r>
          </a:p>
          <a:p>
            <a:r>
              <a:rPr lang="en-GB" sz="600" dirty="0"/>
              <a:t>The Company intends to operate a predominantly outsourced business model, given likely volumes of transactions in the early years, and underlying scalability of the operating platform.</a:t>
            </a:r>
          </a:p>
          <a:p>
            <a:r>
              <a:rPr lang="en-GB" sz="600" dirty="0"/>
              <a:t>It is anticipated that the Company will require 5 or 6 staff, in the initial stages to support:</a:t>
            </a:r>
          </a:p>
          <a:p>
            <a:pPr lvl="0"/>
            <a:r>
              <a:rPr lang="en-GB" sz="600" dirty="0"/>
              <a:t>Marketing to local authorities</a:t>
            </a:r>
          </a:p>
          <a:p>
            <a:pPr lvl="0"/>
            <a:r>
              <a:rPr lang="en-GB" sz="600" dirty="0"/>
              <a:t>Investor relations, both with local authority equity holders and bond investors</a:t>
            </a:r>
          </a:p>
          <a:p>
            <a:pPr lvl="0"/>
            <a:r>
              <a:rPr lang="en-GB" sz="600" dirty="0"/>
              <a:t>Risk management</a:t>
            </a:r>
          </a:p>
          <a:p>
            <a:pPr lvl="0"/>
            <a:r>
              <a:rPr lang="en-GB" sz="600" dirty="0"/>
              <a:t>Managing outsourcing partners</a:t>
            </a:r>
          </a:p>
          <a:p>
            <a:r>
              <a:rPr lang="en-GB" sz="600" dirty="0"/>
              <a:t>The volume of headcount will build over time, as the product range increases and volumes increase. Nevertheless, within the timeframe of this business plan, it is not anticipated to exceed 12 employees.</a:t>
            </a:r>
          </a:p>
          <a:p>
            <a:r>
              <a:rPr lang="en-GB" sz="600" dirty="0"/>
              <a:t> </a:t>
            </a:r>
          </a:p>
          <a:p>
            <a:r>
              <a:rPr lang="en-GB" sz="600" dirty="0"/>
              <a:t>In addition, the Company will pay fees to non-executive directors. It is currently anticipated that the Board will have up to 7 non-executives.</a:t>
            </a:r>
          </a:p>
          <a:p>
            <a:r>
              <a:rPr lang="en-GB" sz="600" dirty="0"/>
              <a:t> </a:t>
            </a:r>
          </a:p>
          <a:p>
            <a:r>
              <a:rPr lang="en-GB" sz="600" dirty="0"/>
              <a:t>Other than staff related and ‘one off’ expenses, the Company will incur normal </a:t>
            </a:r>
            <a:r>
              <a:rPr lang="en-GB" sz="600" dirty="0" err="1"/>
              <a:t>ongoing</a:t>
            </a:r>
            <a:r>
              <a:rPr lang="en-GB" sz="600" dirty="0"/>
              <a:t> operating expense, i.e. premises, insurance, marketing, information technology, communications, audit, etc. The Company will also pay </a:t>
            </a:r>
            <a:r>
              <a:rPr lang="en-GB" sz="600" dirty="0" err="1"/>
              <a:t>ongoing</a:t>
            </a:r>
            <a:r>
              <a:rPr lang="en-GB" sz="600" dirty="0"/>
              <a:t> costs for updating the bond and commercial programmes and ratings fees.</a:t>
            </a:r>
          </a:p>
          <a:p>
            <a:r>
              <a:rPr lang="en-GB" sz="600" dirty="0"/>
              <a:t>The Company will incur a number of ‘one off’ expenses, including:</a:t>
            </a:r>
          </a:p>
          <a:p>
            <a:pPr lvl="0"/>
            <a:r>
              <a:rPr lang="en-GB" sz="600" dirty="0"/>
              <a:t>Establishment costs i.e. legal and advisory fees</a:t>
            </a:r>
          </a:p>
          <a:p>
            <a:pPr lvl="0"/>
            <a:r>
              <a:rPr lang="en-GB" sz="600" dirty="0"/>
              <a:t>Search fees for the identification of the board </a:t>
            </a:r>
          </a:p>
          <a:p>
            <a:pPr lvl="0"/>
            <a:r>
              <a:rPr lang="en-GB" sz="600" dirty="0"/>
              <a:t>IT development costs for incremental products, e.g. establishing a commercial paper programme</a:t>
            </a:r>
          </a:p>
          <a:p>
            <a:r>
              <a:rPr lang="en-GB" sz="600" dirty="0"/>
              <a:t> </a:t>
            </a:r>
          </a:p>
          <a:p>
            <a:r>
              <a:rPr lang="en-GB" sz="600" dirty="0"/>
              <a:t>Bond related costs</a:t>
            </a:r>
          </a:p>
          <a:p>
            <a:r>
              <a:rPr lang="en-GB" sz="600" dirty="0"/>
              <a:t> </a:t>
            </a:r>
          </a:p>
          <a:p>
            <a:r>
              <a:rPr lang="en-GB" sz="600" dirty="0"/>
              <a:t>The following estimated costs are not included as part of the Agency costs:</a:t>
            </a:r>
          </a:p>
          <a:p>
            <a:pPr lvl="1"/>
            <a:r>
              <a:rPr lang="en-GB" sz="600" dirty="0"/>
              <a:t>Syndication costs</a:t>
            </a:r>
          </a:p>
          <a:p>
            <a:pPr lvl="1"/>
            <a:r>
              <a:rPr lang="en-GB" sz="600" dirty="0"/>
              <a:t>Ratings fees on bond issuance. </a:t>
            </a:r>
          </a:p>
          <a:p>
            <a:pPr lvl="1"/>
            <a:r>
              <a:rPr lang="en-GB" sz="600" dirty="0"/>
              <a:t>Paying agent, Trustee services etc. </a:t>
            </a:r>
          </a:p>
          <a:p>
            <a:r>
              <a:rPr lang="en-GB" sz="600" dirty="0"/>
              <a:t> </a:t>
            </a:r>
          </a:p>
          <a:p>
            <a:r>
              <a:rPr lang="en-GB" sz="600" dirty="0"/>
              <a:t>As referred to above, these costs will be accrued as part of the bond related expenses and recovered by way of an incremental interest rate margin.  </a:t>
            </a:r>
          </a:p>
          <a:p>
            <a:r>
              <a:rPr lang="en-GB" sz="600" dirty="0"/>
              <a:t> </a:t>
            </a:r>
          </a:p>
          <a:p>
            <a:r>
              <a:rPr lang="en-GB" sz="600" dirty="0"/>
              <a:t>Outsourcing arrangements</a:t>
            </a:r>
          </a:p>
          <a:p>
            <a:r>
              <a:rPr lang="en-GB" sz="600" dirty="0"/>
              <a:t> </a:t>
            </a:r>
          </a:p>
          <a:p>
            <a:r>
              <a:rPr lang="en-GB" sz="600" dirty="0"/>
              <a:t>Given the likely volume of transactions in the early years of the Agency, it is not considered economic to maintain a number of the required support services ‘in-house’. </a:t>
            </a:r>
          </a:p>
          <a:p>
            <a:r>
              <a:rPr lang="en-GB" sz="600" dirty="0"/>
              <a:t> </a:t>
            </a:r>
          </a:p>
          <a:p>
            <a:r>
              <a:rPr lang="en-GB" sz="600" dirty="0"/>
              <a:t>In particular, IT, human resources, accounting services and legal will be outsourced. This will be kept under constant review to assess whether the volume of resource, particularly legal, required justifies an internal hire. </a:t>
            </a:r>
          </a:p>
          <a:p>
            <a:r>
              <a:rPr lang="en-GB" sz="600" dirty="0"/>
              <a:t> </a:t>
            </a:r>
          </a:p>
          <a:p>
            <a:r>
              <a:rPr lang="en-GB" sz="600" dirty="0"/>
              <a:t>In addition, all elements relating to servicing bonds and loans to local authorities will be outsourced in the first instance. Specifically, this would include receipt and disbursement of all principal amounts between bond investors and local authorities and related interest payments. </a:t>
            </a:r>
          </a:p>
          <a:p>
            <a:r>
              <a:rPr lang="en-GB" sz="600" dirty="0"/>
              <a:t> </a:t>
            </a:r>
          </a:p>
          <a:p>
            <a:r>
              <a:rPr lang="en-GB" sz="600" dirty="0"/>
              <a:t> </a:t>
            </a:r>
          </a:p>
        </p:txBody>
      </p:sp>
      <p:sp>
        <p:nvSpPr>
          <p:cNvPr id="9" name="TextBox 8"/>
          <p:cNvSpPr txBox="1"/>
          <p:nvPr/>
        </p:nvSpPr>
        <p:spPr>
          <a:xfrm>
            <a:off x="416496" y="1052736"/>
            <a:ext cx="9289032" cy="5078315"/>
          </a:xfrm>
          <a:prstGeom prst="rect">
            <a:avLst/>
          </a:prstGeom>
          <a:noFill/>
        </p:spPr>
        <p:txBody>
          <a:bodyPr wrap="square" rtlCol="0">
            <a:spAutoFit/>
          </a:bodyPr>
          <a:lstStyle/>
          <a:p>
            <a:endParaRPr lang="en-GB" sz="600" dirty="0" smtClean="0"/>
          </a:p>
          <a:p>
            <a:r>
              <a:rPr lang="en-GB" sz="600" b="0" dirty="0" smtClean="0"/>
              <a:t>The </a:t>
            </a:r>
            <a:r>
              <a:rPr lang="en-GB" sz="600" b="0" dirty="0"/>
              <a:t>operating model and financial model are driven by the anticipated volume of transactions and required level of resource to support them.</a:t>
            </a:r>
          </a:p>
          <a:p>
            <a:r>
              <a:rPr lang="en-GB" sz="600" b="0" dirty="0"/>
              <a:t> </a:t>
            </a:r>
          </a:p>
          <a:p>
            <a:r>
              <a:rPr lang="en-GB" sz="600" dirty="0"/>
              <a:t>Bond Issuance, anticipated programmes</a:t>
            </a:r>
          </a:p>
          <a:p>
            <a:r>
              <a:rPr lang="en-GB" sz="600" b="0" dirty="0"/>
              <a:t> </a:t>
            </a:r>
          </a:p>
          <a:p>
            <a:r>
              <a:rPr lang="en-GB" sz="600" b="0" dirty="0"/>
              <a:t>It is assumed that local authorities will require £3billion in annual borrowing, of which the Company will capture 25% of the volume, in due course. In the first year, the Company anticipates lending £500m, rising to £750m in subsequent years. The Company will support this volume through the issuance of Bonds, in benchmark sizes, twice annually, in March / April and September / October of each year. </a:t>
            </a:r>
          </a:p>
          <a:p>
            <a:r>
              <a:rPr lang="en-GB" sz="600" b="0" dirty="0"/>
              <a:t> </a:t>
            </a:r>
          </a:p>
          <a:p>
            <a:r>
              <a:rPr lang="en-GB" sz="600" b="0" dirty="0"/>
              <a:t>In addition the Company anticipates launching a Commercial Paper programme in 2018, with £500m in volume.</a:t>
            </a:r>
          </a:p>
          <a:p>
            <a:r>
              <a:rPr lang="en-GB" sz="600" b="0" dirty="0"/>
              <a:t> </a:t>
            </a:r>
          </a:p>
          <a:p>
            <a:r>
              <a:rPr lang="en-GB" sz="600" b="0" dirty="0"/>
              <a:t>Whilst the Company would anticipate sourcing funding from other sources and / or acting as principal or agent in the local authority peer to peer lending market, no provision for revenues from these activities has been included in the current business plan, given the relatively nascent stage of planning.</a:t>
            </a:r>
          </a:p>
          <a:p>
            <a:r>
              <a:rPr lang="en-GB" sz="600" b="0" dirty="0"/>
              <a:t> </a:t>
            </a:r>
          </a:p>
          <a:p>
            <a:r>
              <a:rPr lang="en-GB" sz="600" dirty="0"/>
              <a:t>Revenues</a:t>
            </a:r>
          </a:p>
          <a:p>
            <a:r>
              <a:rPr lang="en-GB" sz="600" b="0" dirty="0"/>
              <a:t> </a:t>
            </a:r>
          </a:p>
          <a:p>
            <a:r>
              <a:rPr lang="en-GB" sz="600" b="0" dirty="0"/>
              <a:t>The Company will charge a fee to borrowers, based on their volume of loans. The initial fee is set at 10 basis points, so, for example, at £2 billion in Bonds issued, the Agency will have £2 million in revenues. [It is anticipated that this fee may reduce over time, given the scalability of the platform, as volumes permit, whilst allowing an economic return to be paid to shareholders</a:t>
            </a:r>
            <a:r>
              <a:rPr lang="en-GB" sz="600" b="0" i="1" dirty="0"/>
              <a:t>.</a:t>
            </a:r>
            <a:r>
              <a:rPr lang="en-GB" sz="600" b="0" dirty="0"/>
              <a:t> </a:t>
            </a:r>
            <a:r>
              <a:rPr lang="en-GB" sz="600" b="0" dirty="0" smtClean="0"/>
              <a:t> In </a:t>
            </a:r>
            <a:r>
              <a:rPr lang="en-GB" sz="600" b="0" dirty="0"/>
              <a:t>addition, the Company will earn interest on capital, although in the current interest rate environment, this is not considered material.</a:t>
            </a:r>
          </a:p>
          <a:p>
            <a:r>
              <a:rPr lang="en-GB" sz="600" b="0" dirty="0"/>
              <a:t> </a:t>
            </a:r>
          </a:p>
          <a:p>
            <a:r>
              <a:rPr lang="en-GB" sz="600" b="0" dirty="0"/>
              <a:t>Fees for other products and services may vary.  The fee for any lending under a Commercial Paper Programme is assumed to be 5 basis points. Other than estimated fees for a Commercial Paper Programme, no other product revenues are included in the business plan.</a:t>
            </a:r>
          </a:p>
          <a:p>
            <a:r>
              <a:rPr lang="en-GB" sz="600" b="0" dirty="0"/>
              <a:t>It is intended that the Company will pass through all bond-related costs, i.e. interest coupon and other bond related expenses (see below) directly to underlying borrowers. Accordingly, the interest rates charged to borrowers will be the interest rate paid to bond investors, plus an additional margin for bond-related expenses. Accordingly, this income and expense is not considered as part of the business plan as it is intended to net to zero, other than incidental amounts.</a:t>
            </a:r>
          </a:p>
          <a:p>
            <a:r>
              <a:rPr lang="en-GB" sz="600" b="0" dirty="0"/>
              <a:t> </a:t>
            </a:r>
          </a:p>
          <a:p>
            <a:r>
              <a:rPr lang="en-GB" sz="600" dirty="0"/>
              <a:t>High Level Operating Model</a:t>
            </a:r>
          </a:p>
          <a:p>
            <a:r>
              <a:rPr lang="en-GB" sz="600" b="0" dirty="0"/>
              <a:t> </a:t>
            </a:r>
          </a:p>
          <a:p>
            <a:r>
              <a:rPr lang="en-GB" sz="600" b="0" dirty="0"/>
              <a:t>The Company intends to operate a predominantly outsourced business model, given likely volumes of transactions in the early years, and underlying scalability of the operating platform.</a:t>
            </a:r>
          </a:p>
          <a:p>
            <a:r>
              <a:rPr lang="en-GB" sz="600" b="0" dirty="0"/>
              <a:t>It is anticipated that the Company will require 5 or 6 staff, in the initial stages to support:</a:t>
            </a:r>
          </a:p>
          <a:p>
            <a:pPr lvl="0"/>
            <a:r>
              <a:rPr lang="en-GB" sz="600" b="0" dirty="0"/>
              <a:t>Marketing to local authorities</a:t>
            </a:r>
          </a:p>
          <a:p>
            <a:pPr lvl="0"/>
            <a:r>
              <a:rPr lang="en-GB" sz="600" b="0" dirty="0"/>
              <a:t>Investor relations, both with local authority equity holders and bond investors</a:t>
            </a:r>
          </a:p>
          <a:p>
            <a:pPr lvl="0"/>
            <a:r>
              <a:rPr lang="en-GB" sz="600" b="0" dirty="0"/>
              <a:t>Risk management</a:t>
            </a:r>
          </a:p>
          <a:p>
            <a:pPr lvl="0"/>
            <a:r>
              <a:rPr lang="en-GB" sz="600" b="0" dirty="0"/>
              <a:t>Managing outsourcing partners</a:t>
            </a:r>
          </a:p>
          <a:p>
            <a:r>
              <a:rPr lang="en-GB" sz="600" b="0" dirty="0"/>
              <a:t>The volume of headcount will build over time, as the product range increases and volumes increase. Nevertheless, within the timeframe of this business plan, it is not anticipated to exceed 12 employees.</a:t>
            </a:r>
          </a:p>
          <a:p>
            <a:r>
              <a:rPr lang="en-GB" sz="600" b="0" dirty="0"/>
              <a:t> </a:t>
            </a:r>
          </a:p>
          <a:p>
            <a:r>
              <a:rPr lang="en-GB" sz="600" b="0" dirty="0"/>
              <a:t>In addition, the Company will pay fees to non-executive directors. It is currently anticipated that the Board will have up to 7 non-executives.</a:t>
            </a:r>
          </a:p>
          <a:p>
            <a:r>
              <a:rPr lang="en-GB" sz="600" b="0" dirty="0"/>
              <a:t> </a:t>
            </a:r>
          </a:p>
          <a:p>
            <a:r>
              <a:rPr lang="en-GB" sz="600" b="0" dirty="0"/>
              <a:t>Other than staff related and ‘one off’ expenses, the Company will incur normal </a:t>
            </a:r>
            <a:r>
              <a:rPr lang="en-GB" sz="600" b="0" dirty="0" err="1"/>
              <a:t>ongoing</a:t>
            </a:r>
            <a:r>
              <a:rPr lang="en-GB" sz="600" b="0" dirty="0"/>
              <a:t> operating expense, i.e. premises, insurance, marketing, information technology, communications, audit, etc. The Company will also pay </a:t>
            </a:r>
            <a:r>
              <a:rPr lang="en-GB" sz="600" b="0" dirty="0" err="1"/>
              <a:t>ongoing</a:t>
            </a:r>
            <a:r>
              <a:rPr lang="en-GB" sz="600" b="0" dirty="0"/>
              <a:t> costs for updating the bond and commercial programmes and ratings fees.</a:t>
            </a:r>
          </a:p>
          <a:p>
            <a:endParaRPr lang="en-GB" sz="600" b="0" dirty="0" smtClean="0"/>
          </a:p>
          <a:p>
            <a:r>
              <a:rPr lang="en-GB" sz="600" b="0" dirty="0" smtClean="0"/>
              <a:t>The </a:t>
            </a:r>
            <a:r>
              <a:rPr lang="en-GB" sz="600" b="0" dirty="0"/>
              <a:t>Company will incur a number of ‘one off’ expenses, </a:t>
            </a:r>
            <a:r>
              <a:rPr lang="en-GB" sz="600" b="0" dirty="0" smtClean="0"/>
              <a:t>including: Establishment </a:t>
            </a:r>
            <a:r>
              <a:rPr lang="en-GB" sz="600" b="0" dirty="0"/>
              <a:t>costs i.e. legal and advisory </a:t>
            </a:r>
            <a:r>
              <a:rPr lang="en-GB" sz="600" b="0" dirty="0" smtClean="0"/>
              <a:t>fees, search </a:t>
            </a:r>
            <a:r>
              <a:rPr lang="en-GB" sz="600" b="0" dirty="0"/>
              <a:t>fees for the identification of the </a:t>
            </a:r>
            <a:r>
              <a:rPr lang="en-GB" sz="600" b="0" dirty="0" err="1" smtClean="0"/>
              <a:t>boardT</a:t>
            </a:r>
            <a:r>
              <a:rPr lang="en-GB" sz="600" b="0" dirty="0" smtClean="0"/>
              <a:t> </a:t>
            </a:r>
            <a:r>
              <a:rPr lang="en-GB" sz="600" b="0" dirty="0"/>
              <a:t>development costs for incremental products, e.g. establishing a commercial paper programme</a:t>
            </a:r>
          </a:p>
          <a:p>
            <a:r>
              <a:rPr lang="en-GB" sz="600" dirty="0" smtClean="0"/>
              <a:t> </a:t>
            </a:r>
          </a:p>
          <a:p>
            <a:r>
              <a:rPr lang="en-GB" sz="600" dirty="0" smtClean="0"/>
              <a:t>Bond related costs</a:t>
            </a:r>
          </a:p>
          <a:p>
            <a:r>
              <a:rPr lang="en-GB" sz="600" b="0" dirty="0"/>
              <a:t> </a:t>
            </a:r>
          </a:p>
          <a:p>
            <a:r>
              <a:rPr lang="en-GB" sz="600" b="0" dirty="0"/>
              <a:t>The following estimated costs are not included as part of the Agency </a:t>
            </a:r>
            <a:r>
              <a:rPr lang="en-GB" sz="600" b="0" dirty="0" smtClean="0"/>
              <a:t>costs: Syndication costs, ratings </a:t>
            </a:r>
            <a:r>
              <a:rPr lang="en-GB" sz="600" b="0" dirty="0"/>
              <a:t>fees on bond </a:t>
            </a:r>
            <a:r>
              <a:rPr lang="en-GB" sz="600" b="0" dirty="0" smtClean="0"/>
              <a:t>issuance, paying </a:t>
            </a:r>
            <a:r>
              <a:rPr lang="en-GB" sz="600" b="0" dirty="0"/>
              <a:t>agent, </a:t>
            </a:r>
            <a:r>
              <a:rPr lang="en-GB" sz="600" b="0" dirty="0" smtClean="0"/>
              <a:t>trustee </a:t>
            </a:r>
            <a:r>
              <a:rPr lang="en-GB" sz="600" b="0" dirty="0"/>
              <a:t>services etc. </a:t>
            </a:r>
          </a:p>
          <a:p>
            <a:r>
              <a:rPr lang="en-GB" sz="600" b="0" dirty="0"/>
              <a:t> </a:t>
            </a:r>
          </a:p>
          <a:p>
            <a:r>
              <a:rPr lang="en-GB" sz="600" b="0" dirty="0"/>
              <a:t>As referred to above, these costs will be accrued as part of the bond related expenses and recovered by way of an incremental interest rate margin.  </a:t>
            </a:r>
          </a:p>
          <a:p>
            <a:r>
              <a:rPr lang="en-GB" sz="600" dirty="0"/>
              <a:t> </a:t>
            </a:r>
          </a:p>
          <a:p>
            <a:r>
              <a:rPr lang="en-GB" sz="600" dirty="0"/>
              <a:t>Outsourcing arrangements</a:t>
            </a:r>
          </a:p>
          <a:p>
            <a:r>
              <a:rPr lang="en-GB" sz="600" b="0" dirty="0"/>
              <a:t> </a:t>
            </a:r>
          </a:p>
          <a:p>
            <a:r>
              <a:rPr lang="en-GB" sz="600" b="0" dirty="0"/>
              <a:t>Given the likely volume of transactions in the early years of the Agency, it is not considered economic to maintain a number of the required support services ‘in-house’. </a:t>
            </a:r>
          </a:p>
          <a:p>
            <a:r>
              <a:rPr lang="en-GB" sz="600" b="0" dirty="0"/>
              <a:t> </a:t>
            </a:r>
          </a:p>
          <a:p>
            <a:r>
              <a:rPr lang="en-GB" sz="600" b="0" dirty="0"/>
              <a:t>In particular, IT, human resources, accounting services and legal will be outsourced. This will be kept under constant review to assess whether the volume of resource, particularly legal, required justifies an internal hire. </a:t>
            </a:r>
          </a:p>
          <a:p>
            <a:r>
              <a:rPr lang="en-GB" sz="600" b="0" dirty="0"/>
              <a:t> </a:t>
            </a:r>
          </a:p>
          <a:p>
            <a:r>
              <a:rPr lang="en-GB" sz="600" b="0" dirty="0"/>
              <a:t>In addition, all elements relating to servicing bonds and loans to local authorities will be outsourced in the first instance. Specifically, this would include receipt and disbursement of all principal amounts between bond investors and local authorities and related interest payments. </a:t>
            </a:r>
          </a:p>
          <a:p>
            <a:endParaRPr lang="en-US" sz="600" b="0" dirty="0"/>
          </a:p>
        </p:txBody>
      </p:sp>
      <p:sp>
        <p:nvSpPr>
          <p:cNvPr id="10" name="TextBox 9"/>
          <p:cNvSpPr txBox="1"/>
          <p:nvPr/>
        </p:nvSpPr>
        <p:spPr>
          <a:xfrm>
            <a:off x="560512" y="6165304"/>
            <a:ext cx="4267715" cy="215444"/>
          </a:xfrm>
          <a:prstGeom prst="rect">
            <a:avLst/>
          </a:prstGeom>
          <a:noFill/>
        </p:spPr>
        <p:txBody>
          <a:bodyPr wrap="none" rtlCol="0">
            <a:spAutoFit/>
          </a:bodyPr>
          <a:lstStyle/>
          <a:p>
            <a:r>
              <a:rPr lang="en-US" sz="800" b="0" dirty="0" smtClean="0"/>
              <a:t>Source: Local Capital Finance Company Information Memorandum dated November 2014</a:t>
            </a:r>
            <a:endParaRPr lang="en-US" sz="800" b="0" dirty="0"/>
          </a:p>
        </p:txBody>
      </p:sp>
    </p:spTree>
    <p:extLst>
      <p:ext uri="{BB962C8B-B14F-4D97-AF65-F5344CB8AC3E}">
        <p14:creationId xmlns:p14="http://schemas.microsoft.com/office/powerpoint/2010/main" val="1474941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5"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6"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17</a:t>
            </a:r>
            <a:endParaRPr lang="en-GB" sz="2000" dirty="0">
              <a:solidFill>
                <a:srgbClr val="2D2D8A"/>
              </a:solidFill>
            </a:endParaRPr>
          </a:p>
        </p:txBody>
      </p:sp>
      <p:sp>
        <p:nvSpPr>
          <p:cNvPr id="7" name="TextBox 6"/>
          <p:cNvSpPr txBox="1"/>
          <p:nvPr/>
        </p:nvSpPr>
        <p:spPr>
          <a:xfrm>
            <a:off x="560512" y="6407750"/>
            <a:ext cx="1992853" cy="215444"/>
          </a:xfrm>
          <a:prstGeom prst="rect">
            <a:avLst/>
          </a:prstGeom>
          <a:noFill/>
        </p:spPr>
        <p:txBody>
          <a:bodyPr wrap="none" rtlCol="0">
            <a:spAutoFit/>
          </a:bodyPr>
          <a:lstStyle/>
          <a:p>
            <a:r>
              <a:rPr lang="en-US" sz="800" b="0" dirty="0" smtClean="0"/>
              <a:t>Source: Top 10 Sterling Syndicate Bank</a:t>
            </a:r>
            <a:endParaRPr lang="en-US" sz="800" b="0" dirty="0"/>
          </a:p>
        </p:txBody>
      </p:sp>
      <p:sp>
        <p:nvSpPr>
          <p:cNvPr id="3" name="TextBox 2"/>
          <p:cNvSpPr txBox="1"/>
          <p:nvPr/>
        </p:nvSpPr>
        <p:spPr>
          <a:xfrm>
            <a:off x="776536" y="1196752"/>
            <a:ext cx="8352928" cy="4939814"/>
          </a:xfrm>
          <a:prstGeom prst="rect">
            <a:avLst/>
          </a:prstGeom>
          <a:noFill/>
        </p:spPr>
        <p:txBody>
          <a:bodyPr wrap="square" rtlCol="0">
            <a:spAutoFit/>
          </a:bodyPr>
          <a:lstStyle/>
          <a:p>
            <a:r>
              <a:rPr lang="en-US" sz="900" dirty="0"/>
              <a:t>This Confidential Presentation (the </a:t>
            </a:r>
            <a:r>
              <a:rPr lang="en-GB" sz="900" dirty="0"/>
              <a:t>“</a:t>
            </a:r>
            <a:r>
              <a:rPr lang="en-US" sz="900" dirty="0"/>
              <a:t>Confidential Presentation</a:t>
            </a:r>
            <a:r>
              <a:rPr lang="en-GB" sz="900" dirty="0"/>
              <a:t>”</a:t>
            </a:r>
            <a:r>
              <a:rPr lang="en-US" sz="900" dirty="0"/>
              <a:t>) is for a limited number of recipients for the sole purpose of evaluating and learning about the Agency and whether they wish to proceed with a further investigation of the Agency.</a:t>
            </a:r>
            <a:endParaRPr lang="en-GB" sz="900" dirty="0"/>
          </a:p>
          <a:p>
            <a:r>
              <a:rPr lang="en-GB" sz="900" dirty="0"/>
              <a:t> </a:t>
            </a:r>
          </a:p>
          <a:p>
            <a:r>
              <a:rPr lang="en-US" sz="900" dirty="0"/>
              <a:t>This Confidential Presentation has been prepared solely for information purposes relating to Agency only. It may be not be communicated, photocopied, reproduced, disclosed or distributed to any other person and/or organization at any time.</a:t>
            </a:r>
            <a:endParaRPr lang="en-GB" sz="900" dirty="0"/>
          </a:p>
          <a:p>
            <a:r>
              <a:rPr lang="en-GB" sz="900" dirty="0"/>
              <a:t> </a:t>
            </a:r>
          </a:p>
          <a:p>
            <a:r>
              <a:rPr lang="en-US" sz="900" dirty="0"/>
              <a:t>This Confidential Presentation does not purport to be all‐inclusive or to contain all the information that the recipient may desire for evaluating and learning about the Agency. </a:t>
            </a:r>
            <a:endParaRPr lang="en-GB" sz="900" dirty="0"/>
          </a:p>
          <a:p>
            <a:r>
              <a:rPr lang="en-GB" sz="900" dirty="0"/>
              <a:t> </a:t>
            </a:r>
          </a:p>
          <a:p>
            <a:r>
              <a:rPr lang="en-US" sz="900" dirty="0"/>
              <a:t>No representation or warranty, express or implied, is or will be made in relation to the accuracy or completeness of this Confidential Presentation or any other written or oral information made available to any recipient or its advisors in connection with any further investigation of the Agency and, without prejudice to any liability for fraudulent misrepresentation, no responsibility or liability is or will be accepted by </a:t>
            </a:r>
            <a:r>
              <a:rPr lang="en-GB" sz="900" dirty="0"/>
              <a:t>the Local Capital Finance Company Limited, (“LCFC”)</a:t>
            </a:r>
            <a:r>
              <a:rPr lang="en-US" sz="900" dirty="0"/>
              <a:t> or by any of their respective officers, employees or agents in relation to it. </a:t>
            </a:r>
            <a:endParaRPr lang="en-US" sz="900" dirty="0" smtClean="0"/>
          </a:p>
          <a:p>
            <a:endParaRPr lang="en-GB" sz="900" dirty="0"/>
          </a:p>
          <a:p>
            <a:r>
              <a:rPr lang="en-US" sz="900" dirty="0"/>
              <a:t>Each of the LCFC and their respective subsidiaries and associated companies and their respective officers, employees and agents expressly disclaims any and all liability which may be based on this Confidential Presentation or such information, and any errors therein or omissions therefrom. In particular, no representation or warranty is given as to the achievement or reasonableness of future projections, management targets, estimates, prospects or returns, if any. Any recipient  of the Confidential Presentation should make its own investigation of all information provided.</a:t>
            </a:r>
            <a:endParaRPr lang="en-GB" sz="900" dirty="0"/>
          </a:p>
          <a:p>
            <a:r>
              <a:rPr lang="en-US" sz="900" dirty="0"/>
              <a:t> </a:t>
            </a:r>
            <a:endParaRPr lang="en-GB" sz="900" dirty="0"/>
          </a:p>
          <a:p>
            <a:r>
              <a:rPr lang="en-US" sz="900" dirty="0"/>
              <a:t>In furnishing this Confidential Presentation, the LCFC does not undertake any obligation to provide the recipient with access to any additional information or to update this Confidential Presentation or any additional information or to correct any inaccuracies in any such information which may become apparent. </a:t>
            </a:r>
            <a:endParaRPr lang="en-US" sz="900" dirty="0" smtClean="0"/>
          </a:p>
          <a:p>
            <a:endParaRPr lang="en-GB" sz="900" dirty="0"/>
          </a:p>
          <a:p>
            <a:r>
              <a:rPr lang="en-US" sz="900" dirty="0"/>
              <a:t>This Confidential Presentation does not constitute an offer or invitation for the sale or purchase of securities and does not constitute any form of commitment or recommendation on the part of the LCFC or any of their respective subsidiaries or associated companies. Neither this Confidential Presentation, nor any other written or oral information made available to any recipient or its advisors, will form the basis of any contract. A proposal regarding the Agency will only give rise to any contractual obligations on the part of the Company when a definitive agreement has been executed. The LCFC will accept only those obligations in relation to the Agency which may be set forth in such definitive agreement. </a:t>
            </a:r>
            <a:endParaRPr lang="en-US" sz="900" dirty="0" smtClean="0"/>
          </a:p>
          <a:p>
            <a:endParaRPr lang="en-GB" sz="900" dirty="0"/>
          </a:p>
          <a:p>
            <a:r>
              <a:rPr lang="en-US" sz="900" dirty="0"/>
              <a:t>This document is provided on a confidential basis and is intended for the sole purpose of evaluating and learning about the Agency. Recipients of the Confidential Presentation agree to treat this document and any subsequent information obtained in the course of the discussions in a confidential manner and not, directly or indirectly, to disclose or to permit their advisors, agents or affiliates to disclose any such information without the prior express written consent of the LCFC.</a:t>
            </a:r>
            <a:endParaRPr lang="en-GB" sz="900" dirty="0"/>
          </a:p>
          <a:p>
            <a:r>
              <a:rPr lang="en-GB" sz="900" dirty="0"/>
              <a:t> </a:t>
            </a:r>
          </a:p>
          <a:p>
            <a:endParaRPr lang="en-GB" sz="900" dirty="0"/>
          </a:p>
        </p:txBody>
      </p:sp>
    </p:spTree>
    <p:extLst>
      <p:ext uri="{BB962C8B-B14F-4D97-AF65-F5344CB8AC3E}">
        <p14:creationId xmlns:p14="http://schemas.microsoft.com/office/powerpoint/2010/main" val="3890218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onut 2"/>
          <p:cNvSpPr/>
          <p:nvPr/>
        </p:nvSpPr>
        <p:spPr bwMode="auto">
          <a:xfrm>
            <a:off x="1064568" y="1821880"/>
            <a:ext cx="4032448" cy="3960440"/>
          </a:xfrm>
          <a:prstGeom prst="donut">
            <a:avLst>
              <a:gd name="adj" fmla="val 5242"/>
            </a:avLst>
          </a:prstGeom>
          <a:solidFill>
            <a:srgbClr val="9E1E6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endParaRPr lang="en-GB">
              <a:solidFill>
                <a:srgbClr val="000000"/>
              </a:solidFill>
              <a:ea typeface="ＭＳ Ｐゴシック" charset="0"/>
            </a:endParaRPr>
          </a:p>
        </p:txBody>
      </p:sp>
      <p:graphicFrame>
        <p:nvGraphicFramePr>
          <p:cNvPr id="8" name="Diagram 7"/>
          <p:cNvGraphicFramePr/>
          <p:nvPr>
            <p:extLst/>
          </p:nvPr>
        </p:nvGraphicFramePr>
        <p:xfrm>
          <a:off x="-375592" y="1268760"/>
          <a:ext cx="6892032"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272480" y="219361"/>
            <a:ext cx="6768752" cy="833375"/>
          </a:xfrm>
        </p:spPr>
        <p:txBody>
          <a:bodyPr/>
          <a:lstStyle/>
          <a:p>
            <a:r>
              <a:rPr lang="en-GB" sz="2400" dirty="0" smtClean="0"/>
              <a:t>The Agency </a:t>
            </a:r>
            <a:r>
              <a:rPr lang="en-GB" sz="2400" dirty="0"/>
              <a:t>e</a:t>
            </a:r>
            <a:r>
              <a:rPr lang="en-GB" sz="2400" dirty="0" smtClean="0"/>
              <a:t>xists </a:t>
            </a:r>
            <a:r>
              <a:rPr lang="en-GB" sz="2400" dirty="0"/>
              <a:t>f</a:t>
            </a:r>
            <a:r>
              <a:rPr lang="en-GB" sz="2400" dirty="0" smtClean="0"/>
              <a:t>or </a:t>
            </a:r>
            <a:r>
              <a:rPr lang="en-GB" sz="2400" dirty="0"/>
              <a:t>t</a:t>
            </a:r>
            <a:r>
              <a:rPr lang="en-GB" sz="2400" dirty="0" smtClean="0"/>
              <a:t>he </a:t>
            </a:r>
            <a:r>
              <a:rPr lang="en-GB" sz="2400" dirty="0"/>
              <a:t>s</a:t>
            </a:r>
            <a:r>
              <a:rPr lang="en-GB" sz="2400" dirty="0" smtClean="0"/>
              <a:t>ole </a:t>
            </a:r>
            <a:r>
              <a:rPr lang="en-GB" sz="2400" dirty="0"/>
              <a:t>p</a:t>
            </a:r>
            <a:r>
              <a:rPr lang="en-GB" sz="2400" dirty="0" smtClean="0"/>
              <a:t>urpose </a:t>
            </a:r>
            <a:r>
              <a:rPr lang="en-GB" sz="2400" dirty="0"/>
              <a:t>o</a:t>
            </a:r>
            <a:r>
              <a:rPr lang="en-GB" sz="2400" dirty="0" smtClean="0"/>
              <a:t>f </a:t>
            </a:r>
            <a:r>
              <a:rPr lang="en-GB" sz="2400" dirty="0"/>
              <a:t>r</a:t>
            </a:r>
            <a:r>
              <a:rPr lang="en-GB" sz="2400" dirty="0" smtClean="0"/>
              <a:t>educing </a:t>
            </a:r>
            <a:r>
              <a:rPr lang="en-GB" sz="2400" dirty="0"/>
              <a:t>c</a:t>
            </a:r>
            <a:r>
              <a:rPr lang="en-GB" sz="2400" dirty="0" smtClean="0"/>
              <a:t>ouncil </a:t>
            </a:r>
            <a:r>
              <a:rPr lang="en-GB" sz="2400" dirty="0"/>
              <a:t>f</a:t>
            </a:r>
            <a:r>
              <a:rPr lang="en-GB" sz="2400" dirty="0" smtClean="0"/>
              <a:t>inancing </a:t>
            </a:r>
            <a:r>
              <a:rPr lang="en-GB" sz="2400" dirty="0"/>
              <a:t>c</a:t>
            </a:r>
            <a:r>
              <a:rPr lang="en-GB" sz="2400" dirty="0" smtClean="0"/>
              <a:t>osts</a:t>
            </a:r>
            <a:endParaRPr lang="en-GB" sz="2400" dirty="0"/>
          </a:p>
        </p:txBody>
      </p:sp>
      <p:sp>
        <p:nvSpPr>
          <p:cNvPr id="13" name="Text Placeholder 12"/>
          <p:cNvSpPr>
            <a:spLocks noGrp="1"/>
          </p:cNvSpPr>
          <p:nvPr>
            <p:ph type="body" sz="half" idx="2"/>
          </p:nvPr>
        </p:nvSpPr>
        <p:spPr>
          <a:xfrm>
            <a:off x="5888825" y="1156661"/>
            <a:ext cx="3672687" cy="5177266"/>
          </a:xfrm>
        </p:spPr>
        <p:txBody>
          <a:bodyPr/>
          <a:lstStyle/>
          <a:p>
            <a:r>
              <a:rPr lang="en-GB" sz="2200" b="1" dirty="0" smtClean="0">
                <a:solidFill>
                  <a:schemeClr val="accent6">
                    <a:lumMod val="60000"/>
                    <a:lumOff val="40000"/>
                  </a:schemeClr>
                </a:solidFill>
              </a:rPr>
              <a:t>What will it do?</a:t>
            </a:r>
          </a:p>
          <a:p>
            <a:endParaRPr lang="en-GB" dirty="0" smtClean="0"/>
          </a:p>
          <a:p>
            <a:pPr marL="342900" indent="-342900" algn="just">
              <a:buClr>
                <a:schemeClr val="accent6"/>
              </a:buClr>
              <a:buFont typeface="Wingdings" panose="05000000000000000000" pitchFamily="2" charset="2"/>
              <a:buChar char="Ø"/>
            </a:pPr>
            <a:r>
              <a:rPr lang="en-GB" sz="2000" kern="1200" dirty="0" smtClean="0"/>
              <a:t>Raise </a:t>
            </a:r>
            <a:r>
              <a:rPr lang="en-GB" sz="2000" kern="1200" dirty="0"/>
              <a:t>money on the capital markets through issuing </a:t>
            </a:r>
            <a:r>
              <a:rPr lang="en-GB" sz="2000" kern="1200" dirty="0" smtClean="0"/>
              <a:t>bonds</a:t>
            </a:r>
          </a:p>
          <a:p>
            <a:pPr marL="342900" indent="-342900" algn="just">
              <a:buClr>
                <a:schemeClr val="accent6"/>
              </a:buClr>
              <a:buFont typeface="Wingdings" panose="05000000000000000000" pitchFamily="2" charset="2"/>
              <a:buChar char="Ø"/>
            </a:pPr>
            <a:endParaRPr lang="en-GB" sz="2000" kern="1200" dirty="0"/>
          </a:p>
          <a:p>
            <a:pPr marL="342900" indent="-342900" algn="just">
              <a:buClr>
                <a:schemeClr val="accent6"/>
              </a:buClr>
              <a:buFont typeface="Wingdings" panose="05000000000000000000" pitchFamily="2" charset="2"/>
              <a:buChar char="Ø"/>
            </a:pPr>
            <a:r>
              <a:rPr lang="en-GB" sz="2000" kern="1200" dirty="0"/>
              <a:t>Arrange lending or borrowing directly from local </a:t>
            </a:r>
            <a:r>
              <a:rPr lang="en-GB" sz="2000" kern="1200" dirty="0" smtClean="0"/>
              <a:t>authorities</a:t>
            </a:r>
          </a:p>
          <a:p>
            <a:pPr marL="342900" indent="-342900" algn="just">
              <a:buClr>
                <a:schemeClr val="accent6"/>
              </a:buClr>
              <a:buFont typeface="Wingdings" panose="05000000000000000000" pitchFamily="2" charset="2"/>
              <a:buChar char="Ø"/>
            </a:pPr>
            <a:endParaRPr lang="en-GB" sz="2000" kern="1200" dirty="0"/>
          </a:p>
          <a:p>
            <a:pPr marL="342900" indent="-342900" algn="just">
              <a:buClr>
                <a:schemeClr val="accent6"/>
              </a:buClr>
              <a:buFont typeface="Wingdings" panose="05000000000000000000" pitchFamily="2" charset="2"/>
              <a:buChar char="Ø"/>
            </a:pPr>
            <a:r>
              <a:rPr lang="en-GB" sz="2000" kern="1200" dirty="0"/>
              <a:t>Source funding from other third party sources, such as banks, pension funds and insurance companies</a:t>
            </a:r>
          </a:p>
        </p:txBody>
      </p:sp>
      <p:pic>
        <p:nvPicPr>
          <p:cNvPr id="5"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9" name="Oval 8"/>
          <p:cNvSpPr/>
          <p:nvPr/>
        </p:nvSpPr>
        <p:spPr bwMode="auto">
          <a:xfrm>
            <a:off x="3755153" y="2843221"/>
            <a:ext cx="45719" cy="45719"/>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endParaRPr lang="en-GB">
              <a:solidFill>
                <a:srgbClr val="000000"/>
              </a:solidFill>
              <a:ea typeface="ＭＳ Ｐゴシック" charset="0"/>
            </a:endParaRPr>
          </a:p>
        </p:txBody>
      </p:sp>
      <p:grpSp>
        <p:nvGrpSpPr>
          <p:cNvPr id="10" name="Group 9"/>
          <p:cNvGrpSpPr/>
          <p:nvPr/>
        </p:nvGrpSpPr>
        <p:grpSpPr>
          <a:xfrm>
            <a:off x="1964792" y="2673214"/>
            <a:ext cx="2232000" cy="2232000"/>
            <a:chOff x="2451254" y="-495946"/>
            <a:chExt cx="1957319" cy="2038314"/>
          </a:xfrm>
        </p:grpSpPr>
        <p:sp>
          <p:nvSpPr>
            <p:cNvPr id="11" name="Flowchart: Connector 10"/>
            <p:cNvSpPr/>
            <p:nvPr/>
          </p:nvSpPr>
          <p:spPr>
            <a:xfrm>
              <a:off x="2451254" y="-495946"/>
              <a:ext cx="1957319" cy="2038314"/>
            </a:xfrm>
            <a:prstGeom prst="flowChartConnector">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Flowchart: Connector 4"/>
            <p:cNvSpPr/>
            <p:nvPr/>
          </p:nvSpPr>
          <p:spPr>
            <a:xfrm>
              <a:off x="2798450" y="-134542"/>
              <a:ext cx="1283699" cy="1305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algn="ctr" defTabSz="755650">
                <a:lnSpc>
                  <a:spcPct val="90000"/>
                </a:lnSpc>
                <a:spcAft>
                  <a:spcPct val="35000"/>
                </a:spcAft>
              </a:pPr>
              <a:r>
                <a:rPr lang="en-GB" sz="1400" dirty="0" smtClean="0">
                  <a:solidFill>
                    <a:srgbClr val="FFFFFF"/>
                  </a:solidFill>
                  <a:latin typeface="Agency FB" panose="020B0503020202020204" pitchFamily="34" charset="0"/>
                </a:rPr>
                <a:t>UK Municipal Bonds Agency:</a:t>
              </a:r>
            </a:p>
            <a:p>
              <a:pPr algn="ctr" defTabSz="755650">
                <a:lnSpc>
                  <a:spcPct val="90000"/>
                </a:lnSpc>
                <a:spcAft>
                  <a:spcPct val="35000"/>
                </a:spcAft>
              </a:pPr>
              <a:r>
                <a:rPr lang="en-GB" sz="1400" dirty="0" smtClean="0">
                  <a:solidFill>
                    <a:srgbClr val="FFFFFF"/>
                  </a:solidFill>
                  <a:latin typeface="Agency FB" panose="020B0503020202020204" pitchFamily="34" charset="0"/>
                </a:rPr>
                <a:t>Sector-led</a:t>
              </a:r>
              <a:br>
                <a:rPr lang="en-GB" sz="1400" dirty="0" smtClean="0">
                  <a:solidFill>
                    <a:srgbClr val="FFFFFF"/>
                  </a:solidFill>
                  <a:latin typeface="Agency FB" panose="020B0503020202020204" pitchFamily="34" charset="0"/>
                </a:rPr>
              </a:br>
              <a:r>
                <a:rPr lang="en-GB" sz="1400" dirty="0" smtClean="0">
                  <a:solidFill>
                    <a:srgbClr val="FFFFFF"/>
                  </a:solidFill>
                  <a:latin typeface="Agency FB" panose="020B0503020202020204" pitchFamily="34" charset="0"/>
                </a:rPr>
                <a:t>independence</a:t>
              </a:r>
            </a:p>
          </p:txBody>
        </p:sp>
      </p:grpSp>
      <p:sp>
        <p:nvSpPr>
          <p:cNvPr id="15"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2</a:t>
            </a:r>
            <a:endParaRPr lang="en-GB" sz="2000" dirty="0">
              <a:solidFill>
                <a:srgbClr val="2D2D8A"/>
              </a:solidFill>
            </a:endParaRPr>
          </a:p>
        </p:txBody>
      </p:sp>
    </p:spTree>
    <p:extLst>
      <p:ext uri="{BB962C8B-B14F-4D97-AF65-F5344CB8AC3E}">
        <p14:creationId xmlns:p14="http://schemas.microsoft.com/office/powerpoint/2010/main" val="939585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704528" y="1556792"/>
            <a:ext cx="3168352" cy="4230000"/>
          </a:xfrm>
          <a:prstGeom prst="rect">
            <a:avLst/>
          </a:prstGeom>
          <a:solidFill>
            <a:schemeClr val="bg2">
              <a:lumMod val="20000"/>
              <a:lumOff val="80000"/>
            </a:schemeClr>
          </a:solidFill>
          <a:ln>
            <a:solidFill>
              <a:schemeClr val="accent6">
                <a:lumMod val="75000"/>
              </a:schemeClr>
            </a:solidFill>
          </a:ln>
        </p:spPr>
        <p:txBody>
          <a:bodyPr wrap="square" lIns="67350" tIns="33675" rIns="67350" bIns="33675">
            <a:spAutoFit/>
          </a:bodyPr>
          <a:lstStyle/>
          <a:p>
            <a:pPr marL="285750" indent="-285750">
              <a:buClr>
                <a:srgbClr val="2D2D8A"/>
              </a:buClr>
              <a:buFont typeface="Wingdings" panose="05000000000000000000" pitchFamily="2" charset="2"/>
              <a:buChar char="Ø"/>
            </a:pPr>
            <a:r>
              <a:rPr lang="en-GB" sz="1800" b="0" dirty="0" smtClean="0">
                <a:solidFill>
                  <a:srgbClr val="000000"/>
                </a:solidFill>
              </a:rPr>
              <a:t>Business case approved by LGA Leadership Board, March 2014</a:t>
            </a:r>
          </a:p>
          <a:p>
            <a:pPr marL="285750" indent="-285750">
              <a:buClr>
                <a:srgbClr val="2D2D8A"/>
              </a:buClr>
              <a:buFont typeface="Wingdings" panose="05000000000000000000" pitchFamily="2" charset="2"/>
              <a:buChar char="Ø"/>
            </a:pPr>
            <a:endParaRPr lang="en-GB" sz="1800" b="0" dirty="0">
              <a:solidFill>
                <a:srgbClr val="000000"/>
              </a:solidFill>
            </a:endParaRPr>
          </a:p>
          <a:p>
            <a:pPr marL="285750" indent="-285750">
              <a:buClr>
                <a:srgbClr val="2D2D8A"/>
              </a:buClr>
              <a:buFont typeface="Wingdings" panose="05000000000000000000" pitchFamily="2" charset="2"/>
              <a:buChar char="Ø"/>
            </a:pPr>
            <a:r>
              <a:rPr lang="en-GB" sz="1800" b="0" dirty="0" smtClean="0">
                <a:solidFill>
                  <a:srgbClr val="000000"/>
                </a:solidFill>
              </a:rPr>
              <a:t>Local Capital Finance Company Ltd. incorporated, June 2014</a:t>
            </a:r>
          </a:p>
          <a:p>
            <a:pPr marL="285750" indent="-285750">
              <a:buClr>
                <a:srgbClr val="2D2D8A"/>
              </a:buClr>
              <a:buFont typeface="Wingdings" panose="05000000000000000000" pitchFamily="2" charset="2"/>
              <a:buChar char="Ø"/>
            </a:pPr>
            <a:endParaRPr lang="en-GB" sz="1800" b="0" dirty="0" smtClean="0">
              <a:solidFill>
                <a:srgbClr val="000000"/>
              </a:solidFill>
            </a:endParaRPr>
          </a:p>
          <a:p>
            <a:pPr marL="285750" indent="-285750">
              <a:buClr>
                <a:srgbClr val="2D2D8A"/>
              </a:buClr>
              <a:buFont typeface="Wingdings" panose="05000000000000000000" pitchFamily="2" charset="2"/>
              <a:buChar char="Ø"/>
            </a:pPr>
            <a:r>
              <a:rPr lang="en-GB" sz="1800" b="0" dirty="0" smtClean="0">
                <a:solidFill>
                  <a:srgbClr val="000000"/>
                </a:solidFill>
              </a:rPr>
              <a:t>First phase fundraising successfully completed, August 2014</a:t>
            </a:r>
          </a:p>
          <a:p>
            <a:pPr marL="285750" indent="-285750">
              <a:buClr>
                <a:srgbClr val="2D2D8A"/>
              </a:buClr>
              <a:buFont typeface="Wingdings" panose="05000000000000000000" pitchFamily="2" charset="2"/>
              <a:buChar char="Ø"/>
            </a:pPr>
            <a:endParaRPr lang="en-GB" sz="1800" b="0" dirty="0">
              <a:solidFill>
                <a:srgbClr val="000000"/>
              </a:solidFill>
            </a:endParaRPr>
          </a:p>
          <a:p>
            <a:pPr marL="285750" indent="-285750">
              <a:buClr>
                <a:srgbClr val="2D2D8A"/>
              </a:buClr>
              <a:buFont typeface="Wingdings" panose="05000000000000000000" pitchFamily="2" charset="2"/>
              <a:buChar char="Ø"/>
            </a:pPr>
            <a:r>
              <a:rPr lang="en-GB" sz="1800" b="0" dirty="0" smtClean="0">
                <a:solidFill>
                  <a:srgbClr val="000000"/>
                </a:solidFill>
              </a:rPr>
              <a:t>Interim team to take agency to next phase on-boarded September 2014</a:t>
            </a:r>
            <a:endParaRPr lang="en-GB" sz="1800" b="0" dirty="0">
              <a:solidFill>
                <a:srgbClr val="000000"/>
              </a:solidFill>
            </a:endParaRPr>
          </a:p>
        </p:txBody>
      </p:sp>
      <p:sp>
        <p:nvSpPr>
          <p:cNvPr id="8" name="Rectangle 2"/>
          <p:cNvSpPr>
            <a:spLocks noGrp="1" noChangeArrowheads="1"/>
          </p:cNvSpPr>
          <p:nvPr>
            <p:ph type="title"/>
          </p:nvPr>
        </p:nvSpPr>
        <p:spPr>
          <a:xfrm>
            <a:off x="560512" y="260648"/>
            <a:ext cx="6817072" cy="792088"/>
          </a:xfrm>
        </p:spPr>
        <p:txBody>
          <a:bodyPr/>
          <a:lstStyle/>
          <a:p>
            <a:pPr>
              <a:defRPr/>
            </a:pPr>
            <a:r>
              <a:rPr lang="en-GB" sz="2400" dirty="0" smtClean="0">
                <a:cs typeface="+mj-cs"/>
              </a:rPr>
              <a:t>The journey </a:t>
            </a:r>
            <a:r>
              <a:rPr lang="en-GB" dirty="0">
                <a:cs typeface="+mj-cs"/>
              </a:rPr>
              <a:t>t</a:t>
            </a:r>
            <a:r>
              <a:rPr lang="en-GB" sz="2400" dirty="0" smtClean="0">
                <a:cs typeface="+mj-cs"/>
              </a:rPr>
              <a:t>o </a:t>
            </a:r>
            <a:r>
              <a:rPr lang="en-GB" dirty="0">
                <a:cs typeface="+mj-cs"/>
              </a:rPr>
              <a:t>d</a:t>
            </a:r>
            <a:r>
              <a:rPr lang="en-GB" sz="2400" dirty="0" smtClean="0">
                <a:cs typeface="+mj-cs"/>
              </a:rPr>
              <a:t>ate</a:t>
            </a:r>
          </a:p>
        </p:txBody>
      </p:sp>
      <p:sp>
        <p:nvSpPr>
          <p:cNvPr id="3" name="Rectangle 2"/>
          <p:cNvSpPr/>
          <p:nvPr/>
        </p:nvSpPr>
        <p:spPr bwMode="auto">
          <a:xfrm>
            <a:off x="4088904" y="1556792"/>
            <a:ext cx="5184576" cy="4230000"/>
          </a:xfrm>
          <a:prstGeom prst="rect">
            <a:avLst/>
          </a:prstGeom>
          <a:solidFill>
            <a:schemeClr val="bg2">
              <a:lumMod val="20000"/>
              <a:lumOff val="80000"/>
            </a:schemeClr>
          </a:solidFill>
          <a:ln>
            <a:solidFill>
              <a:schemeClr val="accent6">
                <a:lumMod val="75000"/>
              </a:schemeClr>
            </a:solidFill>
          </a:ln>
          <a:effectLst/>
          <a:extLst/>
        </p:spPr>
        <p:txBody>
          <a:bodyPr vert="horz" wrap="square" lIns="91440" tIns="45720" rIns="91440" bIns="45720" numCol="1" rtlCol="0" anchor="t" anchorCtr="0" compatLnSpc="1">
            <a:prstTxWarp prst="textNoShape">
              <a:avLst/>
            </a:prstTxWarp>
          </a:bodyPr>
          <a:lstStyle/>
          <a:p>
            <a:r>
              <a:rPr lang="en-US" sz="1600" b="0" dirty="0" smtClean="0">
                <a:solidFill>
                  <a:srgbClr val="000000"/>
                </a:solidFill>
                <a:ea typeface="ＭＳ Ｐゴシック" charset="0"/>
              </a:rPr>
              <a:t>Letters of Intent: 37 local authorities £4.0m, LGA £0.5m (Phase 1 - £2.5m, Phase 2 - £2.0m)</a:t>
            </a:r>
          </a:p>
          <a:p>
            <a:endParaRPr lang="en-US" sz="1600" b="0" dirty="0">
              <a:solidFill>
                <a:srgbClr val="000000"/>
              </a:solidFill>
              <a:ea typeface="ＭＳ Ｐゴシック" charset="0"/>
            </a:endParaRPr>
          </a:p>
          <a:p>
            <a:endParaRPr lang="en-US" sz="1600" b="0" dirty="0">
              <a:solidFill>
                <a:srgbClr val="000000"/>
              </a:solidFill>
              <a:ea typeface="ＭＳ Ｐゴシック" charset="0"/>
            </a:endParaRPr>
          </a:p>
        </p:txBody>
      </p:sp>
      <p:graphicFrame>
        <p:nvGraphicFramePr>
          <p:cNvPr id="4" name="Chart 3"/>
          <p:cNvGraphicFramePr/>
          <p:nvPr>
            <p:extLst>
              <p:ext uri="{D42A27DB-BD31-4B8C-83A1-F6EECF244321}">
                <p14:modId xmlns:p14="http://schemas.microsoft.com/office/powerpoint/2010/main" val="997438499"/>
              </p:ext>
            </p:extLst>
          </p:nvPr>
        </p:nvGraphicFramePr>
        <p:xfrm>
          <a:off x="3800872" y="2132856"/>
          <a:ext cx="3302000" cy="2345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4036177840"/>
              </p:ext>
            </p:extLst>
          </p:nvPr>
        </p:nvGraphicFramePr>
        <p:xfrm>
          <a:off x="6623865" y="2132856"/>
          <a:ext cx="3302000" cy="23453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extLst>
              <p:ext uri="{D42A27DB-BD31-4B8C-83A1-F6EECF244321}">
                <p14:modId xmlns:p14="http://schemas.microsoft.com/office/powerpoint/2010/main" val="2109384267"/>
              </p:ext>
            </p:extLst>
          </p:nvPr>
        </p:nvGraphicFramePr>
        <p:xfrm>
          <a:off x="5241032" y="3501008"/>
          <a:ext cx="3302000" cy="266429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15"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a:solidFill>
                  <a:srgbClr val="2D2D8A"/>
                </a:solidFill>
              </a:rPr>
              <a:t>3</a:t>
            </a:r>
          </a:p>
        </p:txBody>
      </p:sp>
    </p:spTree>
    <p:extLst>
      <p:ext uri="{BB962C8B-B14F-4D97-AF65-F5344CB8AC3E}">
        <p14:creationId xmlns:p14="http://schemas.microsoft.com/office/powerpoint/2010/main" val="3807778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bwMode="auto">
          <a:xfrm>
            <a:off x="344488" y="1340768"/>
            <a:ext cx="6552728" cy="22322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sp>
        <p:nvSpPr>
          <p:cNvPr id="8" name="Rectangle 2"/>
          <p:cNvSpPr>
            <a:spLocks noGrp="1" noChangeArrowheads="1"/>
          </p:cNvSpPr>
          <p:nvPr>
            <p:ph type="title"/>
          </p:nvPr>
        </p:nvSpPr>
        <p:spPr>
          <a:xfrm>
            <a:off x="272480" y="332457"/>
            <a:ext cx="7056784" cy="576263"/>
          </a:xfrm>
        </p:spPr>
        <p:txBody>
          <a:bodyPr/>
          <a:lstStyle/>
          <a:p>
            <a:pPr>
              <a:defRPr/>
            </a:pPr>
            <a:r>
              <a:rPr lang="en-GB" sz="2400" dirty="0" smtClean="0">
                <a:cs typeface="+mj-cs"/>
              </a:rPr>
              <a:t>Overview of local </a:t>
            </a:r>
            <a:r>
              <a:rPr lang="en-GB" dirty="0">
                <a:cs typeface="+mj-cs"/>
              </a:rPr>
              <a:t>a</a:t>
            </a:r>
            <a:r>
              <a:rPr lang="en-GB" sz="2400" dirty="0" smtClean="0">
                <a:cs typeface="+mj-cs"/>
              </a:rPr>
              <a:t>uthority </a:t>
            </a:r>
            <a:r>
              <a:rPr lang="en-GB" dirty="0">
                <a:cs typeface="+mj-cs"/>
              </a:rPr>
              <a:t>d</a:t>
            </a:r>
            <a:r>
              <a:rPr lang="en-GB" sz="2400" dirty="0" smtClean="0">
                <a:cs typeface="+mj-cs"/>
              </a:rPr>
              <a:t>emand </a:t>
            </a:r>
            <a:r>
              <a:rPr lang="en-GB" dirty="0">
                <a:cs typeface="+mj-cs"/>
              </a:rPr>
              <a:t>f</a:t>
            </a:r>
            <a:r>
              <a:rPr lang="en-GB" sz="2400" dirty="0" smtClean="0">
                <a:cs typeface="+mj-cs"/>
              </a:rPr>
              <a:t>or </a:t>
            </a:r>
            <a:r>
              <a:rPr lang="en-GB" dirty="0">
                <a:cs typeface="+mj-cs"/>
              </a:rPr>
              <a:t>b</a:t>
            </a:r>
            <a:r>
              <a:rPr lang="en-GB" sz="2400" dirty="0" smtClean="0">
                <a:cs typeface="+mj-cs"/>
              </a:rPr>
              <a:t>orrowing </a:t>
            </a:r>
            <a:r>
              <a:rPr lang="en-GB" dirty="0">
                <a:cs typeface="+mj-cs"/>
              </a:rPr>
              <a:t>a</a:t>
            </a:r>
            <a:r>
              <a:rPr lang="en-GB" sz="2400" dirty="0" smtClean="0">
                <a:cs typeface="+mj-cs"/>
              </a:rPr>
              <a:t>nd </a:t>
            </a:r>
            <a:r>
              <a:rPr lang="en-GB" dirty="0">
                <a:cs typeface="+mj-cs"/>
              </a:rPr>
              <a:t>r</a:t>
            </a:r>
            <a:r>
              <a:rPr lang="en-GB" sz="2400" dirty="0" smtClean="0">
                <a:cs typeface="+mj-cs"/>
              </a:rPr>
              <a:t>efinancing</a:t>
            </a:r>
          </a:p>
        </p:txBody>
      </p:sp>
      <p:graphicFrame>
        <p:nvGraphicFramePr>
          <p:cNvPr id="2" name="Chart 1"/>
          <p:cNvGraphicFramePr/>
          <p:nvPr>
            <p:extLst>
              <p:ext uri="{D42A27DB-BD31-4B8C-83A1-F6EECF244321}">
                <p14:modId xmlns:p14="http://schemas.microsoft.com/office/powerpoint/2010/main" val="3432524606"/>
              </p:ext>
            </p:extLst>
          </p:nvPr>
        </p:nvGraphicFramePr>
        <p:xfrm>
          <a:off x="992560" y="1772816"/>
          <a:ext cx="6048672" cy="1795399"/>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bwMode="auto">
          <a:xfrm>
            <a:off x="560512" y="1268760"/>
            <a:ext cx="6120680" cy="2306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sp>
        <p:nvSpPr>
          <p:cNvPr id="9" name="Rectangle 8"/>
          <p:cNvSpPr/>
          <p:nvPr/>
        </p:nvSpPr>
        <p:spPr bwMode="auto">
          <a:xfrm>
            <a:off x="344488" y="3645024"/>
            <a:ext cx="6552728" cy="21602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sp>
        <p:nvSpPr>
          <p:cNvPr id="10" name="Rectangle 9"/>
          <p:cNvSpPr/>
          <p:nvPr/>
        </p:nvSpPr>
        <p:spPr bwMode="auto">
          <a:xfrm>
            <a:off x="7014948" y="1340768"/>
            <a:ext cx="2808312" cy="4464496"/>
          </a:xfrm>
          <a:prstGeom prst="rect">
            <a:avLst/>
          </a:prstGeom>
          <a:solidFill>
            <a:schemeClr val="bg2">
              <a:lumMod val="20000"/>
              <a:lumOff val="80000"/>
            </a:schemeClr>
          </a:solidFill>
          <a:ln w="9525" cap="flat" cmpd="sng" algn="ctr">
            <a:solidFill>
              <a:schemeClr val="accent6">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nSpc>
                <a:spcPts val="1440"/>
              </a:lnSpc>
              <a:spcBef>
                <a:spcPts val="0"/>
              </a:spcBef>
            </a:pPr>
            <a:r>
              <a:rPr lang="en-GB" sz="1400" dirty="0" smtClean="0">
                <a:solidFill>
                  <a:schemeClr val="accent6">
                    <a:lumMod val="60000"/>
                    <a:lumOff val="40000"/>
                  </a:schemeClr>
                </a:solidFill>
              </a:rPr>
              <a:t>Key comments:</a:t>
            </a:r>
          </a:p>
          <a:p>
            <a:pPr>
              <a:lnSpc>
                <a:spcPts val="1440"/>
              </a:lnSpc>
              <a:spcBef>
                <a:spcPts val="0"/>
              </a:spcBef>
            </a:pPr>
            <a:endParaRPr lang="en-GB" sz="1400" b="0" dirty="0"/>
          </a:p>
          <a:p>
            <a:pPr marL="285750" indent="-285750">
              <a:lnSpc>
                <a:spcPts val="1440"/>
              </a:lnSpc>
              <a:spcBef>
                <a:spcPts val="0"/>
              </a:spcBef>
              <a:buClr>
                <a:schemeClr val="accent6"/>
              </a:buClr>
              <a:buFont typeface="Wingdings" panose="05000000000000000000" pitchFamily="2" charset="2"/>
              <a:buChar char="Ø"/>
            </a:pPr>
            <a:r>
              <a:rPr lang="en-GB" sz="1200" b="0" dirty="0" smtClean="0"/>
              <a:t>74% </a:t>
            </a:r>
            <a:r>
              <a:rPr lang="en-GB" sz="1200" b="0" dirty="0"/>
              <a:t>of </a:t>
            </a:r>
            <a:r>
              <a:rPr lang="en-GB" sz="1200" b="0" dirty="0" smtClean="0"/>
              <a:t>lending provided by the PWLB, and 13% by Banks.</a:t>
            </a:r>
          </a:p>
          <a:p>
            <a:pPr marL="285750" indent="-285750">
              <a:lnSpc>
                <a:spcPts val="1440"/>
              </a:lnSpc>
              <a:spcBef>
                <a:spcPts val="0"/>
              </a:spcBef>
              <a:buClr>
                <a:schemeClr val="accent6"/>
              </a:buClr>
              <a:buFont typeface="Wingdings" panose="05000000000000000000" pitchFamily="2" charset="2"/>
              <a:buChar char="Ø"/>
            </a:pPr>
            <a:endParaRPr lang="en-GB" sz="1200" b="0" dirty="0"/>
          </a:p>
          <a:p>
            <a:pPr marL="285750" indent="-285750">
              <a:lnSpc>
                <a:spcPts val="1440"/>
              </a:lnSpc>
              <a:spcBef>
                <a:spcPts val="0"/>
              </a:spcBef>
              <a:buClr>
                <a:schemeClr val="accent6"/>
              </a:buClr>
              <a:buFont typeface="Wingdings" panose="05000000000000000000" pitchFamily="2" charset="2"/>
              <a:buChar char="Ø"/>
            </a:pPr>
            <a:r>
              <a:rPr lang="en-GB" sz="1200" b="0" dirty="0" smtClean="0"/>
              <a:t>Low short term interest rates have encouraged councils to internally borrow and borrow short-term… many recognise the risk of rising interest rates. </a:t>
            </a:r>
          </a:p>
          <a:p>
            <a:pPr marL="285750" indent="-285750">
              <a:lnSpc>
                <a:spcPts val="1440"/>
              </a:lnSpc>
              <a:spcBef>
                <a:spcPts val="0"/>
              </a:spcBef>
              <a:buClr>
                <a:schemeClr val="accent6"/>
              </a:buClr>
              <a:buFont typeface="Wingdings" panose="05000000000000000000" pitchFamily="2" charset="2"/>
              <a:buChar char="Ø"/>
            </a:pPr>
            <a:endParaRPr lang="en-GB" sz="1200" b="0" dirty="0" smtClean="0"/>
          </a:p>
          <a:p>
            <a:pPr marL="285750" indent="-285750">
              <a:lnSpc>
                <a:spcPts val="1440"/>
              </a:lnSpc>
              <a:spcBef>
                <a:spcPts val="0"/>
              </a:spcBef>
              <a:buClr>
                <a:schemeClr val="accent6"/>
              </a:buClr>
              <a:buFont typeface="Wingdings" panose="05000000000000000000" pitchFamily="2" charset="2"/>
              <a:buChar char="Ø"/>
            </a:pPr>
            <a:r>
              <a:rPr lang="en-GB" sz="1200" b="0" dirty="0" smtClean="0"/>
              <a:t>New </a:t>
            </a:r>
            <a:r>
              <a:rPr lang="en-GB" sz="1200" b="0" dirty="0"/>
              <a:t>debt is likely to be required </a:t>
            </a:r>
            <a:r>
              <a:rPr lang="en-GB" sz="1200" b="0" dirty="0" smtClean="0"/>
              <a:t>for highways </a:t>
            </a:r>
            <a:r>
              <a:rPr lang="en-GB" sz="1200" b="0" dirty="0"/>
              <a:t>and infrastructure projects</a:t>
            </a:r>
            <a:r>
              <a:rPr lang="en-GB" sz="1200" b="0" dirty="0" smtClean="0"/>
              <a:t>, house </a:t>
            </a:r>
            <a:r>
              <a:rPr lang="en-GB" sz="1200" b="0" dirty="0"/>
              <a:t>building and as a result of </a:t>
            </a:r>
            <a:r>
              <a:rPr lang="en-GB" sz="1200" b="0" dirty="0" smtClean="0"/>
              <a:t>demographic </a:t>
            </a:r>
            <a:r>
              <a:rPr lang="en-GB" sz="1200" b="0" dirty="0"/>
              <a:t>trends.</a:t>
            </a:r>
          </a:p>
          <a:p>
            <a:pPr>
              <a:lnSpc>
                <a:spcPts val="1440"/>
              </a:lnSpc>
              <a:spcBef>
                <a:spcPts val="0"/>
              </a:spcBef>
              <a:buClr>
                <a:schemeClr val="accent6"/>
              </a:buClr>
            </a:pPr>
            <a:endParaRPr lang="en-GB" sz="1200" b="0" dirty="0"/>
          </a:p>
          <a:p>
            <a:pPr marL="285750" lvl="0" indent="-285750">
              <a:lnSpc>
                <a:spcPts val="1440"/>
              </a:lnSpc>
              <a:spcBef>
                <a:spcPts val="0"/>
              </a:spcBef>
              <a:buClr>
                <a:schemeClr val="accent6"/>
              </a:buClr>
              <a:buFont typeface="Wingdings" panose="05000000000000000000" pitchFamily="2" charset="2"/>
              <a:buChar char="Ø"/>
            </a:pPr>
            <a:r>
              <a:rPr lang="en-GB" sz="1200" b="0" dirty="0" smtClean="0"/>
              <a:t>The LGA survey, in Q1, of 132  English </a:t>
            </a:r>
            <a:r>
              <a:rPr lang="en-GB" sz="1200" b="0" dirty="0"/>
              <a:t>councils </a:t>
            </a:r>
            <a:r>
              <a:rPr lang="en-GB" sz="1200" b="0" dirty="0" smtClean="0"/>
              <a:t>identified requirements </a:t>
            </a:r>
            <a:r>
              <a:rPr lang="en-GB" sz="1200" b="0" dirty="0"/>
              <a:t>for ~£5 billion of refinancing and borrowing over the coming three years</a:t>
            </a:r>
            <a:r>
              <a:rPr lang="en-GB" sz="1200" b="0" dirty="0" smtClean="0"/>
              <a:t>. &gt;90% of potential borrowers showed interest in using the Agency</a:t>
            </a:r>
            <a:endParaRPr lang="en-GB" sz="1200" b="0" dirty="0"/>
          </a:p>
          <a:p>
            <a:pPr marL="342900" indent="-342900">
              <a:lnSpc>
                <a:spcPts val="1440"/>
              </a:lnSpc>
              <a:spcBef>
                <a:spcPts val="0"/>
              </a:spcBef>
              <a:buClr>
                <a:schemeClr val="accent6"/>
              </a:buClr>
              <a:buFont typeface="Wingdings" panose="05000000000000000000" pitchFamily="2" charset="2"/>
              <a:buChar char="Ø"/>
            </a:pPr>
            <a:endParaRPr lang="en-GB" sz="1400" b="0" dirty="0"/>
          </a:p>
        </p:txBody>
      </p:sp>
      <p:sp>
        <p:nvSpPr>
          <p:cNvPr id="11" name="TextBox 10"/>
          <p:cNvSpPr txBox="1"/>
          <p:nvPr/>
        </p:nvSpPr>
        <p:spPr>
          <a:xfrm>
            <a:off x="449019" y="1423809"/>
            <a:ext cx="5080045" cy="276999"/>
          </a:xfrm>
          <a:prstGeom prst="rect">
            <a:avLst/>
          </a:prstGeom>
          <a:noFill/>
        </p:spPr>
        <p:txBody>
          <a:bodyPr wrap="none" rtlCol="0">
            <a:spAutoFit/>
          </a:bodyPr>
          <a:lstStyle/>
          <a:p>
            <a:r>
              <a:rPr lang="en-US" sz="1200" dirty="0" smtClean="0">
                <a:solidFill>
                  <a:schemeClr val="accent6">
                    <a:lumMod val="60000"/>
                    <a:lumOff val="40000"/>
                  </a:schemeClr>
                </a:solidFill>
              </a:rPr>
              <a:t>Total local authority 3</a:t>
            </a:r>
            <a:r>
              <a:rPr lang="en-US" sz="1200" baseline="30000" dirty="0" smtClean="0">
                <a:solidFill>
                  <a:schemeClr val="accent6">
                    <a:lumMod val="60000"/>
                    <a:lumOff val="40000"/>
                  </a:schemeClr>
                </a:solidFill>
              </a:rPr>
              <a:t>rd</a:t>
            </a:r>
            <a:r>
              <a:rPr lang="en-US" sz="1200" dirty="0" smtClean="0">
                <a:solidFill>
                  <a:schemeClr val="accent6">
                    <a:lumMod val="60000"/>
                    <a:lumOff val="40000"/>
                  </a:schemeClr>
                </a:solidFill>
              </a:rPr>
              <a:t> party borrowing as of March 2014, £ million</a:t>
            </a:r>
            <a:endParaRPr lang="en-US" sz="1200" dirty="0">
              <a:solidFill>
                <a:schemeClr val="accent6">
                  <a:lumMod val="60000"/>
                  <a:lumOff val="40000"/>
                </a:schemeClr>
              </a:solidFill>
            </a:endParaRPr>
          </a:p>
        </p:txBody>
      </p:sp>
      <p:sp>
        <p:nvSpPr>
          <p:cNvPr id="13" name="TextBox 12"/>
          <p:cNvSpPr txBox="1"/>
          <p:nvPr/>
        </p:nvSpPr>
        <p:spPr>
          <a:xfrm>
            <a:off x="488504" y="3584049"/>
            <a:ext cx="5159060" cy="276999"/>
          </a:xfrm>
          <a:prstGeom prst="rect">
            <a:avLst/>
          </a:prstGeom>
          <a:noFill/>
        </p:spPr>
        <p:txBody>
          <a:bodyPr wrap="none" rtlCol="0">
            <a:spAutoFit/>
          </a:bodyPr>
          <a:lstStyle/>
          <a:p>
            <a:r>
              <a:rPr lang="en-GB" sz="1200" dirty="0" smtClean="0">
                <a:solidFill>
                  <a:schemeClr val="accent6">
                    <a:lumMod val="60000"/>
                    <a:lumOff val="40000"/>
                  </a:schemeClr>
                </a:solidFill>
              </a:rPr>
              <a:t>2008-</a:t>
            </a:r>
            <a:r>
              <a:rPr lang="en-GB" sz="1200" dirty="0">
                <a:solidFill>
                  <a:schemeClr val="accent6">
                    <a:lumMod val="60000"/>
                    <a:lumOff val="40000"/>
                  </a:schemeClr>
                </a:solidFill>
              </a:rPr>
              <a:t>9</a:t>
            </a:r>
            <a:r>
              <a:rPr lang="en-GB" sz="1200" dirty="0" smtClean="0">
                <a:solidFill>
                  <a:schemeClr val="accent6">
                    <a:lumMod val="60000"/>
                    <a:lumOff val="40000"/>
                  </a:schemeClr>
                </a:solidFill>
              </a:rPr>
              <a:t> </a:t>
            </a:r>
            <a:r>
              <a:rPr lang="en-GB" sz="1200" dirty="0">
                <a:solidFill>
                  <a:schemeClr val="accent6">
                    <a:lumMod val="60000"/>
                    <a:lumOff val="40000"/>
                  </a:schemeClr>
                </a:solidFill>
              </a:rPr>
              <a:t>to 2012-13 Local Authority PWLB Advances and Repayments</a:t>
            </a:r>
          </a:p>
        </p:txBody>
      </p:sp>
      <p:sp>
        <p:nvSpPr>
          <p:cNvPr id="12" name="TextBox 11"/>
          <p:cNvSpPr txBox="1"/>
          <p:nvPr/>
        </p:nvSpPr>
        <p:spPr>
          <a:xfrm>
            <a:off x="530920" y="6093876"/>
            <a:ext cx="8310512" cy="338554"/>
          </a:xfrm>
          <a:prstGeom prst="rect">
            <a:avLst/>
          </a:prstGeom>
          <a:noFill/>
        </p:spPr>
        <p:txBody>
          <a:bodyPr wrap="square" rtlCol="0">
            <a:spAutoFit/>
          </a:bodyPr>
          <a:lstStyle/>
          <a:p>
            <a:r>
              <a:rPr lang="en-US" sz="800" dirty="0" smtClean="0"/>
              <a:t>Note: Initially only English councils could  borrow as legislative changes would be required to allow Scottish, Welsh and Northern Irish authorities to give a joint &amp; </a:t>
            </a:r>
            <a:br>
              <a:rPr lang="en-US" sz="800" dirty="0" smtClean="0"/>
            </a:br>
            <a:r>
              <a:rPr lang="en-US" sz="800" dirty="0" smtClean="0"/>
              <a:t>          several guarantee</a:t>
            </a:r>
            <a:endParaRPr lang="en-US" sz="800" dirty="0"/>
          </a:p>
        </p:txBody>
      </p:sp>
      <p:sp>
        <p:nvSpPr>
          <p:cNvPr id="5" name="TextBox 4"/>
          <p:cNvSpPr txBox="1"/>
          <p:nvPr/>
        </p:nvSpPr>
        <p:spPr>
          <a:xfrm>
            <a:off x="1136576" y="1727230"/>
            <a:ext cx="615600" cy="261610"/>
          </a:xfrm>
          <a:prstGeom prst="rect">
            <a:avLst/>
          </a:prstGeom>
          <a:solidFill>
            <a:schemeClr val="bg2">
              <a:lumMod val="20000"/>
              <a:lumOff val="80000"/>
            </a:schemeClr>
          </a:solidFill>
        </p:spPr>
        <p:txBody>
          <a:bodyPr wrap="none" rtlCol="0">
            <a:noAutofit/>
          </a:bodyPr>
          <a:lstStyle/>
          <a:p>
            <a:pPr algn="ctr"/>
            <a:r>
              <a:rPr lang="en-US" sz="1050" b="0" dirty="0" smtClean="0"/>
              <a:t>63,447</a:t>
            </a:r>
            <a:endParaRPr lang="en-US" sz="1050" b="0" dirty="0"/>
          </a:p>
        </p:txBody>
      </p:sp>
      <p:sp>
        <p:nvSpPr>
          <p:cNvPr id="15" name="TextBox 14"/>
          <p:cNvSpPr txBox="1"/>
          <p:nvPr/>
        </p:nvSpPr>
        <p:spPr>
          <a:xfrm>
            <a:off x="2753224" y="1727230"/>
            <a:ext cx="615600" cy="253916"/>
          </a:xfrm>
          <a:prstGeom prst="rect">
            <a:avLst/>
          </a:prstGeom>
          <a:solidFill>
            <a:schemeClr val="bg2">
              <a:lumMod val="20000"/>
              <a:lumOff val="80000"/>
            </a:schemeClr>
          </a:solidFill>
        </p:spPr>
        <p:txBody>
          <a:bodyPr wrap="none" rtlCol="0">
            <a:noAutofit/>
          </a:bodyPr>
          <a:lstStyle/>
          <a:p>
            <a:pPr algn="ctr"/>
            <a:r>
              <a:rPr lang="en-US" sz="1050" b="0" dirty="0" smtClean="0"/>
              <a:t>5,271</a:t>
            </a:r>
            <a:endParaRPr lang="en-US" sz="1050" b="0" dirty="0"/>
          </a:p>
        </p:txBody>
      </p:sp>
      <p:sp>
        <p:nvSpPr>
          <p:cNvPr id="16" name="TextBox 15"/>
          <p:cNvSpPr txBox="1"/>
          <p:nvPr/>
        </p:nvSpPr>
        <p:spPr>
          <a:xfrm>
            <a:off x="1928664" y="1727230"/>
            <a:ext cx="615600" cy="261610"/>
          </a:xfrm>
          <a:prstGeom prst="rect">
            <a:avLst/>
          </a:prstGeom>
          <a:solidFill>
            <a:schemeClr val="bg2">
              <a:lumMod val="20000"/>
              <a:lumOff val="80000"/>
            </a:schemeClr>
          </a:solidFill>
        </p:spPr>
        <p:txBody>
          <a:bodyPr wrap="none" rtlCol="0">
            <a:noAutofit/>
          </a:bodyPr>
          <a:lstStyle/>
          <a:p>
            <a:pPr algn="ctr"/>
            <a:r>
              <a:rPr lang="en-US" sz="1050" b="0" dirty="0" smtClean="0"/>
              <a:t>10,920</a:t>
            </a:r>
            <a:endParaRPr lang="en-US" sz="1050" b="0" dirty="0"/>
          </a:p>
        </p:txBody>
      </p:sp>
      <p:sp>
        <p:nvSpPr>
          <p:cNvPr id="17" name="TextBox 16"/>
          <p:cNvSpPr txBox="1"/>
          <p:nvPr/>
        </p:nvSpPr>
        <p:spPr>
          <a:xfrm>
            <a:off x="5993584" y="1727230"/>
            <a:ext cx="615600" cy="261610"/>
          </a:xfrm>
          <a:prstGeom prst="rect">
            <a:avLst/>
          </a:prstGeom>
          <a:solidFill>
            <a:schemeClr val="bg2">
              <a:lumMod val="20000"/>
              <a:lumOff val="80000"/>
            </a:schemeClr>
          </a:solidFill>
        </p:spPr>
        <p:txBody>
          <a:bodyPr wrap="none" rtlCol="0">
            <a:noAutofit/>
          </a:bodyPr>
          <a:lstStyle/>
          <a:p>
            <a:pPr algn="ctr"/>
            <a:r>
              <a:rPr lang="en-US" sz="1050" b="0" dirty="0" smtClean="0"/>
              <a:t>84,553</a:t>
            </a:r>
            <a:endParaRPr lang="en-US" sz="1050" b="0" dirty="0"/>
          </a:p>
        </p:txBody>
      </p:sp>
      <p:sp>
        <p:nvSpPr>
          <p:cNvPr id="18" name="TextBox 17"/>
          <p:cNvSpPr txBox="1"/>
          <p:nvPr/>
        </p:nvSpPr>
        <p:spPr>
          <a:xfrm>
            <a:off x="3584848" y="1727230"/>
            <a:ext cx="615600" cy="253916"/>
          </a:xfrm>
          <a:prstGeom prst="rect">
            <a:avLst/>
          </a:prstGeom>
          <a:solidFill>
            <a:schemeClr val="bg2">
              <a:lumMod val="20000"/>
              <a:lumOff val="80000"/>
            </a:schemeClr>
          </a:solidFill>
        </p:spPr>
        <p:txBody>
          <a:bodyPr wrap="none" rtlCol="0">
            <a:noAutofit/>
          </a:bodyPr>
          <a:lstStyle/>
          <a:p>
            <a:pPr algn="ctr"/>
            <a:r>
              <a:rPr lang="en-US" sz="1050" b="0" dirty="0" smtClean="0"/>
              <a:t>4,009</a:t>
            </a:r>
            <a:endParaRPr lang="en-US" sz="1050" b="0" dirty="0"/>
          </a:p>
        </p:txBody>
      </p:sp>
      <p:sp>
        <p:nvSpPr>
          <p:cNvPr id="19" name="TextBox 18"/>
          <p:cNvSpPr txBox="1"/>
          <p:nvPr/>
        </p:nvSpPr>
        <p:spPr>
          <a:xfrm>
            <a:off x="5201496" y="1727230"/>
            <a:ext cx="615600" cy="253916"/>
          </a:xfrm>
          <a:prstGeom prst="rect">
            <a:avLst/>
          </a:prstGeom>
          <a:solidFill>
            <a:schemeClr val="bg2">
              <a:lumMod val="20000"/>
              <a:lumOff val="80000"/>
            </a:schemeClr>
          </a:solidFill>
        </p:spPr>
        <p:txBody>
          <a:bodyPr wrap="none" rtlCol="0">
            <a:noAutofit/>
          </a:bodyPr>
          <a:lstStyle/>
          <a:p>
            <a:pPr algn="ctr"/>
            <a:r>
              <a:rPr lang="en-US" sz="1050" b="0" dirty="0" smtClean="0"/>
              <a:t>501</a:t>
            </a:r>
            <a:endParaRPr lang="en-US" sz="1050" b="0" dirty="0"/>
          </a:p>
        </p:txBody>
      </p:sp>
      <p:sp>
        <p:nvSpPr>
          <p:cNvPr id="20" name="TextBox 19"/>
          <p:cNvSpPr txBox="1"/>
          <p:nvPr/>
        </p:nvSpPr>
        <p:spPr>
          <a:xfrm>
            <a:off x="4376936" y="1727230"/>
            <a:ext cx="615600" cy="253916"/>
          </a:xfrm>
          <a:prstGeom prst="rect">
            <a:avLst/>
          </a:prstGeom>
          <a:solidFill>
            <a:schemeClr val="bg2">
              <a:lumMod val="20000"/>
              <a:lumOff val="80000"/>
            </a:schemeClr>
          </a:solidFill>
        </p:spPr>
        <p:txBody>
          <a:bodyPr wrap="none" rtlCol="0">
            <a:noAutofit/>
          </a:bodyPr>
          <a:lstStyle/>
          <a:p>
            <a:pPr algn="ctr"/>
            <a:r>
              <a:rPr lang="en-US" sz="1050" b="0" dirty="0" smtClean="0"/>
              <a:t>405</a:t>
            </a:r>
            <a:endParaRPr lang="en-US" sz="1050" b="0" dirty="0"/>
          </a:p>
        </p:txBody>
      </p:sp>
      <p:sp>
        <p:nvSpPr>
          <p:cNvPr id="21" name="TextBox 20"/>
          <p:cNvSpPr txBox="1"/>
          <p:nvPr/>
        </p:nvSpPr>
        <p:spPr>
          <a:xfrm>
            <a:off x="376960" y="1727230"/>
            <a:ext cx="615600" cy="253916"/>
          </a:xfrm>
          <a:prstGeom prst="rect">
            <a:avLst/>
          </a:prstGeom>
          <a:solidFill>
            <a:schemeClr val="bg2">
              <a:lumMod val="20000"/>
              <a:lumOff val="80000"/>
            </a:schemeClr>
          </a:solidFill>
        </p:spPr>
        <p:txBody>
          <a:bodyPr wrap="none" rtlCol="0">
            <a:noAutofit/>
          </a:bodyPr>
          <a:lstStyle/>
          <a:p>
            <a:pPr algn="ctr"/>
            <a:r>
              <a:rPr lang="en-US" sz="1050" b="0" dirty="0" smtClean="0"/>
              <a:t>2013</a:t>
            </a:r>
            <a:endParaRPr lang="en-US" sz="1050" b="0" dirty="0"/>
          </a:p>
        </p:txBody>
      </p:sp>
      <p:pic>
        <p:nvPicPr>
          <p:cNvPr id="22" name="Picture 21"/>
          <p:cNvPicPr>
            <a:picLocks noChangeAspect="1"/>
          </p:cNvPicPr>
          <p:nvPr/>
        </p:nvPicPr>
        <p:blipFill>
          <a:blip r:embed="rId3"/>
          <a:stretch>
            <a:fillRect/>
          </a:stretch>
        </p:blipFill>
        <p:spPr>
          <a:xfrm>
            <a:off x="416496" y="3861048"/>
            <a:ext cx="6390708" cy="1800200"/>
          </a:xfrm>
          <a:prstGeom prst="rect">
            <a:avLst/>
          </a:prstGeom>
        </p:spPr>
      </p:pic>
      <p:sp>
        <p:nvSpPr>
          <p:cNvPr id="23" name="TextBox 22"/>
          <p:cNvSpPr txBox="1"/>
          <p:nvPr/>
        </p:nvSpPr>
        <p:spPr>
          <a:xfrm>
            <a:off x="272480" y="3356992"/>
            <a:ext cx="4129355" cy="215444"/>
          </a:xfrm>
          <a:prstGeom prst="rect">
            <a:avLst/>
          </a:prstGeom>
          <a:noFill/>
        </p:spPr>
        <p:txBody>
          <a:bodyPr wrap="none" rtlCol="0">
            <a:spAutoFit/>
          </a:bodyPr>
          <a:lstStyle/>
          <a:p>
            <a:r>
              <a:rPr lang="en-US" sz="800" dirty="0" smtClean="0"/>
              <a:t>Note: Excludes £4.5bn of inter-local authority lending of which £3.2Bn short term</a:t>
            </a:r>
            <a:endParaRPr lang="en-US" sz="800" dirty="0"/>
          </a:p>
        </p:txBody>
      </p:sp>
      <p:sp>
        <p:nvSpPr>
          <p:cNvPr id="24"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25"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a:solidFill>
                  <a:srgbClr val="2D2D8A"/>
                </a:solidFill>
              </a:rPr>
              <a:t>4</a:t>
            </a:r>
          </a:p>
        </p:txBody>
      </p:sp>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9264" y="263105"/>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7530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512192" y="260648"/>
            <a:ext cx="6817072" cy="720080"/>
          </a:xfrm>
        </p:spPr>
        <p:txBody>
          <a:bodyPr/>
          <a:lstStyle/>
          <a:p>
            <a:pPr>
              <a:defRPr/>
            </a:pPr>
            <a:r>
              <a:rPr lang="en-GB" dirty="0" smtClean="0">
                <a:cs typeface="+mj-cs"/>
              </a:rPr>
              <a:t>The </a:t>
            </a:r>
            <a:r>
              <a:rPr lang="en-GB" dirty="0">
                <a:cs typeface="+mj-cs"/>
              </a:rPr>
              <a:t>A</a:t>
            </a:r>
            <a:r>
              <a:rPr lang="en-GB" dirty="0" smtClean="0">
                <a:cs typeface="+mj-cs"/>
              </a:rPr>
              <a:t>gency </a:t>
            </a:r>
            <a:r>
              <a:rPr lang="en-GB" dirty="0">
                <a:cs typeface="+mj-cs"/>
              </a:rPr>
              <a:t>i</a:t>
            </a:r>
            <a:r>
              <a:rPr lang="en-GB" dirty="0" smtClean="0">
                <a:cs typeface="+mj-cs"/>
              </a:rPr>
              <a:t>s </a:t>
            </a:r>
            <a:r>
              <a:rPr lang="en-GB" dirty="0">
                <a:cs typeface="+mj-cs"/>
              </a:rPr>
              <a:t>e</a:t>
            </a:r>
            <a:r>
              <a:rPr lang="en-GB" dirty="0" smtClean="0">
                <a:cs typeface="+mj-cs"/>
              </a:rPr>
              <a:t>ntering a </a:t>
            </a:r>
            <a:r>
              <a:rPr lang="en-GB" dirty="0">
                <a:cs typeface="+mj-cs"/>
              </a:rPr>
              <a:t>r</a:t>
            </a:r>
            <a:r>
              <a:rPr lang="en-GB" dirty="0" smtClean="0">
                <a:cs typeface="+mj-cs"/>
              </a:rPr>
              <a:t>eceptive </a:t>
            </a:r>
            <a:r>
              <a:rPr lang="en-GB" dirty="0">
                <a:cs typeface="+mj-cs"/>
              </a:rPr>
              <a:t>m</a:t>
            </a:r>
            <a:r>
              <a:rPr lang="en-GB" dirty="0" smtClean="0">
                <a:cs typeface="+mj-cs"/>
              </a:rPr>
              <a:t>arket</a:t>
            </a:r>
            <a:endParaRPr lang="en-GB" sz="2400" dirty="0" smtClean="0">
              <a:cs typeface="+mj-cs"/>
            </a:endParaRPr>
          </a:p>
        </p:txBody>
      </p:sp>
      <p:sp>
        <p:nvSpPr>
          <p:cNvPr id="9" name="TextBox 8"/>
          <p:cNvSpPr txBox="1"/>
          <p:nvPr/>
        </p:nvSpPr>
        <p:spPr>
          <a:xfrm>
            <a:off x="584200" y="1484784"/>
            <a:ext cx="8977312" cy="4154983"/>
          </a:xfrm>
          <a:prstGeom prst="rect">
            <a:avLst/>
          </a:prstGeom>
          <a:solidFill>
            <a:schemeClr val="bg1"/>
          </a:solidFill>
        </p:spPr>
        <p:txBody>
          <a:bodyPr wrap="square" rtlCol="0">
            <a:spAutoFit/>
          </a:bodyPr>
          <a:lstStyle/>
          <a:p>
            <a:endParaRPr lang="en-US" sz="1800" dirty="0" smtClean="0">
              <a:solidFill>
                <a:srgbClr val="000000"/>
              </a:solidFill>
            </a:endParaRPr>
          </a:p>
          <a:p>
            <a:r>
              <a:rPr lang="en-GB" sz="1800" b="0" dirty="0">
                <a:solidFill>
                  <a:srgbClr val="000000"/>
                </a:solidFill>
                <a:ea typeface="ＭＳ Ｐゴシック" charset="0"/>
              </a:rPr>
              <a:t>“A municipal bonds agency could benefit the wider economy and society by </a:t>
            </a:r>
            <a:r>
              <a:rPr lang="en-GB" sz="1800" b="0" dirty="0" smtClean="0">
                <a:solidFill>
                  <a:srgbClr val="000000"/>
                </a:solidFill>
                <a:ea typeface="ＭＳ Ｐゴシック" charset="0"/>
              </a:rPr>
              <a:t/>
            </a:r>
            <a:br>
              <a:rPr lang="en-GB" sz="1800" b="0" dirty="0" smtClean="0">
                <a:solidFill>
                  <a:srgbClr val="000000"/>
                </a:solidFill>
                <a:ea typeface="ＭＳ Ｐゴシック" charset="0"/>
              </a:rPr>
            </a:br>
            <a:r>
              <a:rPr lang="en-GB" sz="1800" b="0" dirty="0" smtClean="0">
                <a:solidFill>
                  <a:srgbClr val="000000"/>
                </a:solidFill>
                <a:ea typeface="ＭＳ Ｐゴシック" charset="0"/>
              </a:rPr>
              <a:t> encouraging </a:t>
            </a:r>
            <a:r>
              <a:rPr lang="en-GB" sz="1800" b="0" dirty="0">
                <a:solidFill>
                  <a:srgbClr val="000000"/>
                </a:solidFill>
                <a:ea typeface="ＭＳ Ｐゴシック" charset="0"/>
              </a:rPr>
              <a:t>additional funding sources for social outcomes.”  </a:t>
            </a:r>
            <a:endParaRPr lang="en-GB" sz="1800" b="0" dirty="0" smtClean="0">
              <a:solidFill>
                <a:srgbClr val="000000"/>
              </a:solidFill>
              <a:ea typeface="ＭＳ Ｐゴシック" charset="0"/>
            </a:endParaRPr>
          </a:p>
          <a:p>
            <a:pPr algn="r"/>
            <a:r>
              <a:rPr lang="en-GB" sz="1200" b="0" i="1" dirty="0" smtClean="0">
                <a:solidFill>
                  <a:srgbClr val="000000"/>
                </a:solidFill>
                <a:ea typeface="ＭＳ Ｐゴシック" charset="0"/>
              </a:rPr>
              <a:t>Simon </a:t>
            </a:r>
            <a:r>
              <a:rPr lang="en-GB" sz="1200" b="0" i="1" dirty="0">
                <a:solidFill>
                  <a:srgbClr val="000000"/>
                </a:solidFill>
                <a:ea typeface="ＭＳ Ｐゴシック" charset="0"/>
              </a:rPr>
              <a:t>Bond, UK Social Bond Fund, Local Government Chronicle, 8 September </a:t>
            </a:r>
            <a:r>
              <a:rPr lang="en-GB" sz="1200" b="0" i="1" dirty="0" smtClean="0">
                <a:solidFill>
                  <a:srgbClr val="000000"/>
                </a:solidFill>
                <a:ea typeface="ＭＳ Ｐゴシック" charset="0"/>
              </a:rPr>
              <a:t>2014</a:t>
            </a:r>
          </a:p>
          <a:p>
            <a:endParaRPr lang="en-GB" sz="1200" b="0" dirty="0">
              <a:solidFill>
                <a:srgbClr val="000000"/>
              </a:solidFill>
              <a:ea typeface="ＭＳ Ｐゴシック" charset="0"/>
            </a:endParaRPr>
          </a:p>
          <a:p>
            <a:r>
              <a:rPr lang="en-GB" sz="1800" b="0" dirty="0" smtClean="0">
                <a:solidFill>
                  <a:srgbClr val="000000"/>
                </a:solidFill>
                <a:ea typeface="ＭＳ Ｐゴシック" charset="0"/>
              </a:rPr>
              <a:t>“…absolutely could work… We would need to see the detail, but anything that brings    </a:t>
            </a:r>
            <a:r>
              <a:rPr lang="en-GB" sz="1800" b="0" dirty="0">
                <a:solidFill>
                  <a:srgbClr val="000000"/>
                </a:solidFill>
                <a:ea typeface="ＭＳ Ｐゴシック" charset="0"/>
              </a:rPr>
              <a:t> </a:t>
            </a:r>
            <a:r>
              <a:rPr lang="en-GB" sz="1800" b="0" dirty="0" smtClean="0">
                <a:solidFill>
                  <a:srgbClr val="000000"/>
                </a:solidFill>
                <a:ea typeface="ＭＳ Ｐゴシック" charset="0"/>
              </a:rPr>
              <a:t> </a:t>
            </a:r>
            <a:br>
              <a:rPr lang="en-GB" sz="1800" b="0" dirty="0" smtClean="0">
                <a:solidFill>
                  <a:srgbClr val="000000"/>
                </a:solidFill>
                <a:ea typeface="ＭＳ Ｐゴシック" charset="0"/>
              </a:rPr>
            </a:br>
            <a:r>
              <a:rPr lang="en-GB" sz="1800" b="0" dirty="0" smtClean="0">
                <a:solidFill>
                  <a:srgbClr val="000000"/>
                </a:solidFill>
                <a:ea typeface="ＭＳ Ｐゴシック" charset="0"/>
              </a:rPr>
              <a:t>  more long-dated sterling debt to the market will be welcomed.” </a:t>
            </a:r>
          </a:p>
          <a:p>
            <a:pPr algn="r"/>
            <a:r>
              <a:rPr lang="en-GB" sz="1200" b="0" i="1" dirty="0" smtClean="0">
                <a:solidFill>
                  <a:srgbClr val="000000"/>
                </a:solidFill>
                <a:ea typeface="ＭＳ Ｐゴシック" charset="0"/>
              </a:rPr>
              <a:t>Mark Gull, co-head of asset and liability management at Pensions Insurance Corporation,</a:t>
            </a:r>
            <a:r>
              <a:rPr lang="en-GB" sz="1200" b="0" i="1" dirty="0" smtClean="0">
                <a:solidFill>
                  <a:srgbClr val="000000"/>
                </a:solidFill>
              </a:rPr>
              <a:t> </a:t>
            </a:r>
            <a:br>
              <a:rPr lang="en-GB" sz="1200" b="0" i="1" dirty="0" smtClean="0">
                <a:solidFill>
                  <a:srgbClr val="000000"/>
                </a:solidFill>
              </a:rPr>
            </a:br>
            <a:r>
              <a:rPr lang="en-GB" sz="1200" b="0" i="1" dirty="0" err="1" smtClean="0">
                <a:solidFill>
                  <a:srgbClr val="000000"/>
                </a:solidFill>
              </a:rPr>
              <a:t>eFinancial</a:t>
            </a:r>
            <a:r>
              <a:rPr lang="en-GB" sz="1200" b="0" i="1" dirty="0" smtClean="0">
                <a:solidFill>
                  <a:srgbClr val="000000"/>
                </a:solidFill>
              </a:rPr>
              <a:t> </a:t>
            </a:r>
            <a:r>
              <a:rPr lang="en-GB" sz="1200" b="0" i="1" dirty="0">
                <a:solidFill>
                  <a:srgbClr val="000000"/>
                </a:solidFill>
              </a:rPr>
              <a:t>News, 8 September 2014 </a:t>
            </a:r>
            <a:endParaRPr lang="en-US" sz="1200" b="0" i="1" dirty="0" smtClean="0">
              <a:solidFill>
                <a:srgbClr val="000000"/>
              </a:solidFill>
            </a:endParaRPr>
          </a:p>
          <a:p>
            <a:endParaRPr lang="en-US" sz="1200" b="0" dirty="0" smtClean="0">
              <a:solidFill>
                <a:srgbClr val="000000"/>
              </a:solidFill>
            </a:endParaRPr>
          </a:p>
          <a:p>
            <a:r>
              <a:rPr lang="en-US" sz="1800" b="0" dirty="0">
                <a:solidFill>
                  <a:srgbClr val="000000"/>
                </a:solidFill>
              </a:rPr>
              <a:t>“The creation of a municipal-bond agency is credit positive for U.K. local governments, </a:t>
            </a:r>
            <a:r>
              <a:rPr lang="en-US" sz="1800" b="0" dirty="0" smtClean="0">
                <a:solidFill>
                  <a:srgbClr val="000000"/>
                </a:solidFill>
              </a:rPr>
              <a:t/>
            </a:r>
            <a:br>
              <a:rPr lang="en-US" sz="1800" b="0" dirty="0" smtClean="0">
                <a:solidFill>
                  <a:srgbClr val="000000"/>
                </a:solidFill>
              </a:rPr>
            </a:br>
            <a:r>
              <a:rPr lang="en-US" sz="1800" b="0" dirty="0" smtClean="0">
                <a:solidFill>
                  <a:srgbClr val="000000"/>
                </a:solidFill>
              </a:rPr>
              <a:t>  as </a:t>
            </a:r>
            <a:r>
              <a:rPr lang="en-US" sz="1800" b="0" dirty="0">
                <a:solidFill>
                  <a:srgbClr val="000000"/>
                </a:solidFill>
              </a:rPr>
              <a:t>it should help lower borrowing costs…”  </a:t>
            </a:r>
            <a:endParaRPr lang="en-US" sz="1800" b="0" dirty="0" smtClean="0">
              <a:solidFill>
                <a:srgbClr val="000000"/>
              </a:solidFill>
            </a:endParaRPr>
          </a:p>
          <a:p>
            <a:pPr algn="r"/>
            <a:r>
              <a:rPr lang="en-US" sz="1200" b="0" i="1" dirty="0" err="1" smtClean="0">
                <a:solidFill>
                  <a:srgbClr val="000000"/>
                </a:solidFill>
              </a:rPr>
              <a:t>Roshana</a:t>
            </a:r>
            <a:r>
              <a:rPr lang="en-US" sz="1200" b="0" i="1" dirty="0" smtClean="0">
                <a:solidFill>
                  <a:srgbClr val="000000"/>
                </a:solidFill>
              </a:rPr>
              <a:t> </a:t>
            </a:r>
            <a:r>
              <a:rPr lang="en-US" sz="1200" b="0" i="1" dirty="0" err="1">
                <a:solidFill>
                  <a:srgbClr val="000000"/>
                </a:solidFill>
              </a:rPr>
              <a:t>Arasaratnum</a:t>
            </a:r>
            <a:r>
              <a:rPr lang="en-US" sz="1200" b="0" i="1" dirty="0">
                <a:solidFill>
                  <a:srgbClr val="000000"/>
                </a:solidFill>
              </a:rPr>
              <a:t>, Moody’s, Wall Street Journal, 8 September </a:t>
            </a:r>
            <a:r>
              <a:rPr lang="en-US" sz="1200" b="0" i="1" dirty="0" smtClean="0">
                <a:solidFill>
                  <a:srgbClr val="000000"/>
                </a:solidFill>
              </a:rPr>
              <a:t>2014</a:t>
            </a:r>
          </a:p>
          <a:p>
            <a:endParaRPr lang="en-US" sz="1800" b="0" dirty="0">
              <a:solidFill>
                <a:srgbClr val="000000"/>
              </a:solidFill>
            </a:endParaRPr>
          </a:p>
          <a:p>
            <a:r>
              <a:rPr lang="en-GB" sz="1800" b="0" dirty="0">
                <a:solidFill>
                  <a:srgbClr val="000000"/>
                </a:solidFill>
              </a:rPr>
              <a:t>“The UK should be going through an exercise like this, because it decentralises the </a:t>
            </a:r>
            <a:r>
              <a:rPr lang="en-GB" sz="1800" b="0" dirty="0" smtClean="0">
                <a:solidFill>
                  <a:srgbClr val="000000"/>
                </a:solidFill>
              </a:rPr>
              <a:t/>
            </a:r>
            <a:br>
              <a:rPr lang="en-GB" sz="1800" b="0" dirty="0" smtClean="0">
                <a:solidFill>
                  <a:srgbClr val="000000"/>
                </a:solidFill>
              </a:rPr>
            </a:br>
            <a:r>
              <a:rPr lang="en-GB" sz="1800" b="0" dirty="0" smtClean="0">
                <a:solidFill>
                  <a:srgbClr val="000000"/>
                </a:solidFill>
              </a:rPr>
              <a:t>  responsibility </a:t>
            </a:r>
            <a:r>
              <a:rPr lang="en-GB" sz="1800" b="0" dirty="0">
                <a:solidFill>
                  <a:srgbClr val="000000"/>
                </a:solidFill>
              </a:rPr>
              <a:t>of government” </a:t>
            </a:r>
            <a:endParaRPr lang="en-GB" sz="1800" b="0" dirty="0" smtClean="0">
              <a:solidFill>
                <a:srgbClr val="000000"/>
              </a:solidFill>
            </a:endParaRPr>
          </a:p>
          <a:p>
            <a:pPr algn="r"/>
            <a:r>
              <a:rPr lang="en-GB" sz="1200" b="0" i="1" dirty="0" smtClean="0">
                <a:solidFill>
                  <a:srgbClr val="000000"/>
                </a:solidFill>
              </a:rPr>
              <a:t>Spencer </a:t>
            </a:r>
            <a:r>
              <a:rPr lang="en-GB" sz="1200" b="0" i="1" dirty="0">
                <a:solidFill>
                  <a:srgbClr val="000000"/>
                </a:solidFill>
              </a:rPr>
              <a:t>Lake, Global Head of Capital Financing, HSBC, </a:t>
            </a:r>
            <a:r>
              <a:rPr lang="en-GB" sz="1200" b="0" i="1" dirty="0" err="1">
                <a:solidFill>
                  <a:srgbClr val="000000"/>
                </a:solidFill>
              </a:rPr>
              <a:t>eFinancial</a:t>
            </a:r>
            <a:r>
              <a:rPr lang="en-GB" sz="1200" b="0" i="1" dirty="0">
                <a:solidFill>
                  <a:srgbClr val="000000"/>
                </a:solidFill>
              </a:rPr>
              <a:t> News, 8 September 2014 </a:t>
            </a:r>
          </a:p>
        </p:txBody>
      </p:sp>
      <p:cxnSp>
        <p:nvCxnSpPr>
          <p:cNvPr id="25" name="Straight Connector 24"/>
          <p:cNvCxnSpPr/>
          <p:nvPr/>
        </p:nvCxnSpPr>
        <p:spPr bwMode="auto">
          <a:xfrm>
            <a:off x="992560" y="2615431"/>
            <a:ext cx="8208912" cy="0"/>
          </a:xfrm>
          <a:prstGeom prst="line">
            <a:avLst/>
          </a:prstGeom>
          <a:noFill/>
          <a:ln w="9525" cap="flat" cmpd="sng" algn="ctr">
            <a:solidFill>
              <a:schemeClr val="accent6"/>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9" name="Straight Connector 28"/>
          <p:cNvCxnSpPr/>
          <p:nvPr/>
        </p:nvCxnSpPr>
        <p:spPr bwMode="auto">
          <a:xfrm>
            <a:off x="1064568" y="1679327"/>
            <a:ext cx="8208912" cy="0"/>
          </a:xfrm>
          <a:prstGeom prst="line">
            <a:avLst/>
          </a:prstGeom>
          <a:noFill/>
          <a:ln w="9525" cap="flat" cmpd="sng" algn="ctr">
            <a:solidFill>
              <a:schemeClr val="accent6"/>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 name="Straight Connector 29"/>
          <p:cNvCxnSpPr/>
          <p:nvPr/>
        </p:nvCxnSpPr>
        <p:spPr bwMode="auto">
          <a:xfrm>
            <a:off x="992560" y="3695551"/>
            <a:ext cx="8208912" cy="0"/>
          </a:xfrm>
          <a:prstGeom prst="line">
            <a:avLst/>
          </a:prstGeom>
          <a:noFill/>
          <a:ln w="9525" cap="flat" cmpd="sng" algn="ctr">
            <a:solidFill>
              <a:schemeClr val="accent6"/>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1" name="Straight Connector 30"/>
          <p:cNvCxnSpPr/>
          <p:nvPr/>
        </p:nvCxnSpPr>
        <p:spPr bwMode="auto">
          <a:xfrm>
            <a:off x="1136576" y="4631655"/>
            <a:ext cx="8208912" cy="0"/>
          </a:xfrm>
          <a:prstGeom prst="line">
            <a:avLst/>
          </a:prstGeom>
          <a:noFill/>
          <a:ln w="9525" cap="flat" cmpd="sng" algn="ctr">
            <a:solidFill>
              <a:schemeClr val="accent6"/>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2" name="Straight Connector 31"/>
          <p:cNvCxnSpPr/>
          <p:nvPr/>
        </p:nvCxnSpPr>
        <p:spPr bwMode="auto">
          <a:xfrm>
            <a:off x="1136576" y="5639767"/>
            <a:ext cx="8208912" cy="0"/>
          </a:xfrm>
          <a:prstGeom prst="line">
            <a:avLst/>
          </a:prstGeom>
          <a:noFill/>
          <a:ln w="9525" cap="flat" cmpd="sng" algn="ctr">
            <a:solidFill>
              <a:schemeClr val="accent6"/>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Line 4"/>
          <p:cNvSpPr>
            <a:spLocks noChangeShapeType="1"/>
          </p:cNvSpPr>
          <p:nvPr/>
        </p:nvSpPr>
        <p:spPr bwMode="auto">
          <a:xfrm>
            <a:off x="584200" y="6215683"/>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18"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5</a:t>
            </a:r>
            <a:endParaRPr lang="en-GB" sz="2000" dirty="0">
              <a:solidFill>
                <a:srgbClr val="2D2D8A"/>
              </a:solidFill>
            </a:endParaRPr>
          </a:p>
        </p:txBody>
      </p:sp>
    </p:spTree>
    <p:extLst>
      <p:ext uri="{BB962C8B-B14F-4D97-AF65-F5344CB8AC3E}">
        <p14:creationId xmlns:p14="http://schemas.microsoft.com/office/powerpoint/2010/main" val="398762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8504" y="260648"/>
            <a:ext cx="6768752" cy="648072"/>
          </a:xfrm>
        </p:spPr>
        <p:txBody>
          <a:bodyPr/>
          <a:lstStyle/>
          <a:p>
            <a:r>
              <a:rPr lang="en-US" dirty="0" smtClean="0"/>
              <a:t>Transparent loan pricing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8615859"/>
              </p:ext>
            </p:extLst>
          </p:nvPr>
        </p:nvGraphicFramePr>
        <p:xfrm>
          <a:off x="1292720" y="2564904"/>
          <a:ext cx="7044655" cy="2524125"/>
        </p:xfrm>
        <a:graphic>
          <a:graphicData uri="http://schemas.openxmlformats.org/drawingml/2006/table">
            <a:tbl>
              <a:tblPr>
                <a:tableStyleId>{5C22544A-7EE6-4342-B048-85BDC9FD1C3A}</a:tableStyleId>
              </a:tblPr>
              <a:tblGrid>
                <a:gridCol w="3549739"/>
                <a:gridCol w="1164972"/>
                <a:gridCol w="1164972"/>
                <a:gridCol w="1164972"/>
              </a:tblGrid>
              <a:tr h="200025">
                <a:tc>
                  <a:txBody>
                    <a:bodyPr/>
                    <a:lstStyle/>
                    <a:p>
                      <a:pPr algn="l" fontAlgn="b"/>
                      <a:endParaRPr lang="en-GB" sz="1200" b="0" i="0" u="none" strike="noStrike" dirty="0">
                        <a:solidFill>
                          <a:srgbClr val="000000"/>
                        </a:solidFill>
                        <a:effectLst/>
                        <a:latin typeface="Verdana"/>
                      </a:endParaRPr>
                    </a:p>
                  </a:txBody>
                  <a:tcPr marL="9525" marR="9525" marT="9525" marB="0" anchor="b"/>
                </a:tc>
                <a:tc>
                  <a:txBody>
                    <a:bodyPr/>
                    <a:lstStyle/>
                    <a:p>
                      <a:pPr algn="l" fontAlgn="b"/>
                      <a:endParaRPr lang="en-GB" sz="1200" b="0" i="0" u="none" strike="noStrike">
                        <a:solidFill>
                          <a:srgbClr val="000000"/>
                        </a:solidFill>
                        <a:effectLst/>
                        <a:latin typeface="Verdana"/>
                      </a:endParaRPr>
                    </a:p>
                  </a:txBody>
                  <a:tcPr marL="9525" marR="9525" marT="9525" marB="0" anchor="b"/>
                </a:tc>
                <a:tc>
                  <a:txBody>
                    <a:bodyPr/>
                    <a:lstStyle/>
                    <a:p>
                      <a:pPr algn="l" fontAlgn="b"/>
                      <a:endParaRPr lang="en-GB" sz="1200" b="0" i="0" u="none" strike="noStrike">
                        <a:solidFill>
                          <a:srgbClr val="000000"/>
                        </a:solidFill>
                        <a:effectLst/>
                        <a:latin typeface="Verdana"/>
                      </a:endParaRPr>
                    </a:p>
                  </a:txBody>
                  <a:tcPr marL="9525" marR="9525" marT="9525" marB="0" anchor="b"/>
                </a:tc>
                <a:tc>
                  <a:txBody>
                    <a:bodyPr/>
                    <a:lstStyle/>
                    <a:p>
                      <a:pPr algn="l" fontAlgn="b"/>
                      <a:endParaRPr lang="en-GB" sz="1200" b="0" i="0" u="none" strike="noStrike">
                        <a:solidFill>
                          <a:srgbClr val="000000"/>
                        </a:solidFill>
                        <a:effectLst/>
                        <a:latin typeface="Verdana"/>
                      </a:endParaRPr>
                    </a:p>
                  </a:txBody>
                  <a:tcPr marL="9525" marR="9525" marT="9525" marB="0" anchor="b"/>
                </a:tc>
              </a:tr>
              <a:tr h="200025">
                <a:tc>
                  <a:txBody>
                    <a:bodyPr/>
                    <a:lstStyle/>
                    <a:p>
                      <a:pPr algn="l" fontAlgn="b"/>
                      <a:endParaRPr lang="en-GB" sz="1200" b="0" i="0" u="none" strike="noStrike">
                        <a:solidFill>
                          <a:srgbClr val="000000"/>
                        </a:solidFill>
                        <a:effectLst/>
                        <a:latin typeface="Verdana"/>
                      </a:endParaRPr>
                    </a:p>
                  </a:txBody>
                  <a:tcPr marL="9525" marR="9525" marT="9525" marB="0" anchor="b"/>
                </a:tc>
                <a:tc gridSpan="3">
                  <a:txBody>
                    <a:bodyPr/>
                    <a:lstStyle/>
                    <a:p>
                      <a:pPr algn="ctr" fontAlgn="ctr"/>
                      <a:r>
                        <a:rPr lang="en-GB" sz="1200" u="none" strike="noStrike">
                          <a:effectLst/>
                        </a:rPr>
                        <a:t> INDICATIVE SAVINGS </a:t>
                      </a:r>
                      <a:endParaRPr lang="en-GB" sz="1200" b="1" i="0" u="none" strike="noStrike">
                        <a:solidFill>
                          <a:srgbClr val="000000"/>
                        </a:solidFill>
                        <a:effectLst/>
                        <a:latin typeface="Verdana"/>
                      </a:endParaRPr>
                    </a:p>
                  </a:txBody>
                  <a:tcPr marL="9525" marR="9525" marT="9525" marB="0" anchor="ctr"/>
                </a:tc>
                <a:tc hMerge="1">
                  <a:txBody>
                    <a:bodyPr/>
                    <a:lstStyle/>
                    <a:p>
                      <a:endParaRPr lang="en-GB"/>
                    </a:p>
                  </a:txBody>
                  <a:tcPr/>
                </a:tc>
                <a:tc hMerge="1">
                  <a:txBody>
                    <a:bodyPr/>
                    <a:lstStyle/>
                    <a:p>
                      <a:endParaRPr lang="en-GB"/>
                    </a:p>
                  </a:txBody>
                  <a:tcPr/>
                </a:tc>
              </a:tr>
              <a:tr h="76200">
                <a:tc>
                  <a:txBody>
                    <a:bodyPr/>
                    <a:lstStyle/>
                    <a:p>
                      <a:pPr algn="l" fontAlgn="b"/>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r>
              <a:tr h="190500">
                <a:tc>
                  <a:txBody>
                    <a:bodyPr/>
                    <a:lstStyle/>
                    <a:p>
                      <a:pPr algn="l" fontAlgn="b"/>
                      <a:r>
                        <a:rPr lang="en-GB" sz="1200" u="none" strike="noStrike">
                          <a:effectLst/>
                        </a:rPr>
                        <a:t>Bond Issue Price Over Gilts</a:t>
                      </a:r>
                      <a:endParaRPr lang="en-GB" sz="1200" b="1"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0.55%</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0.50%</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0.45%</a:t>
                      </a:r>
                      <a:endParaRPr lang="en-GB" sz="1200" b="0" i="0" u="none" strike="noStrike">
                        <a:solidFill>
                          <a:srgbClr val="000000"/>
                        </a:solidFill>
                        <a:effectLst/>
                        <a:latin typeface="Verdana"/>
                      </a:endParaRPr>
                    </a:p>
                  </a:txBody>
                  <a:tcPr marL="9525" marR="9525" marT="9525" marB="0" anchor="b"/>
                </a:tc>
              </a:tr>
              <a:tr h="114300">
                <a:tc>
                  <a:txBody>
                    <a:bodyPr/>
                    <a:lstStyle/>
                    <a:p>
                      <a:pPr algn="l" fontAlgn="b"/>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r>
              <a:tr h="190500">
                <a:tc>
                  <a:txBody>
                    <a:bodyPr/>
                    <a:lstStyle/>
                    <a:p>
                      <a:pPr algn="l" fontAlgn="b"/>
                      <a:r>
                        <a:rPr lang="en-GB" sz="1200" u="none" strike="noStrike">
                          <a:effectLst/>
                        </a:rPr>
                        <a:t>Margin to PWLB</a:t>
                      </a:r>
                      <a:endParaRPr lang="en-GB" sz="1200" b="1"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0.25%</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0.30%</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0.35%</a:t>
                      </a:r>
                      <a:endParaRPr lang="en-GB" sz="1200" b="0" i="0" u="none" strike="noStrike">
                        <a:solidFill>
                          <a:srgbClr val="000000"/>
                        </a:solidFill>
                        <a:effectLst/>
                        <a:latin typeface="Verdana"/>
                      </a:endParaRPr>
                    </a:p>
                  </a:txBody>
                  <a:tcPr marL="9525" marR="9525" marT="9525" marB="0" anchor="b"/>
                </a:tc>
              </a:tr>
              <a:tr h="123825">
                <a:tc>
                  <a:txBody>
                    <a:bodyPr/>
                    <a:lstStyle/>
                    <a:p>
                      <a:pPr algn="l" fontAlgn="b"/>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r>
              <a:tr h="190500">
                <a:tc>
                  <a:txBody>
                    <a:bodyPr/>
                    <a:lstStyle/>
                    <a:p>
                      <a:pPr algn="l" fontAlgn="b"/>
                      <a:r>
                        <a:rPr lang="en-GB" sz="1200" u="none" strike="noStrike">
                          <a:effectLst/>
                        </a:rPr>
                        <a:t>Issuance Costs</a:t>
                      </a:r>
                      <a:endParaRPr lang="en-GB" sz="1200" b="0" i="0" u="none" strike="noStrike">
                        <a:solidFill>
                          <a:srgbClr val="000000"/>
                        </a:solidFill>
                        <a:effectLst/>
                        <a:latin typeface="Verdana"/>
                      </a:endParaRPr>
                    </a:p>
                  </a:txBody>
                  <a:tcPr marL="257175" marR="9525" marT="9525" marB="0" anchor="b"/>
                </a:tc>
                <a:tc>
                  <a:txBody>
                    <a:bodyPr/>
                    <a:lstStyle/>
                    <a:p>
                      <a:pPr algn="r" fontAlgn="b"/>
                      <a:r>
                        <a:rPr lang="en-GB" sz="1200" u="none" strike="noStrike">
                          <a:effectLst/>
                        </a:rPr>
                        <a:t>0.04%</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0.04%</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0.04%</a:t>
                      </a:r>
                      <a:endParaRPr lang="en-GB" sz="1200" b="0" i="0" u="none" strike="noStrike">
                        <a:solidFill>
                          <a:srgbClr val="000000"/>
                        </a:solidFill>
                        <a:effectLst/>
                        <a:latin typeface="Verdana"/>
                      </a:endParaRPr>
                    </a:p>
                  </a:txBody>
                  <a:tcPr marL="9525" marR="9525" marT="9525" marB="0" anchor="b"/>
                </a:tc>
              </a:tr>
              <a:tr h="190500">
                <a:tc>
                  <a:txBody>
                    <a:bodyPr/>
                    <a:lstStyle/>
                    <a:p>
                      <a:pPr algn="l" fontAlgn="b"/>
                      <a:r>
                        <a:rPr lang="en-GB" sz="1200" u="none" strike="noStrike">
                          <a:effectLst/>
                        </a:rPr>
                        <a:t>Cost of 'Hold Backs' for Liquidity</a:t>
                      </a:r>
                      <a:endParaRPr lang="en-GB" sz="1200" b="0" i="0" u="none" strike="noStrike">
                        <a:solidFill>
                          <a:srgbClr val="000000"/>
                        </a:solidFill>
                        <a:effectLst/>
                        <a:latin typeface="Verdana"/>
                      </a:endParaRPr>
                    </a:p>
                  </a:txBody>
                  <a:tcPr marL="257175" marR="9525" marT="9525" marB="0" anchor="b"/>
                </a:tc>
                <a:tc>
                  <a:txBody>
                    <a:bodyPr/>
                    <a:lstStyle/>
                    <a:p>
                      <a:pPr algn="r" fontAlgn="b"/>
                      <a:r>
                        <a:rPr lang="en-GB" sz="1200" u="none" strike="noStrike">
                          <a:effectLst/>
                        </a:rPr>
                        <a:t>0.02%</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0.02%</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0.02%</a:t>
                      </a:r>
                      <a:endParaRPr lang="en-GB" sz="1200" b="0" i="0" u="none" strike="noStrike">
                        <a:solidFill>
                          <a:srgbClr val="000000"/>
                        </a:solidFill>
                        <a:effectLst/>
                        <a:latin typeface="Verdana"/>
                      </a:endParaRPr>
                    </a:p>
                  </a:txBody>
                  <a:tcPr marL="9525" marR="9525" marT="9525" marB="0" anchor="b"/>
                </a:tc>
              </a:tr>
              <a:tr h="190500">
                <a:tc>
                  <a:txBody>
                    <a:bodyPr/>
                    <a:lstStyle/>
                    <a:p>
                      <a:pPr algn="l" fontAlgn="b"/>
                      <a:r>
                        <a:rPr lang="en-GB" sz="1200" u="none" strike="noStrike">
                          <a:effectLst/>
                        </a:rPr>
                        <a:t>Operating Costs</a:t>
                      </a:r>
                      <a:endParaRPr lang="en-GB" sz="1200" b="0" i="0" u="none" strike="noStrike">
                        <a:solidFill>
                          <a:srgbClr val="000000"/>
                        </a:solidFill>
                        <a:effectLst/>
                        <a:latin typeface="Verdana"/>
                      </a:endParaRPr>
                    </a:p>
                  </a:txBody>
                  <a:tcPr marL="257175" marR="9525" marT="9525" marB="0" anchor="b"/>
                </a:tc>
                <a:tc>
                  <a:txBody>
                    <a:bodyPr/>
                    <a:lstStyle/>
                    <a:p>
                      <a:pPr algn="r" fontAlgn="b"/>
                      <a:r>
                        <a:rPr lang="en-GB" sz="1200" u="none" strike="noStrike">
                          <a:effectLst/>
                        </a:rPr>
                        <a:t>0.10%</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0.10%</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0.10%</a:t>
                      </a:r>
                      <a:endParaRPr lang="en-GB" sz="1200" b="0" i="0" u="none" strike="noStrike">
                        <a:solidFill>
                          <a:srgbClr val="000000"/>
                        </a:solidFill>
                        <a:effectLst/>
                        <a:latin typeface="Verdana"/>
                      </a:endParaRPr>
                    </a:p>
                  </a:txBody>
                  <a:tcPr marL="9525" marR="9525" marT="9525" marB="0" anchor="b"/>
                </a:tc>
              </a:tr>
              <a:tr h="190500">
                <a:tc>
                  <a:txBody>
                    <a:bodyPr/>
                    <a:lstStyle/>
                    <a:p>
                      <a:pPr algn="l" fontAlgn="b"/>
                      <a:r>
                        <a:rPr lang="en-GB" sz="1200" u="none" strike="noStrike">
                          <a:effectLst/>
                        </a:rPr>
                        <a:t>Total Costs</a:t>
                      </a:r>
                      <a:endParaRPr lang="en-GB" sz="1200" b="1"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0.16%</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0.16%</a:t>
                      </a:r>
                      <a:endParaRPr lang="en-GB" sz="1200" b="0"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0.16%</a:t>
                      </a:r>
                      <a:endParaRPr lang="en-GB" sz="1200" b="0" i="0" u="none" strike="noStrike">
                        <a:solidFill>
                          <a:srgbClr val="000000"/>
                        </a:solidFill>
                        <a:effectLst/>
                        <a:latin typeface="Verdana"/>
                      </a:endParaRPr>
                    </a:p>
                  </a:txBody>
                  <a:tcPr marL="9525" marR="9525" marT="9525" marB="0" anchor="b"/>
                </a:tc>
              </a:tr>
              <a:tr h="123825">
                <a:tc>
                  <a:txBody>
                    <a:bodyPr/>
                    <a:lstStyle/>
                    <a:p>
                      <a:pPr algn="l" fontAlgn="b"/>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c>
                  <a:txBody>
                    <a:bodyPr/>
                    <a:lstStyle/>
                    <a:p>
                      <a:pPr algn="l" fontAlgn="b"/>
                      <a:r>
                        <a:rPr lang="en-GB" sz="1200" u="none" strike="noStrike">
                          <a:effectLst/>
                        </a:rPr>
                        <a:t> </a:t>
                      </a:r>
                      <a:endParaRPr lang="en-GB" sz="1200" b="0" i="0" u="none" strike="noStrike">
                        <a:solidFill>
                          <a:srgbClr val="000000"/>
                        </a:solidFill>
                        <a:effectLst/>
                        <a:latin typeface="Verdana"/>
                      </a:endParaRPr>
                    </a:p>
                  </a:txBody>
                  <a:tcPr marL="9525" marR="9525" marT="9525" marB="0" anchor="b"/>
                </a:tc>
              </a:tr>
              <a:tr h="200025">
                <a:tc>
                  <a:txBody>
                    <a:bodyPr/>
                    <a:lstStyle/>
                    <a:p>
                      <a:pPr algn="l" fontAlgn="b"/>
                      <a:r>
                        <a:rPr lang="en-GB" sz="1200" u="none" strike="noStrike" dirty="0">
                          <a:effectLst/>
                        </a:rPr>
                        <a:t>Savings Over PWLB</a:t>
                      </a:r>
                      <a:endParaRPr lang="en-GB" sz="1200" b="1" i="0" u="none" strike="noStrike" dirty="0">
                        <a:solidFill>
                          <a:srgbClr val="000000"/>
                        </a:solidFill>
                        <a:effectLst/>
                        <a:latin typeface="Verdana"/>
                      </a:endParaRPr>
                    </a:p>
                  </a:txBody>
                  <a:tcPr marL="9525" marR="9525" marT="9525" marB="0" anchor="b"/>
                </a:tc>
                <a:tc>
                  <a:txBody>
                    <a:bodyPr/>
                    <a:lstStyle/>
                    <a:p>
                      <a:pPr algn="r" fontAlgn="b"/>
                      <a:r>
                        <a:rPr lang="en-GB" sz="1200" u="none" strike="noStrike">
                          <a:effectLst/>
                        </a:rPr>
                        <a:t>0.09%</a:t>
                      </a:r>
                      <a:endParaRPr lang="en-GB" sz="1200" b="1" i="0" u="none" strike="noStrike">
                        <a:solidFill>
                          <a:srgbClr val="000000"/>
                        </a:solidFill>
                        <a:effectLst/>
                        <a:latin typeface="Verdana"/>
                      </a:endParaRPr>
                    </a:p>
                  </a:txBody>
                  <a:tcPr marL="9525" marR="9525" marT="9525" marB="0" anchor="b"/>
                </a:tc>
                <a:tc>
                  <a:txBody>
                    <a:bodyPr/>
                    <a:lstStyle/>
                    <a:p>
                      <a:pPr algn="r" fontAlgn="b"/>
                      <a:r>
                        <a:rPr lang="en-GB" sz="1200" u="none" strike="noStrike">
                          <a:effectLst/>
                        </a:rPr>
                        <a:t>0.14%</a:t>
                      </a:r>
                      <a:endParaRPr lang="en-GB" sz="1200" b="1" i="0" u="none" strike="noStrike">
                        <a:solidFill>
                          <a:srgbClr val="000000"/>
                        </a:solidFill>
                        <a:effectLst/>
                        <a:latin typeface="Verdana"/>
                      </a:endParaRPr>
                    </a:p>
                  </a:txBody>
                  <a:tcPr marL="9525" marR="9525" marT="9525" marB="0" anchor="b"/>
                </a:tc>
                <a:tc>
                  <a:txBody>
                    <a:bodyPr/>
                    <a:lstStyle/>
                    <a:p>
                      <a:pPr algn="r" fontAlgn="b"/>
                      <a:r>
                        <a:rPr lang="en-GB" sz="1200" u="none" strike="noStrike" dirty="0">
                          <a:effectLst/>
                        </a:rPr>
                        <a:t>0.19%</a:t>
                      </a:r>
                      <a:endParaRPr lang="en-GB" sz="1200" b="1" i="0" u="none" strike="noStrike" dirty="0">
                        <a:solidFill>
                          <a:srgbClr val="000000"/>
                        </a:solidFill>
                        <a:effectLst/>
                        <a:latin typeface="Verdana"/>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83760613"/>
              </p:ext>
            </p:extLst>
          </p:nvPr>
        </p:nvGraphicFramePr>
        <p:xfrm>
          <a:off x="757852" y="1772816"/>
          <a:ext cx="7651532" cy="3884250"/>
        </p:xfrm>
        <a:graphic>
          <a:graphicData uri="http://schemas.openxmlformats.org/drawingml/2006/table">
            <a:tbl>
              <a:tblPr>
                <a:effectLst>
                  <a:outerShdw blurRad="50800" dist="50800" dir="5400000" algn="tl" rotWithShape="0">
                    <a:schemeClr val="tx1">
                      <a:alpha val="0"/>
                    </a:schemeClr>
                  </a:outerShdw>
                </a:effectLst>
                <a:tableStyleId>{5C22544A-7EE6-4342-B048-85BDC9FD1C3A}</a:tableStyleId>
              </a:tblPr>
              <a:tblGrid>
                <a:gridCol w="4220193"/>
                <a:gridCol w="900677"/>
                <a:gridCol w="1265331"/>
                <a:gridCol w="1265331"/>
              </a:tblGrid>
              <a:tr h="441468">
                <a:tc>
                  <a:txBody>
                    <a:bodyPr/>
                    <a:lstStyle/>
                    <a:p>
                      <a:pPr algn="l" fontAlgn="b"/>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gridSpan="3">
                  <a:txBody>
                    <a:bodyPr/>
                    <a:lstStyle/>
                    <a:p>
                      <a:pPr algn="ctr" fontAlgn="ctr"/>
                      <a:r>
                        <a:rPr lang="en-GB" sz="1600" u="none" strike="noStrike" dirty="0">
                          <a:solidFill>
                            <a:schemeClr val="accent6">
                              <a:lumMod val="60000"/>
                              <a:lumOff val="40000"/>
                            </a:schemeClr>
                          </a:solidFill>
                          <a:effectLst/>
                          <a:latin typeface="+mj-lt"/>
                        </a:rPr>
                        <a:t> </a:t>
                      </a:r>
                      <a:r>
                        <a:rPr lang="en-GB" sz="1600" b="1" u="none" strike="noStrike" dirty="0" smtClean="0">
                          <a:solidFill>
                            <a:schemeClr val="accent6"/>
                          </a:solidFill>
                          <a:effectLst/>
                          <a:latin typeface="+mj-lt"/>
                        </a:rPr>
                        <a:t>Indicative based on comparable bond pricing </a:t>
                      </a:r>
                      <a:r>
                        <a:rPr lang="en-GB" sz="1600" b="1" u="none" strike="noStrike" baseline="0" dirty="0" smtClean="0">
                          <a:solidFill>
                            <a:schemeClr val="accent6"/>
                          </a:solidFill>
                          <a:effectLst/>
                          <a:latin typeface="+mj-lt"/>
                        </a:rPr>
                        <a:t>range***</a:t>
                      </a:r>
                      <a:endParaRPr lang="en-GB" sz="1600" b="1" i="0" u="none" strike="noStrike" dirty="0">
                        <a:solidFill>
                          <a:schemeClr val="accent6"/>
                        </a:solidFill>
                        <a:effectLst/>
                        <a:latin typeface="+mj-lt"/>
                      </a:endParaRP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hMerge="1">
                  <a:txBody>
                    <a:bodyPr/>
                    <a:lstStyle/>
                    <a:p>
                      <a:endParaRPr lang="en-GB"/>
                    </a:p>
                  </a:txBody>
                  <a:tcPr/>
                </a:tc>
                <a:tc hMerge="1">
                  <a:txBody>
                    <a:bodyPr/>
                    <a:lstStyle/>
                    <a:p>
                      <a:endParaRPr lang="en-GB"/>
                    </a:p>
                  </a:txBody>
                  <a:tcPr/>
                </a:tc>
              </a:tr>
              <a:tr h="313368">
                <a:tc>
                  <a:txBody>
                    <a:bodyPr/>
                    <a:lstStyle/>
                    <a:p>
                      <a:pPr algn="l" fontAlgn="b"/>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l"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gn="l"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gn="l"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r>
              <a:tr h="313368">
                <a:tc>
                  <a:txBody>
                    <a:bodyPr/>
                    <a:lstStyle/>
                    <a:p>
                      <a:pPr algn="l" fontAlgn="b"/>
                      <a:r>
                        <a:rPr lang="en-GB" sz="1600" b="1" u="none" strike="noStrike" dirty="0" smtClean="0">
                          <a:effectLst/>
                          <a:latin typeface="+mj-lt"/>
                        </a:rPr>
                        <a:t>  Bond issue </a:t>
                      </a:r>
                      <a:r>
                        <a:rPr lang="en-GB" sz="1600" b="1" u="none" strike="noStrike" dirty="0">
                          <a:effectLst/>
                          <a:latin typeface="+mj-lt"/>
                        </a:rPr>
                        <a:t>p</a:t>
                      </a:r>
                      <a:r>
                        <a:rPr lang="en-GB" sz="1600" b="1" u="none" strike="noStrike" dirty="0" smtClean="0">
                          <a:effectLst/>
                          <a:latin typeface="+mj-lt"/>
                        </a:rPr>
                        <a:t>rice </a:t>
                      </a:r>
                      <a:r>
                        <a:rPr lang="en-GB" sz="1600" b="1" u="none" strike="noStrike" dirty="0">
                          <a:effectLst/>
                          <a:latin typeface="+mj-lt"/>
                        </a:rPr>
                        <a:t>o</a:t>
                      </a:r>
                      <a:r>
                        <a:rPr lang="en-GB" sz="1600" b="1" u="none" strike="noStrike" dirty="0" smtClean="0">
                          <a:effectLst/>
                          <a:latin typeface="+mj-lt"/>
                        </a:rPr>
                        <a:t>ver Gilt</a:t>
                      </a:r>
                      <a:r>
                        <a:rPr lang="en-GB" sz="1600" b="1" u="none" strike="noStrike" baseline="0" dirty="0" smtClean="0">
                          <a:effectLst/>
                          <a:latin typeface="+mj-lt"/>
                        </a:rPr>
                        <a:t> reference rate</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u="none" strike="noStrike" dirty="0">
                          <a:effectLst/>
                          <a:latin typeface="+mj-lt"/>
                        </a:rPr>
                        <a:t>0.55%</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u="none" strike="noStrike" dirty="0">
                          <a:effectLst/>
                          <a:latin typeface="+mj-lt"/>
                        </a:rPr>
                        <a:t>0.50%</a:t>
                      </a:r>
                      <a:endParaRPr lang="en-GB" sz="1600" b="1"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u="none" strike="noStrike" dirty="0">
                          <a:effectLst/>
                          <a:latin typeface="+mj-lt"/>
                        </a:rPr>
                        <a:t>0.45%</a:t>
                      </a:r>
                      <a:endParaRPr lang="en-GB" sz="1600" b="1"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r>
              <a:tr h="313368">
                <a:tc>
                  <a:txBody>
                    <a:bodyPr/>
                    <a:lstStyle/>
                    <a:p>
                      <a:pPr algn="l" fontAlgn="b"/>
                      <a:r>
                        <a:rPr lang="en-GB" sz="1600" b="1" i="0" u="none" strike="noStrike" dirty="0" smtClean="0">
                          <a:solidFill>
                            <a:srgbClr val="000000"/>
                          </a:solidFill>
                          <a:effectLst/>
                          <a:latin typeface="+mj-lt"/>
                        </a:rPr>
                        <a:t>  Indicative issuance</a:t>
                      </a:r>
                      <a:r>
                        <a:rPr lang="en-GB" sz="1600" b="1" i="0" u="none" strike="noStrike" baseline="0" dirty="0" smtClean="0">
                          <a:solidFill>
                            <a:srgbClr val="000000"/>
                          </a:solidFill>
                          <a:effectLst/>
                          <a:latin typeface="+mj-lt"/>
                        </a:rPr>
                        <a:t> costs**:</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313368">
                <a:tc>
                  <a:txBody>
                    <a:bodyPr/>
                    <a:lstStyle/>
                    <a:p>
                      <a:pPr algn="l" fontAlgn="b"/>
                      <a:r>
                        <a:rPr lang="en-GB" sz="1600" u="none" strike="noStrike" dirty="0" smtClean="0">
                          <a:effectLst/>
                          <a:latin typeface="+mj-lt"/>
                        </a:rPr>
                        <a:t>Syndication / Ratings</a:t>
                      </a:r>
                      <a:r>
                        <a:rPr lang="en-GB" sz="1600" u="none" strike="noStrike" baseline="0" dirty="0" smtClean="0">
                          <a:effectLst/>
                          <a:latin typeface="+mj-lt"/>
                        </a:rPr>
                        <a:t> / Paying agent etc.</a:t>
                      </a:r>
                      <a:endParaRPr lang="en-GB" sz="1600" b="0" i="0" u="none" strike="noStrike" dirty="0">
                        <a:solidFill>
                          <a:srgbClr val="000000"/>
                        </a:solidFill>
                        <a:effectLst/>
                        <a:latin typeface="+mj-lt"/>
                      </a:endParaRPr>
                    </a:p>
                  </a:txBody>
                  <a:tcPr marL="25717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0.04%</a:t>
                      </a:r>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0.04%</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0.04%</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313368">
                <a:tc>
                  <a:txBody>
                    <a:bodyPr/>
                    <a:lstStyle/>
                    <a:p>
                      <a:pPr algn="l" fontAlgn="b"/>
                      <a:r>
                        <a:rPr lang="en-GB" sz="1600" u="none" strike="noStrike" dirty="0">
                          <a:effectLst/>
                          <a:latin typeface="+mj-lt"/>
                        </a:rPr>
                        <a:t>Cost of 'Hold Backs' for Liquidity</a:t>
                      </a:r>
                      <a:endParaRPr lang="en-GB" sz="1600" b="0" i="0" u="none" strike="noStrike" dirty="0">
                        <a:solidFill>
                          <a:srgbClr val="000000"/>
                        </a:solidFill>
                        <a:effectLst/>
                        <a:latin typeface="+mj-lt"/>
                      </a:endParaRPr>
                    </a:p>
                  </a:txBody>
                  <a:tcPr marL="25717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a:effectLst/>
                          <a:latin typeface="+mj-lt"/>
                        </a:rPr>
                        <a:t>0.02%</a:t>
                      </a:r>
                      <a:endParaRPr lang="en-GB" sz="1600" b="0" i="0" u="none" strike="noStrike">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a:effectLst/>
                          <a:latin typeface="+mj-lt"/>
                        </a:rPr>
                        <a:t>0.02%</a:t>
                      </a:r>
                      <a:endParaRPr lang="en-GB"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0.02%</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313368">
                <a:tc>
                  <a:txBody>
                    <a:bodyPr/>
                    <a:lstStyle/>
                    <a:p>
                      <a:pPr algn="l" fontAlgn="b"/>
                      <a:r>
                        <a:rPr lang="en-GB" sz="1600" u="none" strike="noStrike" dirty="0">
                          <a:effectLst/>
                          <a:latin typeface="+mj-lt"/>
                        </a:rPr>
                        <a:t>Operating Costs</a:t>
                      </a:r>
                      <a:endParaRPr lang="en-GB" sz="1600" b="0" i="0" u="none" strike="noStrike" dirty="0">
                        <a:solidFill>
                          <a:srgbClr val="000000"/>
                        </a:solidFill>
                        <a:effectLst/>
                        <a:latin typeface="+mj-lt"/>
                      </a:endParaRPr>
                    </a:p>
                  </a:txBody>
                  <a:tcPr marL="25717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a:effectLst/>
                          <a:latin typeface="+mj-lt"/>
                        </a:rPr>
                        <a:t>0.10%</a:t>
                      </a:r>
                      <a:endParaRPr lang="en-GB" sz="1600" b="0" i="0" u="none" strike="noStrike">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a:effectLst/>
                          <a:latin typeface="+mj-lt"/>
                        </a:rPr>
                        <a:t>0.10%</a:t>
                      </a:r>
                      <a:endParaRPr lang="en-GB"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0.10%</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313368">
                <a:tc>
                  <a:txBody>
                    <a:bodyPr/>
                    <a:lstStyle/>
                    <a:p>
                      <a:pPr algn="l" fontAlgn="b"/>
                      <a:r>
                        <a:rPr lang="en-GB" sz="1600" b="1" u="none" strike="noStrike" dirty="0" smtClean="0">
                          <a:effectLst/>
                          <a:latin typeface="+mj-lt"/>
                        </a:rPr>
                        <a:t>  Total indicative issuance costs</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u="none" strike="noStrike" dirty="0">
                          <a:effectLst/>
                          <a:latin typeface="+mj-lt"/>
                        </a:rPr>
                        <a:t>0.16%</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u="none" strike="noStrike" dirty="0">
                          <a:effectLst/>
                          <a:latin typeface="+mj-lt"/>
                        </a:rPr>
                        <a:t>0.16%</a:t>
                      </a:r>
                      <a:endParaRPr lang="en-GB" sz="1600" b="1"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u="none" strike="noStrike" dirty="0">
                          <a:effectLst/>
                          <a:latin typeface="+mj-lt"/>
                        </a:rPr>
                        <a:t>0.16%</a:t>
                      </a:r>
                      <a:endParaRPr lang="en-GB" sz="1600" b="1"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r>
              <a:tr h="313368">
                <a:tc>
                  <a:txBody>
                    <a:bodyPr/>
                    <a:lstStyle/>
                    <a:p>
                      <a:pPr algn="l" fontAlgn="b"/>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313368">
                <a:tc>
                  <a:txBody>
                    <a:bodyPr/>
                    <a:lstStyle/>
                    <a:p>
                      <a:pPr algn="l" fontAlgn="b"/>
                      <a:r>
                        <a:rPr lang="en-GB" sz="1600" b="1" i="0" u="none" strike="noStrike" dirty="0" smtClean="0">
                          <a:solidFill>
                            <a:srgbClr val="000000"/>
                          </a:solidFill>
                          <a:effectLst/>
                          <a:latin typeface="+mj-lt"/>
                        </a:rPr>
                        <a:t>  Interest</a:t>
                      </a:r>
                      <a:r>
                        <a:rPr lang="en-GB" sz="1600" b="1" i="0" u="none" strike="noStrike" baseline="0" dirty="0" smtClean="0">
                          <a:solidFill>
                            <a:srgbClr val="000000"/>
                          </a:solidFill>
                          <a:effectLst/>
                          <a:latin typeface="+mj-lt"/>
                        </a:rPr>
                        <a:t> rate to local authority: Gilts plus</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i="0" u="none" strike="noStrike" dirty="0" smtClean="0">
                          <a:solidFill>
                            <a:srgbClr val="000000"/>
                          </a:solidFill>
                          <a:effectLst/>
                          <a:latin typeface="+mj-lt"/>
                        </a:rPr>
                        <a:t>0.71%</a:t>
                      </a:r>
                      <a:endParaRPr lang="en-GB" sz="1600" b="1"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i="0" u="none" strike="noStrike" dirty="0" smtClean="0">
                          <a:solidFill>
                            <a:srgbClr val="000000"/>
                          </a:solidFill>
                          <a:effectLst/>
                          <a:latin typeface="+mj-lt"/>
                        </a:rPr>
                        <a:t>0.66%</a:t>
                      </a:r>
                      <a:endParaRPr lang="en-GB" sz="1600" b="1"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GB" sz="1600" b="1" i="0" u="none" strike="noStrike" dirty="0" smtClean="0">
                          <a:solidFill>
                            <a:srgbClr val="000000"/>
                          </a:solidFill>
                          <a:effectLst/>
                          <a:latin typeface="+mj-lt"/>
                        </a:rPr>
                        <a:t>0.61%</a:t>
                      </a:r>
                      <a:endParaRPr lang="en-GB" sz="1600" b="1"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r>
              <a:tr h="313368">
                <a:tc>
                  <a:txBody>
                    <a:bodyPr/>
                    <a:lstStyle/>
                    <a:p>
                      <a:pPr algn="l" fontAlgn="b"/>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fontAlgn="b"/>
                      <a:r>
                        <a:rPr lang="en-GB" sz="1600" u="none" strike="noStrike" dirty="0">
                          <a:effectLst/>
                          <a:latin typeface="+mj-lt"/>
                        </a:rPr>
                        <a:t> </a:t>
                      </a:r>
                      <a:endParaRPr lang="en-GB" sz="1600" b="0" i="0" u="none" strike="noStrike" dirty="0">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241278">
                <a:tc>
                  <a:txBody>
                    <a:bodyPr/>
                    <a:lstStyle/>
                    <a:p>
                      <a:pPr algn="l" fontAlgn="b"/>
                      <a:r>
                        <a:rPr lang="en-GB" sz="1600" b="1" u="none" strike="noStrike" dirty="0" smtClean="0">
                          <a:solidFill>
                            <a:srgbClr val="FFFFFF"/>
                          </a:solidFill>
                          <a:effectLst/>
                          <a:latin typeface="+mj-lt"/>
                        </a:rPr>
                        <a:t>  Savings versus</a:t>
                      </a:r>
                      <a:r>
                        <a:rPr lang="en-GB" sz="1600" b="1" u="none" strike="noStrike" baseline="0" dirty="0" smtClean="0">
                          <a:solidFill>
                            <a:srgbClr val="FFFFFF"/>
                          </a:solidFill>
                          <a:effectLst/>
                          <a:latin typeface="+mj-lt"/>
                        </a:rPr>
                        <a:t> PWLB certainty rate*</a:t>
                      </a:r>
                      <a:endParaRPr lang="en-GB" sz="1600" b="1" i="0" u="none" strike="noStrike" dirty="0">
                        <a:solidFill>
                          <a:srgbClr val="FFFFFF"/>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fontAlgn="b"/>
                      <a:r>
                        <a:rPr lang="en-GB" sz="1600" b="1" u="none" strike="noStrike" dirty="0">
                          <a:solidFill>
                            <a:srgbClr val="FFFFFF"/>
                          </a:solidFill>
                          <a:effectLst/>
                          <a:latin typeface="+mj-lt"/>
                        </a:rPr>
                        <a:t>0.09%</a:t>
                      </a:r>
                      <a:endParaRPr lang="en-GB" sz="1600" b="1" i="0" u="none" strike="noStrike" dirty="0">
                        <a:solidFill>
                          <a:srgbClr val="FFFFFF"/>
                        </a:solidFill>
                        <a:effectLst/>
                        <a:latin typeface="+mj-lt"/>
                      </a:endParaRPr>
                    </a:p>
                  </a:txBody>
                  <a:tcPr marL="9525" marR="9525" marT="9525" marB="0" anchor="b">
                    <a:lnL w="38100" cap="flat" cmpd="sng" algn="ctr">
                      <a:solidFill>
                        <a:schemeClr val="tx1"/>
                      </a:solidFill>
                      <a:prstDash val="solid"/>
                      <a:round/>
                      <a:headEnd type="none" w="med" len="med"/>
                      <a:tailEnd type="none" w="med" len="med"/>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fontAlgn="b"/>
                      <a:r>
                        <a:rPr lang="en-GB" sz="1600" b="1" u="none" strike="noStrike" dirty="0">
                          <a:solidFill>
                            <a:srgbClr val="FFFFFF"/>
                          </a:solidFill>
                          <a:effectLst/>
                          <a:latin typeface="+mj-lt"/>
                        </a:rPr>
                        <a:t>0.14%</a:t>
                      </a:r>
                      <a:endParaRPr lang="en-GB" sz="1600" b="1" i="0" u="none" strike="noStrike" dirty="0">
                        <a:solidFill>
                          <a:srgbClr val="FFFFFF"/>
                        </a:solidFill>
                        <a:effectLst/>
                        <a:latin typeface="+mj-lt"/>
                      </a:endParaRPr>
                    </a:p>
                  </a:txBody>
                  <a:tcPr marL="9525" marR="9525" marT="9525" marB="0" anchor="b">
                    <a:lnL w="12700" cmpd="sng">
                      <a:noFill/>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fontAlgn="b"/>
                      <a:r>
                        <a:rPr lang="en-GB" sz="1600" b="1" u="none" strike="noStrike" dirty="0">
                          <a:solidFill>
                            <a:srgbClr val="FFFFFF"/>
                          </a:solidFill>
                          <a:effectLst/>
                          <a:latin typeface="+mj-lt"/>
                        </a:rPr>
                        <a:t>0.19%</a:t>
                      </a:r>
                      <a:endParaRPr lang="en-GB" sz="1600" b="1" i="0" u="none" strike="noStrike" dirty="0">
                        <a:solidFill>
                          <a:srgbClr val="FFFFFF"/>
                        </a:solidFill>
                        <a:effectLst/>
                        <a:latin typeface="+mj-lt"/>
                      </a:endParaRPr>
                    </a:p>
                  </a:txBody>
                  <a:tcPr marL="9525" marR="9525" marT="9525" marB="0" anchor="b">
                    <a:lnL w="12700" cmpd="sng">
                      <a:noFill/>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r>
            </a:tbl>
          </a:graphicData>
        </a:graphic>
      </p:graphicFrame>
      <p:sp>
        <p:nvSpPr>
          <p:cNvPr id="7"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8"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6</a:t>
            </a:r>
            <a:endParaRPr lang="en-GB" sz="2000" dirty="0">
              <a:solidFill>
                <a:srgbClr val="2D2D8A"/>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75228066"/>
              </p:ext>
            </p:extLst>
          </p:nvPr>
        </p:nvGraphicFramePr>
        <p:xfrm>
          <a:off x="632520" y="5733256"/>
          <a:ext cx="7632848" cy="638175"/>
        </p:xfrm>
        <a:graphic>
          <a:graphicData uri="http://schemas.openxmlformats.org/drawingml/2006/table">
            <a:tbl>
              <a:tblPr>
                <a:tableStyleId>{5C22544A-7EE6-4342-B048-85BDC9FD1C3A}</a:tableStyleId>
              </a:tblPr>
              <a:tblGrid>
                <a:gridCol w="6521398"/>
                <a:gridCol w="1111450"/>
              </a:tblGrid>
              <a:tr h="60325">
                <a:tc gridSpan="2">
                  <a:txBody>
                    <a:bodyPr/>
                    <a:lstStyle/>
                    <a:p>
                      <a:pPr algn="l" fontAlgn="b"/>
                      <a:r>
                        <a:rPr lang="en-GB" sz="800" b="1" u="none" strike="noStrike" dirty="0">
                          <a:effectLst/>
                          <a:latin typeface="+mj-lt"/>
                        </a:rPr>
                        <a:t>* </a:t>
                      </a:r>
                      <a:r>
                        <a:rPr lang="en-GB" sz="800" b="1" u="none" strike="noStrike" dirty="0" smtClean="0">
                          <a:effectLst/>
                          <a:latin typeface="+mj-lt"/>
                        </a:rPr>
                        <a:t>   Savings</a:t>
                      </a:r>
                      <a:r>
                        <a:rPr lang="en-GB" sz="800" b="1" u="none" strike="noStrike" baseline="0" dirty="0" smtClean="0">
                          <a:effectLst/>
                          <a:latin typeface="+mj-lt"/>
                        </a:rPr>
                        <a:t> may vary by maturity due to different basis being used by the market, the Gilt reference rate, and that used by the PWLB, the </a:t>
                      </a:r>
                      <a:r>
                        <a:rPr lang="en-GB" sz="800" b="1" u="none" strike="noStrike" dirty="0" smtClean="0">
                          <a:effectLst/>
                          <a:latin typeface="+mj-lt"/>
                        </a:rPr>
                        <a:t>Bank </a:t>
                      </a:r>
                      <a:r>
                        <a:rPr lang="en-GB" sz="800" b="1" u="none" strike="noStrike" dirty="0">
                          <a:effectLst/>
                          <a:latin typeface="+mj-lt"/>
                        </a:rPr>
                        <a:t>of </a:t>
                      </a:r>
                      <a:r>
                        <a:rPr lang="en-GB" sz="800" b="1" u="none" strike="noStrike" dirty="0" smtClean="0">
                          <a:effectLst/>
                          <a:latin typeface="+mj-lt"/>
                        </a:rPr>
                        <a:t> </a:t>
                      </a:r>
                      <a:br>
                        <a:rPr lang="en-GB" sz="800" b="1" u="none" strike="noStrike" dirty="0" smtClean="0">
                          <a:effectLst/>
                          <a:latin typeface="+mj-lt"/>
                        </a:rPr>
                      </a:br>
                      <a:r>
                        <a:rPr lang="en-GB" sz="800" b="1" u="none" strike="noStrike" dirty="0" smtClean="0">
                          <a:effectLst/>
                          <a:latin typeface="+mj-lt"/>
                        </a:rPr>
                        <a:t>    </a:t>
                      </a:r>
                      <a:r>
                        <a:rPr lang="en-GB" sz="800" b="1" u="none" strike="noStrike" baseline="0" dirty="0" smtClean="0">
                          <a:effectLst/>
                          <a:latin typeface="+mj-lt"/>
                        </a:rPr>
                        <a:t> </a:t>
                      </a:r>
                      <a:r>
                        <a:rPr lang="en-GB" sz="800" b="1" u="none" strike="noStrike" dirty="0" smtClean="0">
                          <a:effectLst/>
                          <a:latin typeface="+mj-lt"/>
                        </a:rPr>
                        <a:t>England's </a:t>
                      </a:r>
                      <a:r>
                        <a:rPr lang="en-GB" sz="800" b="1" u="none" strike="noStrike" dirty="0">
                          <a:effectLst/>
                          <a:latin typeface="+mj-lt"/>
                        </a:rPr>
                        <a:t>Variable Roughness Penalty </a:t>
                      </a:r>
                      <a:r>
                        <a:rPr lang="en-GB" sz="800" b="1" u="none" strike="noStrike" dirty="0" smtClean="0">
                          <a:effectLst/>
                          <a:latin typeface="+mj-lt"/>
                        </a:rPr>
                        <a:t>methodology</a:t>
                      </a:r>
                      <a:endParaRPr lang="en-GB" sz="800" b="1" u="none" strike="noStrike" dirty="0">
                        <a:effectLst/>
                        <a:latin typeface="+mj-lt"/>
                      </a:endParaRPr>
                    </a:p>
                  </a:txBody>
                  <a:tcPr marL="9525" marR="9525" marT="9525" marB="0" anchor="b"/>
                </a:tc>
                <a:tc hMerge="1">
                  <a:txBody>
                    <a:bodyPr/>
                    <a:lstStyle/>
                    <a:p>
                      <a:endParaRPr lang="en-GB"/>
                    </a:p>
                  </a:txBody>
                  <a:tcPr/>
                </a:tc>
              </a:tr>
              <a:tr h="46484">
                <a:tc>
                  <a:txBody>
                    <a:bodyPr/>
                    <a:lstStyle/>
                    <a:p>
                      <a:pPr algn="l" fontAlgn="b"/>
                      <a:r>
                        <a:rPr lang="en-GB" sz="800" b="1" u="none" strike="noStrike" dirty="0">
                          <a:effectLst/>
                          <a:latin typeface="+mj-lt"/>
                        </a:rPr>
                        <a:t>** </a:t>
                      </a:r>
                      <a:r>
                        <a:rPr lang="en-GB" sz="800" b="1" u="none" strike="noStrike" dirty="0" smtClean="0">
                          <a:effectLst/>
                          <a:latin typeface="+mj-lt"/>
                        </a:rPr>
                        <a:t> Precise </a:t>
                      </a:r>
                      <a:r>
                        <a:rPr lang="en-GB" sz="800" b="1" u="none" strike="noStrike" dirty="0">
                          <a:effectLst/>
                          <a:latin typeface="+mj-lt"/>
                        </a:rPr>
                        <a:t>costs will be determined once </a:t>
                      </a:r>
                      <a:r>
                        <a:rPr lang="en-GB" sz="800" b="1" u="none" strike="noStrike" dirty="0" smtClean="0">
                          <a:effectLst/>
                          <a:latin typeface="+mj-lt"/>
                        </a:rPr>
                        <a:t>negotiations with</a:t>
                      </a:r>
                      <a:r>
                        <a:rPr lang="en-GB" sz="800" b="1" u="none" strike="noStrike" baseline="0" dirty="0" smtClean="0">
                          <a:effectLst/>
                          <a:latin typeface="+mj-lt"/>
                        </a:rPr>
                        <a:t> potential suppliers are completed, e.g. syndicate banks</a:t>
                      </a:r>
                      <a:endParaRPr lang="en-GB" sz="800" b="1" i="0" u="none" strike="noStrike" dirty="0">
                        <a:solidFill>
                          <a:srgbClr val="000000"/>
                        </a:solidFill>
                        <a:effectLst/>
                        <a:latin typeface="+mj-lt"/>
                      </a:endParaRPr>
                    </a:p>
                  </a:txBody>
                  <a:tcPr marL="9525" marR="9525" marT="9525" marB="0" anchor="b"/>
                </a:tc>
                <a:tc>
                  <a:txBody>
                    <a:bodyPr/>
                    <a:lstStyle/>
                    <a:p>
                      <a:endParaRPr lang="en-US" sz="800" b="1" dirty="0"/>
                    </a:p>
                  </a:txBody>
                  <a:tcPr marL="9525" marR="9525" marT="9525" marB="0" anchor="b"/>
                </a:tc>
              </a:tr>
              <a:tr h="190500">
                <a:tc>
                  <a:txBody>
                    <a:bodyPr/>
                    <a:lstStyle/>
                    <a:p>
                      <a:pPr algn="l" fontAlgn="b"/>
                      <a:r>
                        <a:rPr lang="en-GB" sz="800" b="1" i="0" u="none" strike="noStrike" dirty="0" smtClean="0">
                          <a:solidFill>
                            <a:srgbClr val="000000"/>
                          </a:solidFill>
                          <a:effectLst/>
                          <a:latin typeface="+mj-lt"/>
                        </a:rPr>
                        <a:t>*** Bond</a:t>
                      </a:r>
                      <a:r>
                        <a:rPr lang="en-GB" sz="800" b="1" i="0" u="none" strike="noStrike" baseline="0" dirty="0" smtClean="0">
                          <a:solidFill>
                            <a:srgbClr val="000000"/>
                          </a:solidFill>
                          <a:effectLst/>
                          <a:latin typeface="+mj-lt"/>
                        </a:rPr>
                        <a:t> pricing will be determined by the market at the time of issuance, this chart is indicative of potential savings at various levels, </a:t>
                      </a:r>
                      <a:br>
                        <a:rPr lang="en-GB" sz="800" b="1" i="0" u="none" strike="noStrike" baseline="0" dirty="0" smtClean="0">
                          <a:solidFill>
                            <a:srgbClr val="000000"/>
                          </a:solidFill>
                          <a:effectLst/>
                          <a:latin typeface="+mj-lt"/>
                        </a:rPr>
                      </a:br>
                      <a:r>
                        <a:rPr lang="en-GB" sz="800" b="1" i="0" u="none" strike="noStrike" baseline="0" dirty="0" smtClean="0">
                          <a:solidFill>
                            <a:srgbClr val="000000"/>
                          </a:solidFill>
                          <a:effectLst/>
                          <a:latin typeface="+mj-lt"/>
                        </a:rPr>
                        <a:t>     based on comparable issuers </a:t>
                      </a:r>
                      <a:endParaRPr lang="en-GB" sz="800" b="1" i="0" u="none" strike="noStrike" dirty="0">
                        <a:solidFill>
                          <a:srgbClr val="000000"/>
                        </a:solidFill>
                        <a:effectLst/>
                        <a:latin typeface="+mj-lt"/>
                      </a:endParaRPr>
                    </a:p>
                  </a:txBody>
                  <a:tcPr marL="9525" marR="9525" marT="9525" marB="0" anchor="b"/>
                </a:tc>
                <a:tc>
                  <a:txBody>
                    <a:bodyPr/>
                    <a:lstStyle/>
                    <a:p>
                      <a:r>
                        <a:rPr lang="en-US" sz="800" b="1" dirty="0" smtClean="0"/>
                        <a:t/>
                      </a:r>
                      <a:br>
                        <a:rPr lang="en-US" sz="800" b="1" dirty="0" smtClean="0"/>
                      </a:br>
                      <a:r>
                        <a:rPr lang="en-US" sz="800" b="1" dirty="0" smtClean="0"/>
                        <a:t>    </a:t>
                      </a:r>
                      <a:endParaRPr lang="en-US" sz="800" b="1" dirty="0"/>
                    </a:p>
                  </a:txBody>
                  <a:tcPr marL="9525" marR="9525" marT="9525" marB="0" anchor="b"/>
                </a:tc>
              </a:tr>
            </a:tbl>
          </a:graphicData>
        </a:graphic>
      </p:graphicFrame>
      <p:sp>
        <p:nvSpPr>
          <p:cNvPr id="10" name="Rectangle 7"/>
          <p:cNvSpPr>
            <a:spLocks noChangeArrowheads="1"/>
          </p:cNvSpPr>
          <p:nvPr/>
        </p:nvSpPr>
        <p:spPr bwMode="auto">
          <a:xfrm>
            <a:off x="604639" y="1052736"/>
            <a:ext cx="895687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000"/>
          <a:lstStyle/>
          <a:p>
            <a:pPr defTabSz="1165225" eaLnBrk="0" hangingPunct="0">
              <a:lnSpc>
                <a:spcPct val="90000"/>
              </a:lnSpc>
            </a:pPr>
            <a:r>
              <a:rPr lang="en-US" sz="1800" dirty="0" smtClean="0">
                <a:solidFill>
                  <a:schemeClr val="accent6">
                    <a:lumMod val="60000"/>
                    <a:lumOff val="40000"/>
                  </a:schemeClr>
                </a:solidFill>
              </a:rPr>
              <a:t>Key driver of relative value to PWLB certainty rate will be the issue price over Gilts</a:t>
            </a:r>
            <a:endParaRPr lang="en-US" sz="1800" dirty="0">
              <a:solidFill>
                <a:schemeClr val="accent6">
                  <a:lumMod val="60000"/>
                  <a:lumOff val="40000"/>
                </a:schemeClr>
              </a:solidFill>
            </a:endParaRPr>
          </a:p>
        </p:txBody>
      </p:sp>
      <p:cxnSp>
        <p:nvCxnSpPr>
          <p:cNvPr id="11" name="Straight Connector 10"/>
          <p:cNvCxnSpPr/>
          <p:nvPr/>
        </p:nvCxnSpPr>
        <p:spPr bwMode="auto">
          <a:xfrm>
            <a:off x="8409384" y="1772816"/>
            <a:ext cx="0" cy="3888432"/>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4847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enhancement: Key driver of ratings </a:t>
            </a:r>
            <a:r>
              <a:rPr lang="en-US" dirty="0"/>
              <a:t>a</a:t>
            </a:r>
            <a:r>
              <a:rPr lang="en-US" dirty="0" smtClean="0"/>
              <a:t>nd </a:t>
            </a:r>
            <a:r>
              <a:rPr lang="en-US" dirty="0"/>
              <a:t>p</a:t>
            </a:r>
            <a:r>
              <a:rPr lang="en-US" dirty="0" smtClean="0"/>
              <a:t>ricing</a:t>
            </a:r>
            <a:endParaRPr lang="en-US" dirty="0"/>
          </a:p>
        </p:txBody>
      </p:sp>
      <p:sp>
        <p:nvSpPr>
          <p:cNvPr id="3" name="Content Placeholder 2"/>
          <p:cNvSpPr>
            <a:spLocks noGrp="1"/>
          </p:cNvSpPr>
          <p:nvPr>
            <p:ph idx="1"/>
          </p:nvPr>
        </p:nvSpPr>
        <p:spPr>
          <a:xfrm>
            <a:off x="632520" y="1628801"/>
            <a:ext cx="8568952" cy="3888431"/>
          </a:xfrm>
          <a:solidFill>
            <a:schemeClr val="bg2">
              <a:lumMod val="20000"/>
              <a:lumOff val="80000"/>
            </a:schemeClr>
          </a:solidFill>
          <a:ln>
            <a:solidFill>
              <a:schemeClr val="accent6">
                <a:lumMod val="75000"/>
              </a:schemeClr>
            </a:solidFill>
          </a:ln>
        </p:spPr>
        <p:txBody>
          <a:bodyPr/>
          <a:lstStyle/>
          <a:p>
            <a:pPr marL="0" indent="0">
              <a:buNone/>
            </a:pPr>
            <a:r>
              <a:rPr lang="en-US" sz="2400" b="1" dirty="0" smtClean="0">
                <a:solidFill>
                  <a:schemeClr val="accent6">
                    <a:lumMod val="60000"/>
                    <a:lumOff val="40000"/>
                  </a:schemeClr>
                </a:solidFill>
              </a:rPr>
              <a:t>Key factors:</a:t>
            </a:r>
          </a:p>
          <a:p>
            <a:pPr marL="0" indent="0">
              <a:buNone/>
            </a:pPr>
            <a:endParaRPr lang="en-US" sz="1600" dirty="0"/>
          </a:p>
          <a:p>
            <a:pPr marL="0" indent="0">
              <a:buNone/>
            </a:pPr>
            <a:endParaRPr lang="en-US" sz="1600" dirty="0"/>
          </a:p>
          <a:p>
            <a:pPr>
              <a:buClr>
                <a:schemeClr val="accent6"/>
              </a:buClr>
              <a:buFont typeface="Wingdings" panose="05000000000000000000" pitchFamily="2" charset="2"/>
              <a:buChar char="Ø"/>
            </a:pPr>
            <a:r>
              <a:rPr lang="en-US" sz="1800" dirty="0" smtClean="0"/>
              <a:t>Joint &amp; several guarantee</a:t>
            </a:r>
          </a:p>
          <a:p>
            <a:pPr>
              <a:buClr>
                <a:schemeClr val="accent6"/>
              </a:buClr>
              <a:buFont typeface="Wingdings" panose="05000000000000000000" pitchFamily="2" charset="2"/>
              <a:buChar char="Ø"/>
            </a:pPr>
            <a:endParaRPr lang="en-US" sz="1800" dirty="0" smtClean="0"/>
          </a:p>
          <a:p>
            <a:pPr>
              <a:buClr>
                <a:schemeClr val="accent6"/>
              </a:buClr>
              <a:buFont typeface="Wingdings" panose="05000000000000000000" pitchFamily="2" charset="2"/>
              <a:buChar char="Ø"/>
            </a:pPr>
            <a:endParaRPr lang="en-US" sz="1800" dirty="0" smtClean="0"/>
          </a:p>
          <a:p>
            <a:pPr>
              <a:buClr>
                <a:schemeClr val="accent6"/>
              </a:buClr>
              <a:buFont typeface="Wingdings" panose="05000000000000000000" pitchFamily="2" charset="2"/>
              <a:buChar char="Ø"/>
            </a:pPr>
            <a:r>
              <a:rPr lang="en-US" sz="1800" dirty="0" smtClean="0"/>
              <a:t>Internal credit process</a:t>
            </a:r>
          </a:p>
          <a:p>
            <a:pPr>
              <a:buClr>
                <a:schemeClr val="accent6"/>
              </a:buClr>
              <a:buFont typeface="Wingdings" panose="05000000000000000000" pitchFamily="2" charset="2"/>
              <a:buChar char="Ø"/>
            </a:pPr>
            <a:endParaRPr lang="en-US" sz="1800" dirty="0" smtClean="0"/>
          </a:p>
          <a:p>
            <a:pPr>
              <a:buClr>
                <a:schemeClr val="accent6"/>
              </a:buClr>
              <a:buFont typeface="Wingdings" panose="05000000000000000000" pitchFamily="2" charset="2"/>
              <a:buChar char="Ø"/>
            </a:pPr>
            <a:endParaRPr lang="en-US" sz="1800" dirty="0" smtClean="0"/>
          </a:p>
          <a:p>
            <a:pPr>
              <a:buClr>
                <a:schemeClr val="accent6"/>
              </a:buClr>
              <a:buFont typeface="Wingdings" panose="05000000000000000000" pitchFamily="2" charset="2"/>
              <a:buChar char="Ø"/>
            </a:pPr>
            <a:r>
              <a:rPr lang="en-US" sz="1800" dirty="0" smtClean="0"/>
              <a:t>Equity and liquidity</a:t>
            </a:r>
          </a:p>
        </p:txBody>
      </p:sp>
      <p:pic>
        <p:nvPicPr>
          <p:cNvPr id="1028" name="Picture 4" descr="http://www.investmentfrontier.com/wp-content/uploads/2013/03/credit-ratings-agenci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3040" y="1665232"/>
            <a:ext cx="3851999" cy="3852000"/>
          </a:xfrm>
          <a:prstGeom prst="rect">
            <a:avLst/>
          </a:prstGeom>
          <a:noFill/>
          <a:extLst>
            <a:ext uri="{909E8E84-426E-40DD-AFC4-6F175D3DCCD1}">
              <a14:hiddenFill xmlns:a14="http://schemas.microsoft.com/office/drawing/2010/main">
                <a:solidFill>
                  <a:srgbClr val="FFFFFF"/>
                </a:solidFill>
              </a14:hiddenFill>
            </a:ext>
          </a:extLst>
        </p:spPr>
      </p:pic>
      <p:sp>
        <p:nvSpPr>
          <p:cNvPr id="6"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7"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7</a:t>
            </a:r>
            <a:endParaRPr lang="en-GB" sz="2000" dirty="0">
              <a:solidFill>
                <a:srgbClr val="2D2D8A"/>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3732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p:cNvSpPr/>
          <p:nvPr/>
        </p:nvSpPr>
        <p:spPr bwMode="auto">
          <a:xfrm>
            <a:off x="920552" y="1484784"/>
            <a:ext cx="8352928" cy="720080"/>
          </a:xfrm>
          <a:prstGeom prst="rect">
            <a:avLst/>
          </a:prstGeom>
          <a:solidFill>
            <a:schemeClr val="bg2">
              <a:lumMod val="20000"/>
              <a:lumOff val="80000"/>
            </a:schemeClr>
          </a:solidFill>
          <a:ln w="9525" cap="flat" cmpd="sng" algn="ctr">
            <a:solidFill>
              <a:schemeClr val="accent6">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2"/>
              </a:solidFill>
              <a:effectLst/>
              <a:latin typeface="Arial" charset="0"/>
              <a:ea typeface="ＭＳ Ｐゴシック" charset="0"/>
            </a:endParaRPr>
          </a:p>
        </p:txBody>
      </p:sp>
      <p:sp>
        <p:nvSpPr>
          <p:cNvPr id="17" name="Rectangle 16"/>
          <p:cNvSpPr/>
          <p:nvPr/>
        </p:nvSpPr>
        <p:spPr bwMode="auto">
          <a:xfrm>
            <a:off x="920552" y="2366882"/>
            <a:ext cx="8352928" cy="720080"/>
          </a:xfrm>
          <a:prstGeom prst="rect">
            <a:avLst/>
          </a:prstGeom>
          <a:solidFill>
            <a:schemeClr val="bg2">
              <a:lumMod val="20000"/>
              <a:lumOff val="80000"/>
            </a:schemeClr>
          </a:solidFill>
          <a:ln w="9525" cap="flat" cmpd="sng" algn="ctr">
            <a:solidFill>
              <a:schemeClr val="accent6">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2"/>
              </a:solidFill>
              <a:effectLst/>
              <a:latin typeface="Arial" charset="0"/>
              <a:ea typeface="ＭＳ Ｐゴシック" charset="0"/>
            </a:endParaRPr>
          </a:p>
        </p:txBody>
      </p:sp>
      <p:sp>
        <p:nvSpPr>
          <p:cNvPr id="18" name="Rectangle 17"/>
          <p:cNvSpPr/>
          <p:nvPr/>
        </p:nvSpPr>
        <p:spPr bwMode="auto">
          <a:xfrm>
            <a:off x="920552" y="3212976"/>
            <a:ext cx="8352928" cy="720080"/>
          </a:xfrm>
          <a:prstGeom prst="rect">
            <a:avLst/>
          </a:prstGeom>
          <a:solidFill>
            <a:schemeClr val="bg2">
              <a:lumMod val="20000"/>
              <a:lumOff val="80000"/>
            </a:schemeClr>
          </a:solidFill>
          <a:ln w="9525" cap="flat" cmpd="sng" algn="ctr">
            <a:solidFill>
              <a:schemeClr val="accent6">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2"/>
              </a:solidFill>
              <a:effectLst/>
              <a:latin typeface="Arial" charset="0"/>
              <a:ea typeface="ＭＳ Ｐゴシック" charset="0"/>
            </a:endParaRPr>
          </a:p>
        </p:txBody>
      </p:sp>
      <p:sp>
        <p:nvSpPr>
          <p:cNvPr id="19" name="Rectangle 18"/>
          <p:cNvSpPr/>
          <p:nvPr/>
        </p:nvSpPr>
        <p:spPr bwMode="auto">
          <a:xfrm>
            <a:off x="920552" y="4077072"/>
            <a:ext cx="8352928" cy="720080"/>
          </a:xfrm>
          <a:prstGeom prst="rect">
            <a:avLst/>
          </a:prstGeom>
          <a:solidFill>
            <a:schemeClr val="bg2">
              <a:lumMod val="20000"/>
              <a:lumOff val="80000"/>
            </a:schemeClr>
          </a:solidFill>
          <a:ln w="9525" cap="flat" cmpd="sng" algn="ctr">
            <a:solidFill>
              <a:schemeClr val="accent6">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2"/>
              </a:solidFill>
              <a:effectLst/>
              <a:latin typeface="Arial" charset="0"/>
              <a:ea typeface="ＭＳ Ｐゴシック" charset="0"/>
            </a:endParaRPr>
          </a:p>
        </p:txBody>
      </p:sp>
      <p:sp>
        <p:nvSpPr>
          <p:cNvPr id="20" name="Rectangle 19"/>
          <p:cNvSpPr/>
          <p:nvPr/>
        </p:nvSpPr>
        <p:spPr bwMode="auto">
          <a:xfrm>
            <a:off x="920552" y="4941168"/>
            <a:ext cx="8352928" cy="720080"/>
          </a:xfrm>
          <a:prstGeom prst="rect">
            <a:avLst/>
          </a:prstGeom>
          <a:solidFill>
            <a:schemeClr val="bg2">
              <a:lumMod val="20000"/>
              <a:lumOff val="80000"/>
            </a:schemeClr>
          </a:solidFill>
          <a:ln w="9525" cap="flat" cmpd="sng" algn="ctr">
            <a:solidFill>
              <a:schemeClr val="accent6">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2"/>
              </a:solidFill>
              <a:effectLst/>
              <a:latin typeface="Arial" charset="0"/>
              <a:ea typeface="ＭＳ Ｐゴシック" charset="0"/>
            </a:endParaRPr>
          </a:p>
        </p:txBody>
      </p:sp>
      <p:sp>
        <p:nvSpPr>
          <p:cNvPr id="2" name="Title 1"/>
          <p:cNvSpPr>
            <a:spLocks noGrp="1"/>
          </p:cNvSpPr>
          <p:nvPr>
            <p:ph type="title"/>
          </p:nvPr>
        </p:nvSpPr>
        <p:spPr>
          <a:xfrm>
            <a:off x="584200" y="332656"/>
            <a:ext cx="6745064" cy="648072"/>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r>
              <a:rPr lang="en-US" sz="2400" dirty="0" smtClean="0"/>
              <a:t>Significant controls mitigate risks associated with the joint and several guarantee</a:t>
            </a:r>
            <a:endParaRPr lang="en-US" sz="2400" dirty="0"/>
          </a:p>
        </p:txBody>
      </p:sp>
      <p:sp>
        <p:nvSpPr>
          <p:cNvPr id="5" name="Rectangle 4"/>
          <p:cNvSpPr/>
          <p:nvPr/>
        </p:nvSpPr>
        <p:spPr bwMode="auto">
          <a:xfrm>
            <a:off x="704528" y="1484784"/>
            <a:ext cx="1944216" cy="720080"/>
          </a:xfrm>
          <a:prstGeom prst="rect">
            <a:avLst/>
          </a:prstGeom>
          <a:solidFill>
            <a:schemeClr val="accent6">
              <a:lumMod val="75000"/>
            </a:schemeClr>
          </a:solidFill>
          <a:ln>
            <a:solidFill>
              <a:schemeClr val="accent6">
                <a:lumMod val="75000"/>
              </a:schemeClr>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ＭＳ Ｐゴシック" charset="0"/>
              </a:rPr>
              <a:t>Statutory</a:t>
            </a:r>
            <a:r>
              <a:rPr kumimoji="0" lang="en-US" sz="1600" b="1" i="0" u="none" strike="noStrike" cap="none" normalizeH="0" dirty="0" smtClean="0">
                <a:ln>
                  <a:noFill/>
                </a:ln>
                <a:solidFill>
                  <a:schemeClr val="bg1"/>
                </a:solidFill>
                <a:effectLst/>
                <a:latin typeface="Arial" charset="0"/>
                <a:ea typeface="ＭＳ Ｐゴシック" charset="0"/>
              </a:rPr>
              <a:t> framework</a:t>
            </a:r>
            <a:endParaRPr kumimoji="0" lang="en-US" sz="1600" b="1" i="0" u="none" strike="noStrike" cap="none" normalizeH="0" baseline="0" dirty="0">
              <a:ln>
                <a:noFill/>
              </a:ln>
              <a:solidFill>
                <a:schemeClr val="bg1"/>
              </a:solidFill>
              <a:effectLst/>
              <a:latin typeface="Arial" charset="0"/>
              <a:ea typeface="ＭＳ Ｐゴシック" charset="0"/>
            </a:endParaRPr>
          </a:p>
        </p:txBody>
      </p:sp>
      <p:sp>
        <p:nvSpPr>
          <p:cNvPr id="6" name="Rectangle 5"/>
          <p:cNvSpPr/>
          <p:nvPr/>
        </p:nvSpPr>
        <p:spPr bwMode="auto">
          <a:xfrm>
            <a:off x="704528" y="2366882"/>
            <a:ext cx="1944216" cy="720080"/>
          </a:xfrm>
          <a:prstGeom prst="rect">
            <a:avLst/>
          </a:prstGeom>
          <a:solidFill>
            <a:schemeClr val="accent6">
              <a:lumMod val="75000"/>
            </a:schemeClr>
          </a:solidFill>
          <a:ln>
            <a:solidFill>
              <a:schemeClr val="accent6">
                <a:lumMod val="75000"/>
              </a:schemeClr>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ＭＳ Ｐゴシック" charset="0"/>
              </a:rPr>
              <a:t>Implied guarantee</a:t>
            </a:r>
            <a:endParaRPr kumimoji="0" lang="en-US" sz="1600" b="1" i="0" u="none" strike="noStrike" cap="none" normalizeH="0" baseline="0" dirty="0">
              <a:ln>
                <a:noFill/>
              </a:ln>
              <a:solidFill>
                <a:schemeClr val="bg1"/>
              </a:solidFill>
              <a:effectLst/>
              <a:latin typeface="Arial" charset="0"/>
              <a:ea typeface="ＭＳ Ｐゴシック" charset="0"/>
            </a:endParaRPr>
          </a:p>
        </p:txBody>
      </p:sp>
      <p:sp>
        <p:nvSpPr>
          <p:cNvPr id="7" name="Rectangle 6"/>
          <p:cNvSpPr/>
          <p:nvPr/>
        </p:nvSpPr>
        <p:spPr bwMode="auto">
          <a:xfrm>
            <a:off x="704528" y="3212976"/>
            <a:ext cx="1944216" cy="720080"/>
          </a:xfrm>
          <a:prstGeom prst="rect">
            <a:avLst/>
          </a:prstGeom>
          <a:solidFill>
            <a:schemeClr val="accent6">
              <a:lumMod val="75000"/>
            </a:schemeClr>
          </a:solidFill>
          <a:ln>
            <a:solidFill>
              <a:schemeClr val="accent6">
                <a:lumMod val="75000"/>
              </a:schemeClr>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ＭＳ Ｐゴシック" charset="0"/>
              </a:rPr>
              <a:t>Agency</a:t>
            </a:r>
            <a:r>
              <a:rPr kumimoji="0" lang="en-US" sz="1600" b="1" i="0" u="none" strike="noStrike" cap="none" normalizeH="0" dirty="0" smtClean="0">
                <a:ln>
                  <a:noFill/>
                </a:ln>
                <a:solidFill>
                  <a:schemeClr val="bg1"/>
                </a:solidFill>
                <a:effectLst/>
                <a:latin typeface="Arial" charset="0"/>
                <a:ea typeface="ＭＳ Ｐゴシック" charset="0"/>
              </a:rPr>
              <a:t> p</a:t>
            </a:r>
            <a:r>
              <a:rPr kumimoji="0" lang="en-US" sz="1600" b="1" i="0" u="none" strike="noStrike" cap="none" normalizeH="0" baseline="0" dirty="0" smtClean="0">
                <a:ln>
                  <a:noFill/>
                </a:ln>
                <a:solidFill>
                  <a:schemeClr val="bg1"/>
                </a:solidFill>
                <a:effectLst/>
                <a:latin typeface="Arial" charset="0"/>
                <a:ea typeface="ＭＳ Ｐゴシック" charset="0"/>
              </a:rPr>
              <a:t>rocess</a:t>
            </a:r>
            <a:endParaRPr kumimoji="0" lang="en-US" sz="1600" b="1" i="0" u="none" strike="noStrike" cap="none" normalizeH="0" baseline="0" dirty="0">
              <a:ln>
                <a:noFill/>
              </a:ln>
              <a:solidFill>
                <a:schemeClr val="bg1"/>
              </a:solidFill>
              <a:effectLst/>
              <a:latin typeface="Arial" charset="0"/>
              <a:ea typeface="ＭＳ Ｐゴシック" charset="0"/>
            </a:endParaRPr>
          </a:p>
        </p:txBody>
      </p:sp>
      <p:sp>
        <p:nvSpPr>
          <p:cNvPr id="8" name="Rectangle 7"/>
          <p:cNvSpPr/>
          <p:nvPr/>
        </p:nvSpPr>
        <p:spPr bwMode="auto">
          <a:xfrm>
            <a:off x="704528" y="4077072"/>
            <a:ext cx="1944216" cy="720080"/>
          </a:xfrm>
          <a:prstGeom prst="rect">
            <a:avLst/>
          </a:prstGeom>
          <a:solidFill>
            <a:schemeClr val="accent6">
              <a:lumMod val="75000"/>
            </a:schemeClr>
          </a:solidFill>
          <a:ln>
            <a:solidFill>
              <a:schemeClr val="accent6">
                <a:lumMod val="75000"/>
              </a:schemeClr>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ＭＳ Ｐゴシック" charset="0"/>
              </a:rPr>
              <a:t>Default</a:t>
            </a:r>
            <a:endParaRPr kumimoji="0" lang="en-US" sz="1600" b="1" i="0" u="none" strike="noStrike" cap="none" normalizeH="0" baseline="0" dirty="0">
              <a:ln>
                <a:noFill/>
              </a:ln>
              <a:solidFill>
                <a:schemeClr val="bg1"/>
              </a:solidFill>
              <a:effectLst/>
              <a:latin typeface="Arial" charset="0"/>
              <a:ea typeface="ＭＳ Ｐゴシック" charset="0"/>
            </a:endParaRPr>
          </a:p>
        </p:txBody>
      </p:sp>
      <p:sp>
        <p:nvSpPr>
          <p:cNvPr id="9" name="Rectangle 8"/>
          <p:cNvSpPr/>
          <p:nvPr/>
        </p:nvSpPr>
        <p:spPr bwMode="auto">
          <a:xfrm>
            <a:off x="704528" y="4941168"/>
            <a:ext cx="1944216" cy="720080"/>
          </a:xfrm>
          <a:prstGeom prst="rect">
            <a:avLst/>
          </a:prstGeom>
          <a:solidFill>
            <a:schemeClr val="accent6">
              <a:lumMod val="75000"/>
            </a:schemeClr>
          </a:solidFill>
          <a:ln>
            <a:solidFill>
              <a:schemeClr val="accent6">
                <a:lumMod val="75000"/>
              </a:schemeClr>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ＭＳ Ｐゴシック" charset="0"/>
              </a:rPr>
              <a:t>Proportionality</a:t>
            </a:r>
            <a:endParaRPr kumimoji="0" lang="en-US" sz="1600" b="1" i="0" u="none" strike="noStrike" cap="none" normalizeH="0" baseline="0" dirty="0">
              <a:ln>
                <a:noFill/>
              </a:ln>
              <a:solidFill>
                <a:schemeClr val="bg1"/>
              </a:solidFill>
              <a:effectLst/>
              <a:latin typeface="Arial" charset="0"/>
              <a:ea typeface="ＭＳ Ｐゴシック" charset="0"/>
            </a:endParaRPr>
          </a:p>
        </p:txBody>
      </p:sp>
      <p:sp>
        <p:nvSpPr>
          <p:cNvPr id="10" name="TextBox 9"/>
          <p:cNvSpPr txBox="1"/>
          <p:nvPr/>
        </p:nvSpPr>
        <p:spPr>
          <a:xfrm>
            <a:off x="2720752" y="1691516"/>
            <a:ext cx="5199661" cy="338554"/>
          </a:xfrm>
          <a:prstGeom prst="rect">
            <a:avLst/>
          </a:prstGeom>
          <a:noFill/>
          <a:ln>
            <a:noFill/>
          </a:ln>
        </p:spPr>
        <p:txBody>
          <a:bodyPr wrap="none" rtlCol="0">
            <a:spAutoFit/>
          </a:bodyPr>
          <a:lstStyle/>
          <a:p>
            <a:r>
              <a:rPr lang="en-US" sz="1600" b="0" dirty="0" smtClean="0"/>
              <a:t>Requirement for balanced budget / Role of S151 officer</a:t>
            </a:r>
            <a:endParaRPr lang="en-US" sz="1600" b="0" dirty="0"/>
          </a:p>
        </p:txBody>
      </p:sp>
      <p:sp>
        <p:nvSpPr>
          <p:cNvPr id="11" name="TextBox 10"/>
          <p:cNvSpPr txBox="1"/>
          <p:nvPr/>
        </p:nvSpPr>
        <p:spPr>
          <a:xfrm>
            <a:off x="2720752" y="2555612"/>
            <a:ext cx="4335642" cy="338554"/>
          </a:xfrm>
          <a:prstGeom prst="rect">
            <a:avLst/>
          </a:prstGeom>
          <a:noFill/>
          <a:ln>
            <a:noFill/>
          </a:ln>
        </p:spPr>
        <p:txBody>
          <a:bodyPr wrap="none" rtlCol="0">
            <a:spAutoFit/>
          </a:bodyPr>
          <a:lstStyle/>
          <a:p>
            <a:r>
              <a:rPr lang="en-US" sz="1600" b="0" dirty="0" smtClean="0"/>
              <a:t>Local government will retain access to PWLB</a:t>
            </a:r>
            <a:endParaRPr lang="en-US" sz="1600" b="0" dirty="0"/>
          </a:p>
        </p:txBody>
      </p:sp>
      <p:sp>
        <p:nvSpPr>
          <p:cNvPr id="12" name="TextBox 11"/>
          <p:cNvSpPr txBox="1"/>
          <p:nvPr/>
        </p:nvSpPr>
        <p:spPr>
          <a:xfrm>
            <a:off x="2720752" y="3419708"/>
            <a:ext cx="4438434" cy="338554"/>
          </a:xfrm>
          <a:prstGeom prst="rect">
            <a:avLst/>
          </a:prstGeom>
          <a:noFill/>
          <a:ln>
            <a:noFill/>
          </a:ln>
        </p:spPr>
        <p:txBody>
          <a:bodyPr wrap="none" rtlCol="0">
            <a:spAutoFit/>
          </a:bodyPr>
          <a:lstStyle/>
          <a:p>
            <a:r>
              <a:rPr lang="en-US" sz="1600" b="0" dirty="0" smtClean="0"/>
              <a:t>Robust credit process, liquidity and risk </a:t>
            </a:r>
            <a:r>
              <a:rPr lang="en-US" sz="1600" b="0" dirty="0"/>
              <a:t>c</a:t>
            </a:r>
            <a:r>
              <a:rPr lang="en-US" sz="1600" b="0" dirty="0" smtClean="0"/>
              <a:t>apital</a:t>
            </a:r>
            <a:endParaRPr lang="en-US" sz="1600" b="0" dirty="0"/>
          </a:p>
        </p:txBody>
      </p:sp>
      <p:sp>
        <p:nvSpPr>
          <p:cNvPr id="13" name="TextBox 12"/>
          <p:cNvSpPr txBox="1"/>
          <p:nvPr/>
        </p:nvSpPr>
        <p:spPr>
          <a:xfrm>
            <a:off x="2720752" y="4283804"/>
            <a:ext cx="3959938" cy="338554"/>
          </a:xfrm>
          <a:prstGeom prst="rect">
            <a:avLst/>
          </a:prstGeom>
          <a:noFill/>
          <a:ln>
            <a:noFill/>
          </a:ln>
        </p:spPr>
        <p:txBody>
          <a:bodyPr wrap="none" rtlCol="0">
            <a:spAutoFit/>
          </a:bodyPr>
          <a:lstStyle/>
          <a:p>
            <a:r>
              <a:rPr lang="en-US" sz="1600" b="0" dirty="0" smtClean="0"/>
              <a:t>High Court process in the event of default</a:t>
            </a:r>
            <a:endParaRPr lang="en-US" sz="1600" b="0" dirty="0"/>
          </a:p>
        </p:txBody>
      </p:sp>
      <p:sp>
        <p:nvSpPr>
          <p:cNvPr id="14" name="TextBox 13"/>
          <p:cNvSpPr txBox="1"/>
          <p:nvPr/>
        </p:nvSpPr>
        <p:spPr>
          <a:xfrm>
            <a:off x="2720752" y="5116542"/>
            <a:ext cx="1747093" cy="338554"/>
          </a:xfrm>
          <a:prstGeom prst="rect">
            <a:avLst/>
          </a:prstGeom>
          <a:noFill/>
          <a:ln>
            <a:noFill/>
          </a:ln>
        </p:spPr>
        <p:txBody>
          <a:bodyPr wrap="none" rtlCol="0">
            <a:spAutoFit/>
          </a:bodyPr>
          <a:lstStyle/>
          <a:p>
            <a:r>
              <a:rPr lang="en-US" sz="1600" b="0" dirty="0" smtClean="0"/>
              <a:t>Right of recourse</a:t>
            </a:r>
            <a:endParaRPr lang="en-US" sz="1600" b="0" dirty="0"/>
          </a:p>
        </p:txBody>
      </p:sp>
      <p:sp>
        <p:nvSpPr>
          <p:cNvPr id="22"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23"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smtClean="0">
                <a:solidFill>
                  <a:srgbClr val="2D2D8A"/>
                </a:solidFill>
              </a:rPr>
              <a:t>8</a:t>
            </a:r>
            <a:endParaRPr lang="en-GB" sz="2000" dirty="0">
              <a:solidFill>
                <a:srgbClr val="2D2D8A"/>
              </a:solidFill>
            </a:endParaRPr>
          </a:p>
        </p:txBody>
      </p:sp>
      <p:pic>
        <p:nvPicPr>
          <p:cNvPr id="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07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04528" y="260648"/>
            <a:ext cx="6768752" cy="648072"/>
          </a:xfrm>
          <a:noFill/>
          <a:ln>
            <a:noFill/>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r>
              <a:rPr lang="en-US" dirty="0" smtClean="0"/>
              <a:t>Credit process: Rigorous, not onerous</a:t>
            </a:r>
            <a:endParaRPr lang="en-US" sz="2400" dirty="0"/>
          </a:p>
        </p:txBody>
      </p:sp>
      <p:sp>
        <p:nvSpPr>
          <p:cNvPr id="3" name="Rectangle 2"/>
          <p:cNvSpPr/>
          <p:nvPr/>
        </p:nvSpPr>
        <p:spPr bwMode="auto">
          <a:xfrm>
            <a:off x="776536" y="1772816"/>
            <a:ext cx="2304256" cy="1224136"/>
          </a:xfrm>
          <a:prstGeom prst="rect">
            <a:avLst/>
          </a:prstGeom>
          <a:solidFill>
            <a:schemeClr val="accent2">
              <a:lumMod val="75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2400" dirty="0" smtClean="0">
                <a:solidFill>
                  <a:srgbClr val="FFFFFF"/>
                </a:solidFill>
                <a:ea typeface="ＭＳ Ｐゴシック" charset="0"/>
              </a:rPr>
              <a:t> Quantitative   </a:t>
            </a:r>
            <a:br>
              <a:rPr lang="en-US" sz="2400" dirty="0" smtClean="0">
                <a:solidFill>
                  <a:srgbClr val="FFFFFF"/>
                </a:solidFill>
                <a:ea typeface="ＭＳ Ｐゴシック" charset="0"/>
              </a:rPr>
            </a:br>
            <a:r>
              <a:rPr lang="en-US" sz="2400" dirty="0" smtClean="0">
                <a:solidFill>
                  <a:srgbClr val="FFFFFF"/>
                </a:solidFill>
                <a:ea typeface="ＭＳ Ｐゴシック" charset="0"/>
              </a:rPr>
              <a:t> Factors</a:t>
            </a:r>
            <a:endParaRPr lang="en-US" sz="2400" dirty="0">
              <a:solidFill>
                <a:srgbClr val="FFFFFF"/>
              </a:solidFill>
              <a:ea typeface="ＭＳ Ｐゴシック" charset="0"/>
            </a:endParaRPr>
          </a:p>
        </p:txBody>
      </p:sp>
      <p:sp>
        <p:nvSpPr>
          <p:cNvPr id="5" name="Rectangle 4"/>
          <p:cNvSpPr/>
          <p:nvPr/>
        </p:nvSpPr>
        <p:spPr bwMode="auto">
          <a:xfrm>
            <a:off x="776536" y="3176972"/>
            <a:ext cx="2304256" cy="1224136"/>
          </a:xfrm>
          <a:prstGeom prst="rect">
            <a:avLst/>
          </a:prstGeom>
          <a:solidFill>
            <a:schemeClr val="accent2">
              <a:lumMod val="75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2400" dirty="0" smtClean="0">
                <a:solidFill>
                  <a:srgbClr val="FFFFFF"/>
                </a:solidFill>
                <a:ea typeface="ＭＳ Ｐゴシック" charset="0"/>
              </a:rPr>
              <a:t> Qualitative </a:t>
            </a:r>
            <a:br>
              <a:rPr lang="en-US" sz="2400" dirty="0" smtClean="0">
                <a:solidFill>
                  <a:srgbClr val="FFFFFF"/>
                </a:solidFill>
                <a:ea typeface="ＭＳ Ｐゴシック" charset="0"/>
              </a:rPr>
            </a:br>
            <a:r>
              <a:rPr lang="en-US" sz="2400" dirty="0" smtClean="0">
                <a:solidFill>
                  <a:srgbClr val="FFFFFF"/>
                </a:solidFill>
                <a:ea typeface="ＭＳ Ｐゴシック" charset="0"/>
              </a:rPr>
              <a:t> Factors</a:t>
            </a:r>
            <a:endParaRPr lang="en-US" sz="2400" dirty="0">
              <a:solidFill>
                <a:srgbClr val="FFFFFF"/>
              </a:solidFill>
              <a:ea typeface="ＭＳ Ｐゴシック" charset="0"/>
            </a:endParaRPr>
          </a:p>
        </p:txBody>
      </p:sp>
      <p:sp>
        <p:nvSpPr>
          <p:cNvPr id="6" name="Rectangle 5"/>
          <p:cNvSpPr/>
          <p:nvPr/>
        </p:nvSpPr>
        <p:spPr bwMode="auto">
          <a:xfrm>
            <a:off x="776536" y="4581128"/>
            <a:ext cx="2304256" cy="1224136"/>
          </a:xfrm>
          <a:prstGeom prst="rect">
            <a:avLst/>
          </a:prstGeom>
          <a:solidFill>
            <a:schemeClr val="accent2">
              <a:lumMod val="75000"/>
            </a:schemeClr>
          </a:solidFill>
          <a:ln>
            <a:noFill/>
          </a:ln>
          <a:effectLst/>
          <a:extLst/>
        </p:spPr>
        <p:txBody>
          <a:bodyPr vert="horz" wrap="square" lIns="91440" tIns="45720" rIns="91440" bIns="45720" numCol="1" rtlCol="0" anchor="ctr" anchorCtr="0" compatLnSpc="1">
            <a:prstTxWarp prst="textNoShape">
              <a:avLst/>
            </a:prstTxWarp>
          </a:bodyPr>
          <a:lstStyle/>
          <a:p>
            <a:r>
              <a:rPr lang="en-US" sz="2400" dirty="0">
                <a:solidFill>
                  <a:srgbClr val="FFFFFF"/>
                </a:solidFill>
                <a:ea typeface="ＭＳ Ｐゴシック" charset="0"/>
              </a:rPr>
              <a:t> </a:t>
            </a:r>
            <a:r>
              <a:rPr lang="en-US" sz="2400" dirty="0" smtClean="0">
                <a:solidFill>
                  <a:srgbClr val="FFFFFF"/>
                </a:solidFill>
                <a:ea typeface="ＭＳ Ｐゴシック" charset="0"/>
              </a:rPr>
              <a:t>Independent </a:t>
            </a:r>
            <a:br>
              <a:rPr lang="en-US" sz="2400" dirty="0" smtClean="0">
                <a:solidFill>
                  <a:srgbClr val="FFFFFF"/>
                </a:solidFill>
                <a:ea typeface="ＭＳ Ｐゴシック" charset="0"/>
              </a:rPr>
            </a:br>
            <a:r>
              <a:rPr lang="en-US" sz="2400" dirty="0" smtClean="0">
                <a:solidFill>
                  <a:srgbClr val="FFFFFF"/>
                </a:solidFill>
                <a:ea typeface="ＭＳ Ｐゴシック" charset="0"/>
              </a:rPr>
              <a:t> verification</a:t>
            </a:r>
            <a:endParaRPr lang="en-US" sz="2400" dirty="0">
              <a:solidFill>
                <a:srgbClr val="FFFFFF"/>
              </a:solidFill>
              <a:ea typeface="ＭＳ Ｐゴシック" charset="0"/>
            </a:endParaRPr>
          </a:p>
        </p:txBody>
      </p:sp>
      <p:sp>
        <p:nvSpPr>
          <p:cNvPr id="14" name="Rectangle 13"/>
          <p:cNvSpPr/>
          <p:nvPr/>
        </p:nvSpPr>
        <p:spPr bwMode="auto">
          <a:xfrm>
            <a:off x="3224808" y="1772816"/>
            <a:ext cx="5904656" cy="1224136"/>
          </a:xfrm>
          <a:prstGeom prst="rect">
            <a:avLst/>
          </a:prstGeom>
          <a:solidFill>
            <a:schemeClr val="bg2">
              <a:lumMod val="20000"/>
              <a:lumOff val="80000"/>
            </a:schemeClr>
          </a:solidFill>
          <a:ln w="9525" cap="flat" cmpd="sng" algn="ctr">
            <a:solidFill>
              <a:schemeClr val="accent2">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1600" b="0" dirty="0" smtClean="0">
                <a:solidFill>
                  <a:srgbClr val="000000"/>
                </a:solidFill>
                <a:ea typeface="ＭＳ Ｐゴシック" charset="0"/>
              </a:rPr>
              <a:t>Financial performance information, mainly available from public sources e.g. LG Inform Plus</a:t>
            </a:r>
            <a:endParaRPr lang="en-US" sz="1600" b="0" dirty="0">
              <a:solidFill>
                <a:srgbClr val="000000"/>
              </a:solidFill>
              <a:ea typeface="ＭＳ Ｐゴシック" charset="0"/>
            </a:endParaRPr>
          </a:p>
        </p:txBody>
      </p:sp>
      <p:sp>
        <p:nvSpPr>
          <p:cNvPr id="15" name="Rectangle 14"/>
          <p:cNvSpPr/>
          <p:nvPr/>
        </p:nvSpPr>
        <p:spPr bwMode="auto">
          <a:xfrm>
            <a:off x="3224808" y="3212976"/>
            <a:ext cx="5904656" cy="1152128"/>
          </a:xfrm>
          <a:prstGeom prst="rect">
            <a:avLst/>
          </a:prstGeom>
          <a:solidFill>
            <a:schemeClr val="bg2">
              <a:lumMod val="20000"/>
              <a:lumOff val="80000"/>
            </a:schemeClr>
          </a:solidFill>
          <a:ln w="9525" cap="flat" cmpd="sng" algn="ctr">
            <a:solidFill>
              <a:schemeClr val="accent2">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1600" b="0" dirty="0" smtClean="0">
                <a:solidFill>
                  <a:srgbClr val="000000"/>
                </a:solidFill>
                <a:ea typeface="ＭＳ Ｐゴシック" charset="0"/>
              </a:rPr>
              <a:t>Questionnaire to be completed by councils</a:t>
            </a:r>
            <a:endParaRPr lang="en-US" sz="1600" b="0" dirty="0">
              <a:solidFill>
                <a:srgbClr val="000000"/>
              </a:solidFill>
              <a:ea typeface="ＭＳ Ｐゴシック" charset="0"/>
            </a:endParaRPr>
          </a:p>
        </p:txBody>
      </p:sp>
      <p:sp>
        <p:nvSpPr>
          <p:cNvPr id="16" name="Rectangle 15"/>
          <p:cNvSpPr/>
          <p:nvPr/>
        </p:nvSpPr>
        <p:spPr bwMode="auto">
          <a:xfrm>
            <a:off x="3224808" y="4653136"/>
            <a:ext cx="5904656" cy="1152128"/>
          </a:xfrm>
          <a:prstGeom prst="rect">
            <a:avLst/>
          </a:prstGeom>
          <a:solidFill>
            <a:schemeClr val="bg2">
              <a:lumMod val="20000"/>
              <a:lumOff val="80000"/>
            </a:schemeClr>
          </a:solidFill>
          <a:ln w="9525" cap="flat" cmpd="sng" algn="ctr">
            <a:solidFill>
              <a:schemeClr val="accent2">
                <a:lumMod val="7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1600" b="0" dirty="0" smtClean="0">
                <a:solidFill>
                  <a:srgbClr val="000000"/>
                </a:solidFill>
                <a:ea typeface="ＭＳ Ｐゴシック" charset="0"/>
              </a:rPr>
              <a:t>Review of readily available documentation: </a:t>
            </a:r>
            <a:br>
              <a:rPr lang="en-US" sz="1600" b="0" dirty="0" smtClean="0">
                <a:solidFill>
                  <a:srgbClr val="000000"/>
                </a:solidFill>
                <a:ea typeface="ＭＳ Ｐゴシック" charset="0"/>
              </a:rPr>
            </a:br>
            <a:r>
              <a:rPr lang="en-US" sz="1600" b="0" dirty="0" smtClean="0">
                <a:solidFill>
                  <a:srgbClr val="000000"/>
                </a:solidFill>
                <a:ea typeface="ＭＳ Ｐゴシック" charset="0"/>
              </a:rPr>
              <a:t>Audit reports, financial projections, treasury strategies and borrowing and investment profiles</a:t>
            </a:r>
            <a:endParaRPr lang="en-US" sz="1600" b="0" dirty="0">
              <a:solidFill>
                <a:srgbClr val="000000"/>
              </a:solidFill>
              <a:ea typeface="ＭＳ Ｐゴシック" charset="0"/>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264" y="248272"/>
            <a:ext cx="2232248" cy="717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Line 4"/>
          <p:cNvSpPr>
            <a:spLocks noChangeShapeType="1"/>
          </p:cNvSpPr>
          <p:nvPr/>
        </p:nvSpPr>
        <p:spPr bwMode="auto">
          <a:xfrm>
            <a:off x="584200" y="6453188"/>
            <a:ext cx="8893175" cy="0"/>
          </a:xfrm>
          <a:prstGeom prst="line">
            <a:avLst/>
          </a:prstGeom>
          <a:noFill/>
          <a:ln w="31750">
            <a:solidFill>
              <a:srgbClr val="9E1E6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ea typeface="ＭＳ Ｐゴシック" charset="0"/>
            </a:endParaRPr>
          </a:p>
        </p:txBody>
      </p:sp>
      <p:sp>
        <p:nvSpPr>
          <p:cNvPr id="20" name="Slide Number Placeholder 3"/>
          <p:cNvSpPr txBox="1">
            <a:spLocks/>
          </p:cNvSpPr>
          <p:nvPr/>
        </p:nvSpPr>
        <p:spPr>
          <a:xfrm>
            <a:off x="9129464" y="6453336"/>
            <a:ext cx="2743200" cy="365125"/>
          </a:xfrm>
          <a:prstGeom prst="rect">
            <a:avLst/>
          </a:prstGeom>
        </p:spPr>
        <p:txBody>
          <a:bodyPr/>
          <a:ls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a:lstStyle>
          <a:p>
            <a:r>
              <a:rPr lang="en-GB" sz="2000" dirty="0">
                <a:solidFill>
                  <a:srgbClr val="2D2D8A"/>
                </a:solidFill>
              </a:rPr>
              <a:t>9</a:t>
            </a:r>
          </a:p>
        </p:txBody>
      </p:sp>
    </p:spTree>
    <p:extLst>
      <p:ext uri="{BB962C8B-B14F-4D97-AF65-F5344CB8AC3E}">
        <p14:creationId xmlns:p14="http://schemas.microsoft.com/office/powerpoint/2010/main" val="837425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LGA powerpoint template NEW">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GA powerpoint template NEW">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GA powerpoint template NEW">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LGA powerpoint template NEW</Template>
  <TotalTime>22649</TotalTime>
  <Words>1592</Words>
  <Application>Microsoft Office PowerPoint</Application>
  <PresentationFormat>A4 Paper (210x297 mm)</PresentationFormat>
  <Paragraphs>522</Paragraphs>
  <Slides>19</Slides>
  <Notes>5</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LGA powerpoint template NEW</vt:lpstr>
      <vt:lpstr>1_LGA powerpoint template NEW</vt:lpstr>
      <vt:lpstr>2_LGA powerpoint template NEW</vt:lpstr>
      <vt:lpstr>PowerPoint Presentation</vt:lpstr>
      <vt:lpstr>The Agency exists for the sole purpose of reducing council financing costs</vt:lpstr>
      <vt:lpstr>The journey to date</vt:lpstr>
      <vt:lpstr>Overview of local authority demand for borrowing and refinancing</vt:lpstr>
      <vt:lpstr>The Agency is entering a receptive market</vt:lpstr>
      <vt:lpstr>Transparent loan pricing</vt:lpstr>
      <vt:lpstr>Credit enhancement: Key driver of ratings and pricing</vt:lpstr>
      <vt:lpstr>Significant controls mitigate risks associated with the joint and several guarantee</vt:lpstr>
      <vt:lpstr>Credit process: Rigorous, not onerous</vt:lpstr>
      <vt:lpstr>Risk capital</vt:lpstr>
      <vt:lpstr>Key deliverables in phased approach</vt:lpstr>
      <vt:lpstr>Indicative timeline to first bond issuance</vt:lpstr>
      <vt:lpstr>Forecast P&amp;L</vt:lpstr>
      <vt:lpstr>Cost will be tightly managed in the early years, with slow build out of headcount</vt:lpstr>
      <vt:lpstr>Phased approach mitigates resource at risk</vt:lpstr>
      <vt:lpstr>PowerPoint Presentation</vt:lpstr>
      <vt:lpstr>Appendix: Detailed Sterling comparables,  Highest quality Sterling bonds</vt:lpstr>
      <vt:lpstr>Appendix 2: Key assumptions used in the operating model / financial model</vt:lpstr>
      <vt:lpstr>Disclaimer</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main title here</dc:title>
  <dc:creator>Daniel Shamplin-Hall</dc:creator>
  <cp:lastModifiedBy>Halewood, Shaer</cp:lastModifiedBy>
  <cp:revision>121</cp:revision>
  <cp:lastPrinted>2014-09-26T09:27:35Z</cp:lastPrinted>
  <dcterms:created xsi:type="dcterms:W3CDTF">2014-08-21T11:10:35Z</dcterms:created>
  <dcterms:modified xsi:type="dcterms:W3CDTF">2014-11-06T16:02:51Z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2010-07-26T00:00:00Z</vt:lpwstr>
  </property>
  <property fmtid="{D5CDD505-2E9C-101B-9397-08002B2CF9AE}" pid="4" name="Move to Archive">
    <vt:lpwstr>Current</vt:lpwstr>
  </property>
  <property fmtid="{D5CDD505-2E9C-101B-9397-08002B2CF9AE}" pid="5" name="DC.Description">
    <vt:lpwstr>powerpoint template</vt:lpwstr>
  </property>
  <property fmtid="{D5CDD505-2E9C-101B-9397-08002B2CF9AE}" pid="6" name="Status">
    <vt:lpwstr>[None]</vt:lpwstr>
  </property>
  <property fmtid="{D5CDD505-2E9C-101B-9397-08002B2CF9AE}" pid="7" name="DC.Author">
    <vt:lpwstr>Julia White</vt:lpwstr>
  </property>
  <property fmtid="{D5CDD505-2E9C-101B-9397-08002B2CF9AE}" pid="8" name="DC.creator">
    <vt:lpwstr>Marketing</vt:lpwstr>
  </property>
  <property fmtid="{D5CDD505-2E9C-101B-9397-08002B2CF9AE}" pid="9" name="Date">
    <vt:lpwstr>2010-07-26T00:00:00Z</vt:lpwstr>
  </property>
  <property fmtid="{D5CDD505-2E9C-101B-9397-08002B2CF9AE}" pid="10" name="DC.Language">
    <vt:lpwstr>eng</vt:lpwstr>
  </property>
  <property fmtid="{D5CDD505-2E9C-101B-9397-08002B2CF9AE}" pid="11" name="Work area">
    <vt:lpwstr/>
  </property>
  <property fmtid="{D5CDD505-2E9C-101B-9397-08002B2CF9AE}" pid="12" name="DC.Type">
    <vt:lpwstr/>
  </property>
  <property fmtid="{D5CDD505-2E9C-101B-9397-08002B2CF9AE}" pid="13" name="e-GMS.subject.keyword">
    <vt:lpwstr/>
  </property>
</Properties>
</file>