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6" r:id="rId4"/>
    <p:sldId id="263" r:id="rId5"/>
    <p:sldId id="282" r:id="rId6"/>
    <p:sldId id="264" r:id="rId7"/>
    <p:sldId id="289" r:id="rId8"/>
    <p:sldId id="276" r:id="rId9"/>
    <p:sldId id="285" r:id="rId10"/>
    <p:sldId id="287" r:id="rId11"/>
    <p:sldId id="288" r:id="rId12"/>
  </p:sldIdLst>
  <p:sldSz cx="9144000" cy="6858000" type="screen4x3"/>
  <p:notesSz cx="6799263" cy="9929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265" autoAdjust="0"/>
    <p:restoredTop sz="94660"/>
  </p:normalViewPr>
  <p:slideViewPr>
    <p:cSldViewPr snapToObjects="1">
      <p:cViewPr>
        <p:scale>
          <a:sx n="69" d="100"/>
          <a:sy n="69" d="100"/>
        </p:scale>
        <p:origin x="-8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24" d="100"/>
          <a:sy n="124" d="100"/>
        </p:scale>
        <p:origin x="-2784" y="-11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7BCD19-5B7E-45E9-9C84-937F4388C2A1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E6836F-BED8-4E23-A230-0D397C819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05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7204-E4B2-4E13-AC04-80D5DD71319F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CD5F-4071-4DF4-B012-ECE92288D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27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B035-EF35-421C-9E98-B8D1DCDACC85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1E6A-CF80-40BE-9213-638F65793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15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9235-3841-4DA6-83C1-5421F3BCFB90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21B5-532A-491F-8CF4-4BACAC0EE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753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67A9-0090-44C7-9F79-4C351424C449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40A6-C4B0-4A50-9908-304629BBE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17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4517-7DF9-4597-A1AF-3D17EC553CA8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7BFB-177A-4880-9149-0FBEBA06A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435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1B47-CE59-4DF3-85EC-EC61C8A26DE1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AE2C-6B63-42E6-A174-E23E2B7FA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234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0699-CABA-43FF-851A-DE7E9D681123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4CBB-A7E7-4FD2-9C2F-EEBBF67C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144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C8B2-5A7D-4F85-8829-903E5232A821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E627-5B30-4689-AF99-3D75679C7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583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2786-FAEA-4FDC-BF69-84EF5C309C0F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3D2C-38E1-4FED-BE46-9FEEF7220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93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1902-328A-42E7-8BC7-D2F81B97B8B5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8363-D52F-42A8-8CA6-0759CFE61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766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1604-F507-4B2B-845C-9430097D9A7F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61D8-3BD3-4C9E-ADA7-0AA3F592F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88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1D1D028-D545-4BF9-AB00-DBDB3BA28B82}" type="datetime1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703661-6A1C-4822-8172-0060C8F41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4.3 corp 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-381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107950" y="134778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200" b="1" dirty="0" smtClean="0">
                <a:ln w="0"/>
                <a:latin typeface="Arial" panose="020B0604020202020204" pitchFamily="34" charset="0"/>
              </a:rPr>
              <a:t>CIPFA Southern Section</a:t>
            </a:r>
            <a:endParaRPr lang="en-GB" altLang="en-US" sz="2200" b="1" dirty="0">
              <a:ln w="0"/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200" b="1" dirty="0" smtClean="0">
                <a:ln w="0"/>
                <a:latin typeface="Arial" panose="020B0604020202020204" pitchFamily="34" charset="0"/>
              </a:rPr>
              <a:t>Mayoral Investment Strategy</a:t>
            </a:r>
            <a:endParaRPr lang="en-GB" altLang="en-US" sz="2200" b="1" dirty="0">
              <a:ln w="0"/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547664" y="5733256"/>
            <a:ext cx="597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 smtClean="0">
                <a:ln w="0"/>
                <a:cs typeface="Arial" panose="020B0604020202020204" pitchFamily="34" charset="0"/>
              </a:rPr>
              <a:t>Tim Povall – Head of Finance – Regeneration Communities &amp; Capital Investment Programme</a:t>
            </a:r>
            <a:endParaRPr lang="en-GB" altLang="en-US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GB" sz="2400" dirty="0" smtClean="0"/>
              <a:t>How commercial are you prepared to be?  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 smtClean="0"/>
              <a:t>Redx</a:t>
            </a:r>
            <a:r>
              <a:rPr lang="en-GB" sz="2000" dirty="0" smtClean="0"/>
              <a:t> Pharma</a:t>
            </a:r>
          </a:p>
          <a:p>
            <a:pPr lvl="1"/>
            <a:r>
              <a:rPr lang="en-GB" sz="1600" dirty="0" smtClean="0"/>
              <a:t>Growth in the City</a:t>
            </a:r>
          </a:p>
          <a:p>
            <a:pPr lvl="1"/>
            <a:r>
              <a:rPr lang="en-GB" sz="1600" dirty="0" smtClean="0"/>
              <a:t>Partnered</a:t>
            </a:r>
          </a:p>
          <a:p>
            <a:pPr lvl="1"/>
            <a:r>
              <a:rPr lang="en-GB" sz="1600" smtClean="0"/>
              <a:t>New dedicated facilities</a:t>
            </a:r>
            <a:endParaRPr lang="en-GB" sz="1600" dirty="0" smtClean="0"/>
          </a:p>
          <a:p>
            <a:pPr lvl="1"/>
            <a:r>
              <a:rPr lang="en-GB" sz="1600" dirty="0" smtClean="0"/>
              <a:t>Due diligence – independent advisors</a:t>
            </a:r>
          </a:p>
          <a:p>
            <a:pPr lvl="1"/>
            <a:r>
              <a:rPr lang="en-GB" sz="1600" dirty="0" smtClean="0"/>
              <a:t>Terms</a:t>
            </a:r>
          </a:p>
          <a:p>
            <a:r>
              <a:rPr lang="en-GB" sz="2000" dirty="0" smtClean="0"/>
              <a:t>Restructuring and Enforcement</a:t>
            </a:r>
          </a:p>
          <a:p>
            <a:pPr lvl="1"/>
            <a:r>
              <a:rPr lang="en-GB" sz="1600" dirty="0" smtClean="0"/>
              <a:t>Revision to terms</a:t>
            </a:r>
          </a:p>
          <a:p>
            <a:r>
              <a:rPr lang="en-GB" sz="2000" dirty="0" smtClean="0"/>
              <a:t>Administration route</a:t>
            </a:r>
          </a:p>
          <a:p>
            <a:pPr lvl="1"/>
            <a:r>
              <a:rPr lang="en-GB" sz="1600" dirty="0" smtClean="0"/>
              <a:t>Engagement with advisor partners</a:t>
            </a:r>
          </a:p>
          <a:p>
            <a:pPr lvl="1"/>
            <a:r>
              <a:rPr lang="en-GB" sz="1600" dirty="0" smtClean="0"/>
              <a:t>Learning curve</a:t>
            </a:r>
          </a:p>
        </p:txBody>
      </p:sp>
    </p:spTree>
    <p:extLst>
      <p:ext uri="{BB962C8B-B14F-4D97-AF65-F5344CB8AC3E}">
        <p14:creationId xmlns:p14="http://schemas.microsoft.com/office/powerpoint/2010/main" xmlns="" val="845557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553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Mayoral Investment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Background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Capital Strategy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Case Studies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Paddington Village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Cunard Building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Briggs Automotive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How commercial are you prepared to be?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9054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Capital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Deliver projects that focus on delivering a number [i.e. more than one] of the long term benefits to the City listed below: 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Deliver corporate budget objectives </a:t>
            </a:r>
          </a:p>
          <a:p>
            <a:pPr lvl="1"/>
            <a:r>
              <a:rPr lang="en-US" sz="1400" dirty="0">
                <a:solidFill>
                  <a:prstClr val="black"/>
                </a:solidFill>
              </a:rPr>
              <a:t>Protecting the most vulnerable</a:t>
            </a:r>
          </a:p>
          <a:p>
            <a:pPr lvl="1"/>
            <a:r>
              <a:rPr lang="en-US" sz="1400" dirty="0">
                <a:solidFill>
                  <a:prstClr val="black"/>
                </a:solidFill>
              </a:rPr>
              <a:t>Grow the Economy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Spend to save, including capital flexibilities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Create sustainable income - business rates or council tax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Spend to earn income - rents, interest, dividend, capital appreciation.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Deliver budget decisions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Attract significant third party or private match funding to the City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Addresses major infrastructure investment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Deliver economic outcomes of jobs and growth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303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4.3 corp power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54063" y="1196975"/>
            <a:ext cx="7346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Paddington Village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02" t="1441" r="7132" b="2058"/>
          <a:stretch/>
        </p:blipFill>
        <p:spPr>
          <a:xfrm>
            <a:off x="1331640" y="1916832"/>
            <a:ext cx="6110188" cy="338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</a:rPr>
              <a:t>Paddington Village - Central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Over 1 million square feet of development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Life sciences focus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Borders major partners – Knowledge Quarter – The Royal &amp; Universities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Land owned by the Council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Self development using Public Works Loan Board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Returns on investment – Capital Receipts – Rents – Business Rates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Third Party partners on board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Royal College of Physicians – Northern Hub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Proton Cancer Treatment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Kaplan International Students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Hotel, conference  and car parking facility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Other commercial uses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Limited residential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938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063" y="1196975"/>
            <a:ext cx="7346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Cunard Building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4467343" cy="42953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Cunard Building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Accommodation Strategy</a:t>
            </a:r>
          </a:p>
          <a:p>
            <a:r>
              <a:rPr lang="en-GB" sz="2000" dirty="0" smtClean="0"/>
              <a:t>Back to back arrangements – Hotels</a:t>
            </a:r>
          </a:p>
          <a:p>
            <a:r>
              <a:rPr lang="en-GB" sz="2000" dirty="0" smtClean="0"/>
              <a:t>Cost</a:t>
            </a:r>
          </a:p>
          <a:p>
            <a:pPr lvl="1"/>
            <a:r>
              <a:rPr lang="en-GB" sz="1600" dirty="0" smtClean="0"/>
              <a:t>Purchase</a:t>
            </a:r>
          </a:p>
          <a:p>
            <a:pPr lvl="1"/>
            <a:r>
              <a:rPr lang="en-GB" sz="1600" dirty="0" smtClean="0"/>
              <a:t>Stamp Duty Liability Tax / VAT / Fees</a:t>
            </a:r>
          </a:p>
          <a:p>
            <a:pPr lvl="1"/>
            <a:r>
              <a:rPr lang="en-GB" sz="1600" dirty="0" smtClean="0"/>
              <a:t>Removal costs</a:t>
            </a:r>
          </a:p>
          <a:p>
            <a:r>
              <a:rPr lang="en-GB" sz="2000" dirty="0" smtClean="0"/>
              <a:t>Savings</a:t>
            </a:r>
          </a:p>
          <a:p>
            <a:pPr lvl="1"/>
            <a:r>
              <a:rPr lang="en-GB" sz="1600" dirty="0" smtClean="0"/>
              <a:t>Fiscal</a:t>
            </a:r>
          </a:p>
          <a:p>
            <a:pPr lvl="1"/>
            <a:r>
              <a:rPr lang="en-GB" sz="1600" dirty="0" smtClean="0"/>
              <a:t>Non Fisca</a:t>
            </a:r>
            <a:r>
              <a:rPr lang="en-GB" sz="1600" dirty="0"/>
              <a:t>l</a:t>
            </a:r>
            <a:endParaRPr lang="en-GB" sz="1600" dirty="0" smtClean="0"/>
          </a:p>
          <a:p>
            <a:r>
              <a:rPr lang="en-GB" sz="2000" dirty="0" smtClean="0"/>
              <a:t>New income</a:t>
            </a:r>
          </a:p>
          <a:p>
            <a:pPr lvl="1"/>
            <a:r>
              <a:rPr lang="en-GB" sz="1600" dirty="0" smtClean="0"/>
              <a:t>Rents – Rates – Service Charge - Concessions</a:t>
            </a:r>
          </a:p>
          <a:p>
            <a:pPr lvl="1"/>
            <a:r>
              <a:rPr lang="en-GB" sz="1600" dirty="0" smtClean="0"/>
              <a:t>Animation of the Waterfront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379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063" y="1196975"/>
            <a:ext cx="7346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Briggs Automotive Company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00808"/>
            <a:ext cx="6066046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74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4.3 corp powerpoin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Briggs Automotive Company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Relocation from Cheshire to Liverpool</a:t>
            </a:r>
          </a:p>
          <a:p>
            <a:r>
              <a:rPr lang="en-GB" sz="2000" dirty="0" smtClean="0"/>
              <a:t>Supply chain</a:t>
            </a:r>
          </a:p>
          <a:p>
            <a:r>
              <a:rPr lang="en-GB" sz="2000" dirty="0" smtClean="0"/>
              <a:t>Export access</a:t>
            </a:r>
          </a:p>
          <a:p>
            <a:r>
              <a:rPr lang="en-GB" sz="2000" dirty="0" smtClean="0"/>
              <a:t>Grant funding</a:t>
            </a:r>
          </a:p>
          <a:p>
            <a:pPr lvl="1"/>
            <a:r>
              <a:rPr lang="en-GB" sz="1600" dirty="0" smtClean="0"/>
              <a:t>Employment</a:t>
            </a:r>
          </a:p>
          <a:p>
            <a:pPr lvl="1"/>
            <a:r>
              <a:rPr lang="en-GB" sz="1600" dirty="0" smtClean="0"/>
              <a:t>Equipment</a:t>
            </a:r>
          </a:p>
          <a:p>
            <a:pPr lvl="1"/>
            <a:r>
              <a:rPr lang="en-GB" sz="1600" dirty="0" smtClean="0"/>
              <a:t>De – </a:t>
            </a:r>
            <a:r>
              <a:rPr lang="en-GB" sz="1600" dirty="0" err="1" smtClean="0"/>
              <a:t>minimus</a:t>
            </a:r>
            <a:endParaRPr lang="en-GB" sz="1600" dirty="0" smtClean="0"/>
          </a:p>
          <a:p>
            <a:r>
              <a:rPr lang="en-GB" sz="2000" dirty="0" smtClean="0"/>
              <a:t>Growth success – UK parts – majority exported</a:t>
            </a:r>
          </a:p>
          <a:p>
            <a:r>
              <a:rPr lang="en-GB" sz="2000" dirty="0" smtClean="0"/>
              <a:t>Expansion plans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03999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329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Mayoral Investment Strategy</vt:lpstr>
      <vt:lpstr>Capital Strategy</vt:lpstr>
      <vt:lpstr>Slide 4</vt:lpstr>
      <vt:lpstr>Paddington Village - Central</vt:lpstr>
      <vt:lpstr>Slide 6</vt:lpstr>
      <vt:lpstr>Cunard Building</vt:lpstr>
      <vt:lpstr>Slide 8</vt:lpstr>
      <vt:lpstr>Briggs Automotive Company</vt:lpstr>
      <vt:lpstr>How commercial are you prepared to be?   </vt:lpstr>
      <vt:lpstr>Slide 11</vt:lpstr>
    </vt:vector>
  </TitlesOfParts>
  <Company>balance advertising &amp; design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thornton</dc:creator>
  <cp:lastModifiedBy>Windows</cp:lastModifiedBy>
  <cp:revision>118</cp:revision>
  <cp:lastPrinted>2017-01-24T09:15:38Z</cp:lastPrinted>
  <dcterms:created xsi:type="dcterms:W3CDTF">2012-07-12T08:22:29Z</dcterms:created>
  <dcterms:modified xsi:type="dcterms:W3CDTF">2017-09-19T19:45:53Z</dcterms:modified>
</cp:coreProperties>
</file>