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705" r:id="rId2"/>
    <p:sldMasterId id="2147483648" r:id="rId3"/>
    <p:sldMasterId id="2147483653" r:id="rId4"/>
  </p:sldMasterIdLst>
  <p:notesMasterIdLst>
    <p:notesMasterId r:id="rId17"/>
  </p:notesMasterIdLst>
  <p:handoutMasterIdLst>
    <p:handoutMasterId r:id="rId18"/>
  </p:handoutMasterIdLst>
  <p:sldIdLst>
    <p:sldId id="398" r:id="rId5"/>
    <p:sldId id="386" r:id="rId6"/>
    <p:sldId id="397" r:id="rId7"/>
    <p:sldId id="387" r:id="rId8"/>
    <p:sldId id="394" r:id="rId9"/>
    <p:sldId id="395" r:id="rId10"/>
    <p:sldId id="389" r:id="rId11"/>
    <p:sldId id="392" r:id="rId12"/>
    <p:sldId id="391" r:id="rId13"/>
    <p:sldId id="393" r:id="rId14"/>
    <p:sldId id="357" r:id="rId15"/>
    <p:sldId id="361" r:id="rId16"/>
  </p:sldIdLst>
  <p:sldSz cx="9144000" cy="6858000" type="screen4x3"/>
  <p:notesSz cx="6805613" cy="9944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" userDrawn="1">
          <p15:clr>
            <a:srgbClr val="A4A3A4"/>
          </p15:clr>
        </p15:guide>
        <p15:guide id="2" pos="2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D600"/>
    <a:srgbClr val="236995"/>
    <a:srgbClr val="40516F"/>
    <a:srgbClr val="F5D400"/>
    <a:srgbClr val="00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31" autoAdjust="0"/>
  </p:normalViewPr>
  <p:slideViewPr>
    <p:cSldViewPr snapToGrid="0" snapToObjects="1">
      <p:cViewPr varScale="1">
        <p:scale>
          <a:sx n="110" d="100"/>
          <a:sy n="110" d="100"/>
        </p:scale>
        <p:origin x="1644" y="102"/>
      </p:cViewPr>
      <p:guideLst>
        <p:guide orient="horz" pos="414"/>
        <p:guide pos="2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099" cy="497205"/>
          </a:xfrm>
          <a:prstGeom prst="rect">
            <a:avLst/>
          </a:prstGeom>
        </p:spPr>
        <p:txBody>
          <a:bodyPr vert="horz" lIns="91408" tIns="45704" rIns="91408" bIns="4570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1" y="2"/>
            <a:ext cx="2949099" cy="497205"/>
          </a:xfrm>
          <a:prstGeom prst="rect">
            <a:avLst/>
          </a:prstGeom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8267610-D8CF-4FD6-80CD-496EEE9B96D8}" type="datetime1">
              <a:rPr lang="en-US"/>
              <a:pPr/>
              <a:t>4/11/2019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5171"/>
            <a:ext cx="2949099" cy="497205"/>
          </a:xfrm>
          <a:prstGeom prst="rect">
            <a:avLst/>
          </a:prstGeom>
        </p:spPr>
        <p:txBody>
          <a:bodyPr vert="horz" lIns="91408" tIns="45704" rIns="91408" bIns="4570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1" y="9445171"/>
            <a:ext cx="2949099" cy="497205"/>
          </a:xfrm>
          <a:prstGeom prst="rect">
            <a:avLst/>
          </a:prstGeom>
        </p:spPr>
        <p:txBody>
          <a:bodyPr vert="horz" wrap="square" lIns="91408" tIns="45704" rIns="91408" bIns="4570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FC2B2FB-09AE-462E-BBD1-FA60DB53383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295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099" cy="497205"/>
          </a:xfrm>
          <a:prstGeom prst="rect">
            <a:avLst/>
          </a:prstGeom>
        </p:spPr>
        <p:txBody>
          <a:bodyPr vert="horz" lIns="91408" tIns="45704" rIns="91408" bIns="4570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1" y="2"/>
            <a:ext cx="2949099" cy="497205"/>
          </a:xfrm>
          <a:prstGeom prst="rect">
            <a:avLst/>
          </a:prstGeom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48D549A-BC12-4ED3-86AD-D12F9808225D}" type="datetime1">
              <a:rPr lang="en-US"/>
              <a:pPr/>
              <a:t>4/11/2019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5171"/>
            <a:ext cx="2949099" cy="497205"/>
          </a:xfrm>
          <a:prstGeom prst="rect">
            <a:avLst/>
          </a:prstGeom>
        </p:spPr>
        <p:txBody>
          <a:bodyPr vert="horz" lIns="91408" tIns="45704" rIns="91408" bIns="4570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1" y="9445171"/>
            <a:ext cx="2949099" cy="497205"/>
          </a:xfrm>
          <a:prstGeom prst="rect">
            <a:avLst/>
          </a:prstGeom>
        </p:spPr>
        <p:txBody>
          <a:bodyPr vert="horz" wrap="square" lIns="91408" tIns="45704" rIns="91408" bIns="4570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EFD5940-1402-4F35-8DFC-964BB9425D0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79960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5940-1402-4F35-8DFC-964BB9425D0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12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5940-1402-4F35-8DFC-964BB9425D0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15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5940-1402-4F35-8DFC-964BB9425D0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46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5940-1402-4F35-8DFC-964BB9425D0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454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5940-1402-4F35-8DFC-964BB9425D0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55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5940-1402-4F35-8DFC-964BB9425D0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1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5940-1402-4F35-8DFC-964BB9425D0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69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5940-1402-4F35-8DFC-964BB9425D0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96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5940-1402-4F35-8DFC-964BB9425D0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29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5940-1402-4F35-8DFC-964BB9425D0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5940-1402-4F35-8DFC-964BB9425D0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341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5940-1402-4F35-8DFC-964BB9425D0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71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85750" y="155982"/>
            <a:ext cx="8549080" cy="94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 u="heavy" baseline="0">
                <a:solidFill>
                  <a:srgbClr val="FFFFFF"/>
                </a:solidFill>
                <a:latin typeface="+mj-lt"/>
                <a:cs typeface="Angsana New" pitchFamily="18" charset="-34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86491" y="1382400"/>
            <a:ext cx="8549081" cy="36297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Aft>
                <a:spcPts val="1800"/>
              </a:spcAft>
              <a:buNone/>
              <a:defRPr sz="2400" b="1" i="0" baseline="0">
                <a:solidFill>
                  <a:srgbClr val="FFFFFF"/>
                </a:solidFill>
                <a:latin typeface="+mn-lt"/>
                <a:cs typeface="HelveticaNeueLT Std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49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85750" y="155982"/>
            <a:ext cx="8549080" cy="94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 u="heavy" baseline="0">
                <a:solidFill>
                  <a:srgbClr val="FFFFFF"/>
                </a:solidFill>
                <a:latin typeface="+mj-lt"/>
                <a:cs typeface="HelveticaNeueLT Std Bold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86491" y="1382400"/>
            <a:ext cx="8549081" cy="36297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Aft>
                <a:spcPts val="1800"/>
              </a:spcAft>
              <a:buNone/>
              <a:defRPr sz="2400" b="1" i="0" baseline="0">
                <a:solidFill>
                  <a:srgbClr val="FFFFFF"/>
                </a:solidFill>
                <a:latin typeface="+mn-lt"/>
                <a:cs typeface="HelveticaNeueLT Std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82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93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86492" y="244248"/>
            <a:ext cx="8501900" cy="94405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="1" i="0" u="none" baseline="0">
                <a:solidFill>
                  <a:schemeClr val="tx1"/>
                </a:solidFill>
                <a:latin typeface="+mj-lt"/>
                <a:cs typeface="HelveticaNeueLT Std Bold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86491" y="1383685"/>
            <a:ext cx="8501909" cy="3596304"/>
          </a:xfrm>
          <a:prstGeom prst="rect">
            <a:avLst/>
          </a:prstGeom>
        </p:spPr>
        <p:txBody>
          <a:bodyPr/>
          <a:lstStyle>
            <a:lvl1pPr>
              <a:buNone/>
              <a:defRPr sz="2400" b="1" cap="none">
                <a:solidFill>
                  <a:srgbClr val="006633"/>
                </a:solidFill>
              </a:defRPr>
            </a:lvl1pPr>
            <a:lvl2pPr marL="0" indent="0">
              <a:buNone/>
              <a:defRPr sz="2400"/>
            </a:lvl2pPr>
            <a:lvl3pPr marL="263525" indent="-263525">
              <a:buFont typeface="Wingdings" charset="2"/>
              <a:buChar char="§"/>
              <a:defRPr sz="2400" baseline="0"/>
            </a:lvl3pPr>
            <a:lvl4pPr marL="536575" indent="-273050">
              <a:defRPr sz="2400"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3883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581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989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2808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11"/>
          <a:stretch>
            <a:fillRect/>
          </a:stretch>
        </p:blipFill>
        <p:spPr bwMode="auto">
          <a:xfrm>
            <a:off x="-3175" y="1809750"/>
            <a:ext cx="9144000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07975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08988" y="650398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</p:txBody>
      </p:sp>
      <p:pic>
        <p:nvPicPr>
          <p:cNvPr id="1029" name="Picture 18" descr="cover_logo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5827713"/>
            <a:ext cx="182562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10"/>
          <p:cNvSpPr>
            <a:spLocks noChangeArrowheads="1"/>
          </p:cNvSpPr>
          <p:nvPr/>
        </p:nvSpPr>
        <p:spPr bwMode="auto">
          <a:xfrm>
            <a:off x="-57150" y="0"/>
            <a:ext cx="9231313" cy="2970213"/>
          </a:xfrm>
          <a:custGeom>
            <a:avLst/>
            <a:gdLst>
              <a:gd name="T0" fmla="*/ 7807 w 9189873"/>
              <a:gd name="T1" fmla="*/ 0 h 2970306"/>
              <a:gd name="T2" fmla="*/ 9231313 w 9189873"/>
              <a:gd name="T3" fmla="*/ 0 h 2970306"/>
              <a:gd name="T4" fmla="*/ 9231313 w 9189873"/>
              <a:gd name="T5" fmla="*/ 1789057 h 2970306"/>
              <a:gd name="T6" fmla="*/ 2996820 w 9189873"/>
              <a:gd name="T7" fmla="*/ 2931409 h 2970306"/>
              <a:gd name="T8" fmla="*/ 0 w 9189873"/>
              <a:gd name="T9" fmla="*/ 2636725 h 2970306"/>
              <a:gd name="T10" fmla="*/ 7807 w 9189873"/>
              <a:gd name="T11" fmla="*/ 0 h 29703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89873"/>
              <a:gd name="T19" fmla="*/ 0 h 2970306"/>
              <a:gd name="T20" fmla="*/ 9189873 w 9189873"/>
              <a:gd name="T21" fmla="*/ 2970306 h 29703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89873" h="2970306">
                <a:moveTo>
                  <a:pt x="7772" y="0"/>
                </a:moveTo>
                <a:lnTo>
                  <a:pt x="9189873" y="0"/>
                </a:lnTo>
                <a:lnTo>
                  <a:pt x="9189873" y="1789113"/>
                </a:lnTo>
                <a:cubicBezTo>
                  <a:pt x="5915173" y="2970306"/>
                  <a:pt x="3652008" y="2925203"/>
                  <a:pt x="2983367" y="2931501"/>
                </a:cubicBezTo>
                <a:cubicBezTo>
                  <a:pt x="2397872" y="2920384"/>
                  <a:pt x="674381" y="2914574"/>
                  <a:pt x="0" y="2636808"/>
                </a:cubicBezTo>
                <a:cubicBezTo>
                  <a:pt x="2591" y="1665283"/>
                  <a:pt x="5181" y="971525"/>
                  <a:pt x="7772" y="0"/>
                </a:cubicBezTo>
                <a:close/>
              </a:path>
            </a:pathLst>
          </a:custGeom>
          <a:solidFill>
            <a:srgbClr val="236995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Freeform 11"/>
          <p:cNvSpPr>
            <a:spLocks noChangeArrowheads="1"/>
          </p:cNvSpPr>
          <p:nvPr/>
        </p:nvSpPr>
        <p:spPr bwMode="auto">
          <a:xfrm>
            <a:off x="-46038" y="4859338"/>
            <a:ext cx="9223376" cy="2024062"/>
          </a:xfrm>
          <a:custGeom>
            <a:avLst/>
            <a:gdLst>
              <a:gd name="T0" fmla="*/ 0 w 9223376"/>
              <a:gd name="T1" fmla="*/ 0 h 2024062"/>
              <a:gd name="T2" fmla="*/ 5125812 w 9223376"/>
              <a:gd name="T3" fmla="*/ 783559 h 2024062"/>
              <a:gd name="T4" fmla="*/ 9223376 w 9223376"/>
              <a:gd name="T5" fmla="*/ 152400 h 2024062"/>
              <a:gd name="T6" fmla="*/ 9223376 w 9223376"/>
              <a:gd name="T7" fmla="*/ 2024062 h 2024062"/>
              <a:gd name="T8" fmla="*/ 0 w 9223376"/>
              <a:gd name="T9" fmla="*/ 2024062 h 2024062"/>
              <a:gd name="T10" fmla="*/ 0 w 9223376"/>
              <a:gd name="T11" fmla="*/ 0 h 20240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23376"/>
              <a:gd name="T19" fmla="*/ 0 h 2024062"/>
              <a:gd name="T20" fmla="*/ 9223376 w 9223376"/>
              <a:gd name="T21" fmla="*/ 2024062 h 202406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23376" h="2024062">
                <a:moveTo>
                  <a:pt x="0" y="0"/>
                </a:moveTo>
                <a:cubicBezTo>
                  <a:pt x="682880" y="212339"/>
                  <a:pt x="2506294" y="774131"/>
                  <a:pt x="5125812" y="783559"/>
                </a:cubicBezTo>
                <a:cubicBezTo>
                  <a:pt x="7745330" y="792987"/>
                  <a:pt x="8876665" y="257046"/>
                  <a:pt x="9223376" y="152400"/>
                </a:cubicBezTo>
                <a:lnTo>
                  <a:pt x="9223376" y="2024062"/>
                </a:lnTo>
                <a:lnTo>
                  <a:pt x="0" y="202406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Freeform 12"/>
          <p:cNvSpPr>
            <a:spLocks noChangeArrowheads="1"/>
          </p:cNvSpPr>
          <p:nvPr/>
        </p:nvSpPr>
        <p:spPr bwMode="auto">
          <a:xfrm>
            <a:off x="-47625" y="5019675"/>
            <a:ext cx="9261475" cy="2024063"/>
          </a:xfrm>
          <a:custGeom>
            <a:avLst/>
            <a:gdLst>
              <a:gd name="T0" fmla="*/ 9222676 w 9262178"/>
              <a:gd name="T1" fmla="*/ 2024063 h 2024062"/>
              <a:gd name="T2" fmla="*/ 0 w 9262178"/>
              <a:gd name="T3" fmla="*/ 2024063 h 2024062"/>
              <a:gd name="T4" fmla="*/ 0 w 9262178"/>
              <a:gd name="T5" fmla="*/ 0 h 2024062"/>
              <a:gd name="T6" fmla="*/ 5125423 w 9262178"/>
              <a:gd name="T7" fmla="*/ 719863 h 2024062"/>
              <a:gd name="T8" fmla="*/ 9261475 w 9262178"/>
              <a:gd name="T9" fmla="*/ 220705 h 20240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62178"/>
              <a:gd name="T16" fmla="*/ 0 h 2024062"/>
              <a:gd name="T17" fmla="*/ 9262178 w 9262178"/>
              <a:gd name="T18" fmla="*/ 2024062 h 20240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62178" h="2024062">
                <a:moveTo>
                  <a:pt x="9223376" y="2024062"/>
                </a:moveTo>
                <a:lnTo>
                  <a:pt x="0" y="2024062"/>
                </a:lnTo>
                <a:lnTo>
                  <a:pt x="0" y="0"/>
                </a:lnTo>
                <a:cubicBezTo>
                  <a:pt x="682880" y="212339"/>
                  <a:pt x="2839875" y="716065"/>
                  <a:pt x="5125812" y="719863"/>
                </a:cubicBezTo>
                <a:cubicBezTo>
                  <a:pt x="6669508" y="756647"/>
                  <a:pt x="8677495" y="380453"/>
                  <a:pt x="9262178" y="220705"/>
                </a:cubicBezTo>
              </a:path>
            </a:pathLst>
          </a:custGeom>
          <a:solidFill>
            <a:srgbClr val="40516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1" u="sng" kern="12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 u="sng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 u="sng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 u="sng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 u="sng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FFFFF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FFFFF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FFFFF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69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408988" y="650398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</p:txBody>
      </p:sp>
      <p:sp>
        <p:nvSpPr>
          <p:cNvPr id="9" name="Freeform 8"/>
          <p:cNvSpPr>
            <a:spLocks noChangeArrowheads="1"/>
          </p:cNvSpPr>
          <p:nvPr/>
        </p:nvSpPr>
        <p:spPr bwMode="auto">
          <a:xfrm>
            <a:off x="-46038" y="4859338"/>
            <a:ext cx="9223376" cy="2024062"/>
          </a:xfrm>
          <a:custGeom>
            <a:avLst/>
            <a:gdLst>
              <a:gd name="T0" fmla="*/ 0 w 9223376"/>
              <a:gd name="T1" fmla="*/ 0 h 2024062"/>
              <a:gd name="T2" fmla="*/ 5125812 w 9223376"/>
              <a:gd name="T3" fmla="*/ 783559 h 2024062"/>
              <a:gd name="T4" fmla="*/ 9223376 w 9223376"/>
              <a:gd name="T5" fmla="*/ 152400 h 2024062"/>
              <a:gd name="T6" fmla="*/ 9223376 w 9223376"/>
              <a:gd name="T7" fmla="*/ 2024062 h 2024062"/>
              <a:gd name="T8" fmla="*/ 0 w 9223376"/>
              <a:gd name="T9" fmla="*/ 2024062 h 2024062"/>
              <a:gd name="T10" fmla="*/ 0 w 9223376"/>
              <a:gd name="T11" fmla="*/ 0 h 20240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23376"/>
              <a:gd name="T19" fmla="*/ 0 h 2024062"/>
              <a:gd name="T20" fmla="*/ 9223376 w 9223376"/>
              <a:gd name="T21" fmla="*/ 2024062 h 202406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23376" h="2024062">
                <a:moveTo>
                  <a:pt x="0" y="0"/>
                </a:moveTo>
                <a:cubicBezTo>
                  <a:pt x="682880" y="212339"/>
                  <a:pt x="2506294" y="774131"/>
                  <a:pt x="5125812" y="783559"/>
                </a:cubicBezTo>
                <a:cubicBezTo>
                  <a:pt x="7745330" y="792987"/>
                  <a:pt x="8876665" y="257046"/>
                  <a:pt x="9223376" y="152400"/>
                </a:cubicBezTo>
                <a:lnTo>
                  <a:pt x="9223376" y="2024062"/>
                </a:lnTo>
                <a:lnTo>
                  <a:pt x="0" y="202406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Freeform 9"/>
          <p:cNvSpPr>
            <a:spLocks noChangeArrowheads="1"/>
          </p:cNvSpPr>
          <p:nvPr/>
        </p:nvSpPr>
        <p:spPr bwMode="auto">
          <a:xfrm>
            <a:off x="-47625" y="5019675"/>
            <a:ext cx="9261475" cy="2024063"/>
          </a:xfrm>
          <a:custGeom>
            <a:avLst/>
            <a:gdLst>
              <a:gd name="T0" fmla="*/ 9222676 w 9262178"/>
              <a:gd name="T1" fmla="*/ 2024063 h 2024062"/>
              <a:gd name="T2" fmla="*/ 0 w 9262178"/>
              <a:gd name="T3" fmla="*/ 2024063 h 2024062"/>
              <a:gd name="T4" fmla="*/ 0 w 9262178"/>
              <a:gd name="T5" fmla="*/ 0 h 2024062"/>
              <a:gd name="T6" fmla="*/ 5125423 w 9262178"/>
              <a:gd name="T7" fmla="*/ 719863 h 2024062"/>
              <a:gd name="T8" fmla="*/ 9261475 w 9262178"/>
              <a:gd name="T9" fmla="*/ 220705 h 20240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62178"/>
              <a:gd name="T16" fmla="*/ 0 h 2024062"/>
              <a:gd name="T17" fmla="*/ 9262178 w 9262178"/>
              <a:gd name="T18" fmla="*/ 2024062 h 20240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62178" h="2024062">
                <a:moveTo>
                  <a:pt x="9223376" y="2024062"/>
                </a:moveTo>
                <a:lnTo>
                  <a:pt x="0" y="2024062"/>
                </a:lnTo>
                <a:lnTo>
                  <a:pt x="0" y="0"/>
                </a:lnTo>
                <a:cubicBezTo>
                  <a:pt x="682880" y="212339"/>
                  <a:pt x="2839875" y="716065"/>
                  <a:pt x="5125812" y="719863"/>
                </a:cubicBezTo>
                <a:cubicBezTo>
                  <a:pt x="6669508" y="756647"/>
                  <a:pt x="8677495" y="380453"/>
                  <a:pt x="9262178" y="220705"/>
                </a:cubicBezTo>
              </a:path>
            </a:pathLst>
          </a:custGeom>
          <a:solidFill>
            <a:srgbClr val="40516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077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6444" y="5842655"/>
            <a:ext cx="1825625" cy="74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9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3200" b="1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9775" y="5836087"/>
            <a:ext cx="1825625" cy="74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03225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0" r:id="rId2"/>
    <p:sldLayoutId id="2147483711" r:id="rId3"/>
    <p:sldLayoutId id="2147483712" r:id="rId4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itle 3"/>
          <p:cNvSpPr>
            <a:spLocks noGrp="1"/>
          </p:cNvSpPr>
          <p:nvPr>
            <p:ph type="ctrTitle"/>
          </p:nvPr>
        </p:nvSpPr>
        <p:spPr>
          <a:xfrm>
            <a:off x="284163" y="1017723"/>
            <a:ext cx="8548688" cy="944563"/>
          </a:xfrm>
        </p:spPr>
        <p:txBody>
          <a:bodyPr anchor="ctr"/>
          <a:lstStyle/>
          <a:p>
            <a:r>
              <a:rPr lang="en-US" sz="3500" u="none" dirty="0" smtClean="0"/>
              <a:t>Public Sector Audit Appointments (PSAA)</a:t>
            </a:r>
          </a:p>
        </p:txBody>
      </p:sp>
      <p:sp>
        <p:nvSpPr>
          <p:cNvPr id="13315" name="Subtitle 4"/>
          <p:cNvSpPr>
            <a:spLocks noGrp="1"/>
          </p:cNvSpPr>
          <p:nvPr>
            <p:ph type="subTitle" idx="1"/>
          </p:nvPr>
        </p:nvSpPr>
        <p:spPr>
          <a:xfrm>
            <a:off x="284163" y="2257425"/>
            <a:ext cx="8550275" cy="3629025"/>
          </a:xfrm>
          <a:noFill/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sz="2900" dirty="0" smtClean="0"/>
              <a:t>Update for SDCT</a:t>
            </a:r>
          </a:p>
          <a:p>
            <a:endParaRPr lang="en-US" sz="2900" b="0" dirty="0"/>
          </a:p>
          <a:p>
            <a:r>
              <a:rPr lang="en-US" sz="2900" b="0" dirty="0" smtClean="0"/>
              <a:t>Tony Crawley</a:t>
            </a:r>
            <a:endParaRPr lang="en-US" sz="2900" b="0" dirty="0"/>
          </a:p>
          <a:p>
            <a:r>
              <a:rPr lang="en-US" sz="2900" b="0" dirty="0" smtClean="0"/>
              <a:t>12 April 2019</a:t>
            </a:r>
            <a:endParaRPr lang="en-US" sz="3200" b="0" dirty="0" smtClean="0"/>
          </a:p>
        </p:txBody>
      </p:sp>
    </p:spTree>
    <p:extLst>
      <p:ext uri="{BB962C8B-B14F-4D97-AF65-F5344CB8AC3E}">
        <p14:creationId xmlns:p14="http://schemas.microsoft.com/office/powerpoint/2010/main" val="297637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3225" y="191574"/>
            <a:ext cx="8229600" cy="655320"/>
          </a:xfrm>
        </p:spPr>
        <p:txBody>
          <a:bodyPr/>
          <a:lstStyle/>
          <a:p>
            <a:r>
              <a:rPr lang="en-US" dirty="0" smtClean="0"/>
              <a:t>Brydon Terms of Reference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629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Scope:</a:t>
            </a:r>
          </a:p>
          <a:p>
            <a:r>
              <a:rPr lang="en-GB" dirty="0" smtClean="0"/>
              <a:t>Needs and expectations of stakeholders - expectations gap</a:t>
            </a:r>
          </a:p>
          <a:p>
            <a:r>
              <a:rPr lang="en-GB" dirty="0" smtClean="0"/>
              <a:t>Scope of audit</a:t>
            </a:r>
          </a:p>
          <a:p>
            <a:r>
              <a:rPr lang="en-GB" dirty="0" smtClean="0"/>
              <a:t>How to better to provide assurance to serve the public interest</a:t>
            </a:r>
          </a:p>
          <a:p>
            <a:endParaRPr lang="en-GB" dirty="0"/>
          </a:p>
          <a:p>
            <a:r>
              <a:rPr lang="en-GB" dirty="0" smtClean="0"/>
              <a:t>Initial focus on PIE companies</a:t>
            </a:r>
            <a:endParaRPr lang="en-GB" dirty="0"/>
          </a:p>
          <a:p>
            <a:r>
              <a:rPr lang="en-GB" dirty="0" smtClean="0"/>
              <a:t>Report by end of 2019</a:t>
            </a:r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3220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3225" y="-43540"/>
            <a:ext cx="8229600" cy="1143000"/>
          </a:xfrm>
        </p:spPr>
        <p:txBody>
          <a:bodyPr/>
          <a:lstStyle/>
          <a:p>
            <a:r>
              <a:rPr lang="en-US" dirty="0" smtClean="0"/>
              <a:t>PSAA update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225" y="1282522"/>
            <a:ext cx="8505644" cy="4525963"/>
          </a:xfrm>
        </p:spPr>
        <p:txBody>
          <a:bodyPr/>
          <a:lstStyle/>
          <a:p>
            <a:r>
              <a:rPr lang="en-US" dirty="0" smtClean="0"/>
              <a:t>PSAA restructuring complete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perating costs reduced from £2.1m to £1.1m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Fee consultation for 2019/20 complete</a:t>
            </a:r>
          </a:p>
          <a:p>
            <a:endParaRPr lang="en-US" dirty="0" smtClean="0"/>
          </a:p>
          <a:p>
            <a:r>
              <a:rPr lang="en-US" dirty="0" smtClean="0"/>
              <a:t>Method statements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dirty="0"/>
              <a:t>LAQF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299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3225" y="-43540"/>
            <a:ext cx="8229600" cy="1143000"/>
          </a:xfrm>
        </p:spPr>
        <p:txBody>
          <a:bodyPr/>
          <a:lstStyle/>
          <a:p>
            <a:r>
              <a:rPr lang="en-US" dirty="0" smtClean="0"/>
              <a:t>Local Audit Quality Forum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225" y="1282522"/>
            <a:ext cx="8505644" cy="4525963"/>
          </a:xfrm>
        </p:spPr>
        <p:txBody>
          <a:bodyPr/>
          <a:lstStyle/>
          <a:p>
            <a:r>
              <a:rPr lang="en-US" dirty="0" smtClean="0"/>
              <a:t>Two events per year to support audit quality</a:t>
            </a:r>
          </a:p>
          <a:p>
            <a:r>
              <a:rPr lang="en-US" dirty="0" smtClean="0"/>
              <a:t>Last event Manchester (3 December) had focus on financial resilience and sustainability</a:t>
            </a:r>
          </a:p>
          <a:p>
            <a:r>
              <a:rPr lang="en-US" dirty="0" smtClean="0"/>
              <a:t>Next event scheduled for 10 June 2019 in London</a:t>
            </a:r>
          </a:p>
          <a:p>
            <a:r>
              <a:rPr lang="en-US" dirty="0" smtClean="0"/>
              <a:t>Focus will be on practical points for audit committee chairs/advisors to take back</a:t>
            </a:r>
          </a:p>
          <a:p>
            <a:r>
              <a:rPr lang="en-US" dirty="0" smtClean="0"/>
              <a:t>Potentially lots of new Chairs in May – places can be booked in advance</a:t>
            </a:r>
          </a:p>
          <a:p>
            <a:pPr marL="857250" lvl="2" indent="0">
              <a:buNone/>
            </a:pPr>
            <a:endParaRPr lang="en-US" sz="2800" dirty="0" smtClean="0"/>
          </a:p>
          <a:p>
            <a:pPr marL="457200" lvl="1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504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CBS – Lessons Learnt Review</a:t>
            </a:r>
          </a:p>
        </p:txBody>
      </p:sp>
      <p:sp>
        <p:nvSpPr>
          <p:cNvPr id="2" name="AutoShape 2" descr="Image result for bhs logo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03226" y="997270"/>
            <a:ext cx="8495114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Remit</a:t>
            </a:r>
            <a:r>
              <a:rPr lang="en-GB" sz="2800" dirty="0" smtClean="0"/>
              <a:t>: evaluation of lessons learnt from the Appointing Person programme</a:t>
            </a:r>
          </a:p>
          <a:p>
            <a:r>
              <a:rPr lang="en-GB" sz="2800" dirty="0" smtClean="0"/>
              <a:t> 	</a:t>
            </a:r>
          </a:p>
          <a:p>
            <a:r>
              <a:rPr lang="en-GB" sz="2800" b="1" dirty="0" smtClean="0"/>
              <a:t>Overall conclusion</a:t>
            </a:r>
            <a:r>
              <a:rPr lang="en-GB" sz="2800" dirty="0" smtClean="0"/>
              <a:t>: ‘</a:t>
            </a:r>
            <a:r>
              <a:rPr lang="en-GB" sz="2800" i="1" dirty="0" smtClean="0"/>
              <a:t>an outstanding example of ‘sector led improvement</a:t>
            </a:r>
            <a:r>
              <a:rPr lang="en-GB" sz="2800" dirty="0" smtClean="0"/>
              <a:t>’.</a:t>
            </a:r>
          </a:p>
          <a:p>
            <a:endParaRPr lang="en-GB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 smtClean="0"/>
              <a:t>Delivered substantively on its objectives to the benefit of local bodies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 smtClean="0"/>
              <a:t>Effective sector leadership and engagement provided by the LGA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 smtClean="0"/>
              <a:t>Wide and positive engagement across sector bodies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 smtClean="0"/>
              <a:t>Tapped into sector expertise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1"/>
            <a:endParaRPr lang="en-US" sz="2800" dirty="0" smtClean="0"/>
          </a:p>
          <a:p>
            <a:pPr lvl="1"/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9437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CBS – Lessons Learnt Review</a:t>
            </a:r>
          </a:p>
        </p:txBody>
      </p:sp>
      <p:sp>
        <p:nvSpPr>
          <p:cNvPr id="2" name="AutoShape 2" descr="Image result for bhs logo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03226" y="997270"/>
            <a:ext cx="8495114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LcParenR" startAt="5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Positive report on the procurement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Captures a range of client views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Repeat of opt-ins promising but can’t be assumed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Emphasis on the supplier market sustainability </a:t>
            </a:r>
          </a:p>
          <a:p>
            <a:r>
              <a:rPr lang="en-GB" sz="2800" dirty="0"/>
              <a:t>	</a:t>
            </a:r>
            <a:r>
              <a:rPr lang="en-GB" sz="2800" dirty="0" smtClean="0"/>
              <a:t>challenge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1"/>
            <a:endParaRPr lang="en-US" sz="2800" dirty="0" smtClean="0"/>
          </a:p>
          <a:p>
            <a:pPr lvl="1"/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1440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CBS – Lessons Learnt Review </a:t>
            </a:r>
          </a:p>
        </p:txBody>
      </p:sp>
      <p:sp>
        <p:nvSpPr>
          <p:cNvPr id="2" name="AutoShape 2" descr="Image result for bhs logo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03226" y="997270"/>
            <a:ext cx="8495114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 smtClean="0"/>
          </a:p>
          <a:p>
            <a:pPr marL="571500" indent="-571500">
              <a:buAutoNum type="romanLcParenR" startAt="5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Fee </a:t>
            </a:r>
            <a:r>
              <a:rPr lang="en-US" sz="2800" dirty="0"/>
              <a:t>setting and </a:t>
            </a:r>
            <a:r>
              <a:rPr lang="en-US" sz="2800" dirty="0" smtClean="0"/>
              <a:t>variations </a:t>
            </a:r>
            <a:r>
              <a:rPr lang="en-US" sz="2800" dirty="0"/>
              <a:t>not </a:t>
            </a:r>
            <a:r>
              <a:rPr lang="en-US" sz="2800" dirty="0" smtClean="0"/>
              <a:t>understood</a:t>
            </a:r>
          </a:p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77</a:t>
            </a:r>
            <a:r>
              <a:rPr lang="en-US" sz="2800" dirty="0"/>
              <a:t>% of respondents confident that PSAA will work hard to ensure that audit quality does not </a:t>
            </a:r>
            <a:r>
              <a:rPr lang="en-US" sz="2800" dirty="0" smtClean="0"/>
              <a:t>deteriorate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Big </a:t>
            </a:r>
            <a:r>
              <a:rPr lang="en-GB" sz="2800" dirty="0"/>
              <a:t>questions </a:t>
            </a:r>
            <a:r>
              <a:rPr lang="en-GB" sz="2800" dirty="0" smtClean="0"/>
              <a:t>emerge – </a:t>
            </a:r>
            <a:r>
              <a:rPr lang="en-GB" sz="2800" dirty="0" err="1"/>
              <a:t>eg</a:t>
            </a:r>
            <a:r>
              <a:rPr lang="en-GB" sz="2800" dirty="0"/>
              <a:t> for whom is audit done? What does audit quality mean in Local Government?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0000"/>
              </a:solidFill>
            </a:endParaRPr>
          </a:p>
          <a:p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1"/>
            <a:endParaRPr lang="en-US" sz="2800" dirty="0" smtClean="0"/>
          </a:p>
          <a:p>
            <a:pPr lvl="1"/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19987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CBS – Lessons Learnt Review</a:t>
            </a:r>
          </a:p>
        </p:txBody>
      </p:sp>
      <p:sp>
        <p:nvSpPr>
          <p:cNvPr id="2" name="AutoShape 2" descr="Image result for bhs logo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03226" y="997270"/>
            <a:ext cx="8495114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PSAA should engage on a continuous basis with eligible bodies to ensure: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they understand what they can expect from their auditors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any concerns about auditors are raised at an early stage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Direct </a:t>
            </a:r>
            <a:r>
              <a:rPr lang="en-GB" sz="2800" dirty="0"/>
              <a:t>communication and consultation with Audit Committee chairs and committees should be developed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lvl="1"/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1"/>
            <a:endParaRPr lang="en-US" sz="2800" dirty="0" smtClean="0"/>
          </a:p>
          <a:p>
            <a:pPr lvl="1"/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2223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CBS – Lessons Learnt Review</a:t>
            </a:r>
          </a:p>
        </p:txBody>
      </p:sp>
      <p:sp>
        <p:nvSpPr>
          <p:cNvPr id="2" name="AutoShape 2" descr="Image result for bhs logo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03226" y="997270"/>
            <a:ext cx="8495114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LcParenR" startAt="5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Many key aspects of the procurement remain live issues: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err="1"/>
              <a:t>p</a:t>
            </a:r>
            <a:r>
              <a:rPr lang="en-GB" sz="2800" dirty="0" err="1" smtClean="0"/>
              <a:t>rice:quality</a:t>
            </a:r>
            <a:r>
              <a:rPr lang="en-GB" sz="2800" dirty="0" smtClean="0"/>
              <a:t> evaluation rating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ensuring a sustainable audit supply market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/>
              <a:t>lot sizes and composition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lvl="1"/>
            <a:r>
              <a:rPr lang="en-GB" sz="2800" b="1" dirty="0" smtClean="0"/>
              <a:t>Recommend: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Conduct further research in good time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Maintain dialogue with all registered firms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1"/>
            <a:endParaRPr lang="en-US" sz="2800" dirty="0" smtClean="0"/>
          </a:p>
          <a:p>
            <a:pPr lvl="1"/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6186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3225" y="191574"/>
            <a:ext cx="8229600" cy="655320"/>
          </a:xfrm>
        </p:spPr>
        <p:txBody>
          <a:bodyPr/>
          <a:lstStyle/>
          <a:p>
            <a:r>
              <a:rPr lang="en-US" dirty="0" smtClean="0"/>
              <a:t>Recent Reviews of the Audit Regime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6299"/>
            <a:ext cx="8229600" cy="4525963"/>
          </a:xfrm>
        </p:spPr>
        <p:txBody>
          <a:bodyPr/>
          <a:lstStyle/>
          <a:p>
            <a:r>
              <a:rPr lang="en-GB" dirty="0" smtClean="0"/>
              <a:t>CMA – reform of the audit market</a:t>
            </a:r>
          </a:p>
          <a:p>
            <a:endParaRPr lang="en-GB" dirty="0"/>
          </a:p>
          <a:p>
            <a:r>
              <a:rPr lang="en-GB" dirty="0" smtClean="0"/>
              <a:t>Kingman – regulator (FRC)</a:t>
            </a:r>
          </a:p>
          <a:p>
            <a:endParaRPr lang="en-GB" dirty="0"/>
          </a:p>
          <a:p>
            <a:r>
              <a:rPr lang="en-GB" dirty="0" smtClean="0"/>
              <a:t>Brydon – quality and effectiveness of audit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9257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3225" y="191574"/>
            <a:ext cx="8229600" cy="655320"/>
          </a:xfrm>
        </p:spPr>
        <p:txBody>
          <a:bodyPr/>
          <a:lstStyle/>
          <a:p>
            <a:r>
              <a:rPr lang="en-US" dirty="0" smtClean="0"/>
              <a:t>CMA Review – Reform of Audit market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629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Proposals to legislate to:</a:t>
            </a:r>
          </a:p>
          <a:p>
            <a:r>
              <a:rPr lang="en-GB" dirty="0" smtClean="0"/>
              <a:t>Separate audit from consulting services</a:t>
            </a:r>
          </a:p>
          <a:p>
            <a:r>
              <a:rPr lang="en-GB" dirty="0" smtClean="0"/>
              <a:t>Introduce measures to increase accountability  of audit committee chairs</a:t>
            </a:r>
          </a:p>
          <a:p>
            <a:r>
              <a:rPr lang="en-GB" dirty="0" smtClean="0"/>
              <a:t>Impose a ‘joint audit regime’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2" name="Rectangle 1"/>
          <p:cNvSpPr/>
          <p:nvPr/>
        </p:nvSpPr>
        <p:spPr>
          <a:xfrm>
            <a:off x="6182436" y="3916907"/>
            <a:ext cx="675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24" y="4286239"/>
            <a:ext cx="26670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7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3225" y="191574"/>
            <a:ext cx="8229600" cy="655320"/>
          </a:xfrm>
        </p:spPr>
        <p:txBody>
          <a:bodyPr/>
          <a:lstStyle/>
          <a:p>
            <a:r>
              <a:rPr lang="en-US" dirty="0" smtClean="0"/>
              <a:t>Kingman Recommendations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09935"/>
            <a:ext cx="8229600" cy="480232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Headline messages on abolition of the FRC in its current form</a:t>
            </a:r>
          </a:p>
          <a:p>
            <a:pPr marL="0" indent="0">
              <a:buNone/>
            </a:pPr>
            <a:r>
              <a:rPr lang="en-GB" dirty="0" smtClean="0"/>
              <a:t>Also recommended a rethink </a:t>
            </a:r>
            <a:r>
              <a:rPr lang="en-GB" dirty="0"/>
              <a:t>of the oversight arrangements for Local </a:t>
            </a:r>
            <a:r>
              <a:rPr lang="en-GB" dirty="0" smtClean="0"/>
              <a:t>Audit </a:t>
            </a:r>
          </a:p>
          <a:p>
            <a:pPr marL="0" indent="0">
              <a:buNone/>
            </a:pPr>
            <a:r>
              <a:rPr lang="en-GB" i="1" dirty="0" smtClean="0"/>
              <a:t>BEIS response: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GB" i="1" dirty="0" smtClean="0"/>
              <a:t>agreed </a:t>
            </a:r>
            <a:r>
              <a:rPr lang="en-GB" i="1" dirty="0"/>
              <a:t>with </a:t>
            </a:r>
            <a:r>
              <a:rPr lang="en-GB" i="1" dirty="0" smtClean="0"/>
              <a:t>view </a:t>
            </a:r>
            <a:r>
              <a:rPr lang="en-GB" i="1" dirty="0"/>
              <a:t>that the Audit Commission should not be </a:t>
            </a:r>
            <a:r>
              <a:rPr lang="en-GB" i="1" dirty="0" smtClean="0"/>
              <a:t>reinstated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GB" i="1" dirty="0"/>
              <a:t>c</a:t>
            </a:r>
            <a:r>
              <a:rPr lang="en-GB" i="1" dirty="0" smtClean="0"/>
              <a:t>onscious </a:t>
            </a:r>
            <a:r>
              <a:rPr lang="en-GB" i="1" dirty="0"/>
              <a:t>that the recent changes to oversight and procurement of local audit are still bedding </a:t>
            </a:r>
            <a:r>
              <a:rPr lang="en-GB" i="1" dirty="0" smtClean="0"/>
              <a:t>in. </a:t>
            </a:r>
            <a:r>
              <a:rPr lang="en-GB" i="1" dirty="0" smtClean="0"/>
              <a:t>Will be in </a:t>
            </a:r>
            <a:r>
              <a:rPr lang="en-GB" i="1" dirty="0"/>
              <a:t>any case </a:t>
            </a:r>
            <a:r>
              <a:rPr lang="en-GB" i="1" dirty="0" smtClean="0"/>
              <a:t>reviewing </a:t>
            </a:r>
            <a:r>
              <a:rPr lang="en-GB" i="1" dirty="0"/>
              <a:t>their effectiveness once evidence is </a:t>
            </a:r>
            <a:r>
              <a:rPr lang="en-GB" i="1" dirty="0" smtClean="0"/>
              <a:t>available</a:t>
            </a:r>
            <a:endParaRPr lang="en-GB" sz="1800" dirty="0"/>
          </a:p>
          <a:p>
            <a:endParaRPr lang="en-GB" sz="1800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8813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_md_Powerpoint presentation - Audit Commission V6.11">
  <a:themeElements>
    <a:clrScheme name="Custom 1">
      <a:dk1>
        <a:sysClr val="windowText" lastClr="000000"/>
      </a:dk1>
      <a:lt1>
        <a:sysClr val="window" lastClr="FFFFFF"/>
      </a:lt1>
      <a:dk2>
        <a:srgbClr val="006633"/>
      </a:dk2>
      <a:lt2>
        <a:srgbClr val="F5D400"/>
      </a:lt2>
      <a:accent1>
        <a:srgbClr val="AD002B"/>
      </a:accent1>
      <a:accent2>
        <a:srgbClr val="FF7800"/>
      </a:accent2>
      <a:accent3>
        <a:srgbClr val="004C90"/>
      </a:accent3>
      <a:accent4>
        <a:srgbClr val="0099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Office Theme 1">
        <a:dk1>
          <a:srgbClr val="000000"/>
        </a:dk1>
        <a:lt1>
          <a:srgbClr val="FFFFFF"/>
        </a:lt1>
        <a:dk2>
          <a:srgbClr val="006633"/>
        </a:dk2>
        <a:lt2>
          <a:srgbClr val="F5D400"/>
        </a:lt2>
        <a:accent1>
          <a:srgbClr val="AD002B"/>
        </a:accent1>
        <a:accent2>
          <a:srgbClr val="FF7800"/>
        </a:accent2>
        <a:accent3>
          <a:srgbClr val="FFFFFF"/>
        </a:accent3>
        <a:accent4>
          <a:srgbClr val="000000"/>
        </a:accent4>
        <a:accent5>
          <a:srgbClr val="D3AAAC"/>
        </a:accent5>
        <a:accent6>
          <a:srgbClr val="E76C0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 Theme 2">
        <a:dk1>
          <a:srgbClr val="000000"/>
        </a:dk1>
        <a:lt1>
          <a:srgbClr val="FFFFFF"/>
        </a:lt1>
        <a:dk2>
          <a:srgbClr val="006633"/>
        </a:dk2>
        <a:lt2>
          <a:srgbClr val="F5D400"/>
        </a:lt2>
        <a:accent1>
          <a:srgbClr val="8CD600"/>
        </a:accent1>
        <a:accent2>
          <a:srgbClr val="FF7800"/>
        </a:accent2>
        <a:accent3>
          <a:srgbClr val="FFFFFF"/>
        </a:accent3>
        <a:accent4>
          <a:srgbClr val="000000"/>
        </a:accent4>
        <a:accent5>
          <a:srgbClr val="C5E8AA"/>
        </a:accent5>
        <a:accent6>
          <a:srgbClr val="E76C00"/>
        </a:accent6>
        <a:hlink>
          <a:srgbClr val="004C90"/>
        </a:hlink>
        <a:folHlink>
          <a:srgbClr val="AD00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6633"/>
      </a:dk2>
      <a:lt2>
        <a:srgbClr val="F5D400"/>
      </a:lt2>
      <a:accent1>
        <a:srgbClr val="AD002B"/>
      </a:accent1>
      <a:accent2>
        <a:srgbClr val="FF7800"/>
      </a:accent2>
      <a:accent3>
        <a:srgbClr val="004C90"/>
      </a:accent3>
      <a:accent4>
        <a:srgbClr val="0099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6633"/>
        </a:dk1>
        <a:lt1>
          <a:srgbClr val="FFFFFF"/>
        </a:lt1>
        <a:dk2>
          <a:srgbClr val="000000"/>
        </a:dk2>
        <a:lt2>
          <a:srgbClr val="F5D400"/>
        </a:lt2>
        <a:accent1>
          <a:srgbClr val="AD002B"/>
        </a:accent1>
        <a:accent2>
          <a:srgbClr val="FF7800"/>
        </a:accent2>
        <a:accent3>
          <a:srgbClr val="AAAAAA"/>
        </a:accent3>
        <a:accent4>
          <a:srgbClr val="DADADA"/>
        </a:accent4>
        <a:accent5>
          <a:srgbClr val="D3AAAC"/>
        </a:accent5>
        <a:accent6>
          <a:srgbClr val="E76C00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6633"/>
        </a:dk2>
        <a:lt2>
          <a:srgbClr val="F5D400"/>
        </a:lt2>
        <a:accent1>
          <a:srgbClr val="8CD600"/>
        </a:accent1>
        <a:accent2>
          <a:srgbClr val="FF7800"/>
        </a:accent2>
        <a:accent3>
          <a:srgbClr val="FFFFFF"/>
        </a:accent3>
        <a:accent4>
          <a:srgbClr val="000000"/>
        </a:accent4>
        <a:accent5>
          <a:srgbClr val="C5E8AA"/>
        </a:accent5>
        <a:accent6>
          <a:srgbClr val="E76C00"/>
        </a:accent6>
        <a:hlink>
          <a:srgbClr val="004C90"/>
        </a:hlink>
        <a:folHlink>
          <a:srgbClr val="AD00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AC colours">
      <a:dk1>
        <a:sysClr val="windowText" lastClr="000000"/>
      </a:dk1>
      <a:lt1>
        <a:sysClr val="window" lastClr="FFFFFF"/>
      </a:lt1>
      <a:dk2>
        <a:srgbClr val="006633"/>
      </a:dk2>
      <a:lt2>
        <a:srgbClr val="F5D400"/>
      </a:lt2>
      <a:accent1>
        <a:srgbClr val="8CD600"/>
      </a:accent1>
      <a:accent2>
        <a:srgbClr val="FF7800"/>
      </a:accent2>
      <a:accent3>
        <a:srgbClr val="004C90"/>
      </a:accent3>
      <a:accent4>
        <a:srgbClr val="0099FF"/>
      </a:accent4>
      <a:accent5>
        <a:srgbClr val="AD002B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006633"/>
        </a:dk2>
        <a:lt2>
          <a:srgbClr val="F5D400"/>
        </a:lt2>
        <a:accent1>
          <a:srgbClr val="8CD600"/>
        </a:accent1>
        <a:accent2>
          <a:srgbClr val="FF7800"/>
        </a:accent2>
        <a:accent3>
          <a:srgbClr val="FFFFFF"/>
        </a:accent3>
        <a:accent4>
          <a:srgbClr val="000000"/>
        </a:accent4>
        <a:accent5>
          <a:srgbClr val="C5E8AA"/>
        </a:accent5>
        <a:accent6>
          <a:srgbClr val="E76C0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000000"/>
        </a:dk1>
        <a:lt1>
          <a:srgbClr val="FFFFFF"/>
        </a:lt1>
        <a:dk2>
          <a:srgbClr val="006633"/>
        </a:dk2>
        <a:lt2>
          <a:srgbClr val="F5D400"/>
        </a:lt2>
        <a:accent1>
          <a:srgbClr val="8CD600"/>
        </a:accent1>
        <a:accent2>
          <a:srgbClr val="FF7800"/>
        </a:accent2>
        <a:accent3>
          <a:srgbClr val="FFFFFF"/>
        </a:accent3>
        <a:accent4>
          <a:srgbClr val="000000"/>
        </a:accent4>
        <a:accent5>
          <a:srgbClr val="C5E8AA"/>
        </a:accent5>
        <a:accent6>
          <a:srgbClr val="E76C00"/>
        </a:accent6>
        <a:hlink>
          <a:srgbClr val="004C90"/>
        </a:hlink>
        <a:folHlink>
          <a:srgbClr val="AD00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8270c081-d9f3-48ae-83c7-c2320a8ca25c"/>
</file>

<file path=customXml/itemProps1.xml><?xml version="1.0" encoding="utf-8"?>
<ds:datastoreItem xmlns:ds="http://schemas.openxmlformats.org/officeDocument/2006/customXml" ds:itemID="{F6D626BB-AFEC-4752-AC40-92A4570C6CFB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ac_md_Powerpoint presentation - Audit Commission V6.11</Template>
  <TotalTime>6285</TotalTime>
  <Words>464</Words>
  <Application>Microsoft Office PowerPoint</Application>
  <PresentationFormat>On-screen Show (4:3)</PresentationFormat>
  <Paragraphs>143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ＭＳ Ｐゴシック</vt:lpstr>
      <vt:lpstr>Angsana New</vt:lpstr>
      <vt:lpstr>Arial</vt:lpstr>
      <vt:lpstr>Calibri</vt:lpstr>
      <vt:lpstr>HelveticaNeueLT Std Bold</vt:lpstr>
      <vt:lpstr>Wingdings</vt:lpstr>
      <vt:lpstr>ac_md_Powerpoint presentation - Audit Commission V6.11</vt:lpstr>
      <vt:lpstr>Office Theme</vt:lpstr>
      <vt:lpstr>1_Office Theme</vt:lpstr>
      <vt:lpstr>Public Sector Audit Appointments (PSAA)</vt:lpstr>
      <vt:lpstr>CBS – Lessons Learnt Review</vt:lpstr>
      <vt:lpstr>CBS – Lessons Learnt Review</vt:lpstr>
      <vt:lpstr>CBS – Lessons Learnt Review </vt:lpstr>
      <vt:lpstr>CBS – Lessons Learnt Review</vt:lpstr>
      <vt:lpstr>CBS – Lessons Learnt Review</vt:lpstr>
      <vt:lpstr>Recent Reviews of the Audit Regime</vt:lpstr>
      <vt:lpstr>CMA Review – Reform of Audit market</vt:lpstr>
      <vt:lpstr>Kingman Recommendations</vt:lpstr>
      <vt:lpstr>Brydon Terms of Reference</vt:lpstr>
      <vt:lpstr>PSAA update</vt:lpstr>
      <vt:lpstr>Local Audit Quality Forum</vt:lpstr>
    </vt:vector>
  </TitlesOfParts>
  <Company>Department for Communities and Local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Rachel Johnson</dc:creator>
  <cp:lastModifiedBy>Tony Crawley</cp:lastModifiedBy>
  <cp:revision>487</cp:revision>
  <cp:lastPrinted>2019-04-11T16:20:18Z</cp:lastPrinted>
  <dcterms:created xsi:type="dcterms:W3CDTF">2015-03-04T17:31:24Z</dcterms:created>
  <dcterms:modified xsi:type="dcterms:W3CDTF">2019-04-11T16:28:17Z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f2f28711-a79e-477a-9050-cc4d1974cc6c</vt:lpwstr>
  </property>
  <property fmtid="{D5CDD505-2E9C-101B-9397-08002B2CF9AE}" pid="3" name="bjDocumentSecurityLabel">
    <vt:lpwstr>No Marking</vt:lpwstr>
  </property>
  <property fmtid="{D5CDD505-2E9C-101B-9397-08002B2CF9AE}" pid="4" name="bjSaver">
    <vt:lpwstr>fZzpv82cg+Gfj4IGnVlmvNSKRfIX2xHt</vt:lpwstr>
  </property>
</Properties>
</file>