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22" r:id="rId2"/>
    <p:sldId id="461" r:id="rId3"/>
    <p:sldId id="465" r:id="rId4"/>
    <p:sldId id="451" r:id="rId5"/>
    <p:sldId id="443" r:id="rId6"/>
    <p:sldId id="259" r:id="rId7"/>
    <p:sldId id="276" r:id="rId8"/>
    <p:sldId id="459" r:id="rId9"/>
    <p:sldId id="279" r:id="rId10"/>
    <p:sldId id="458" r:id="rId11"/>
    <p:sldId id="282" r:id="rId12"/>
    <p:sldId id="281" r:id="rId13"/>
    <p:sldId id="460" r:id="rId14"/>
    <p:sldId id="457" r:id="rId15"/>
    <p:sldId id="444" r:id="rId16"/>
    <p:sldId id="453" r:id="rId17"/>
    <p:sldId id="455" r:id="rId18"/>
    <p:sldId id="442" r:id="rId19"/>
    <p:sldId id="462" r:id="rId20"/>
    <p:sldId id="463" r:id="rId21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0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BF67F8-E529-422B-BC52-312E8FA94ECE}" v="6" dt="2024-03-13T13:24:38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57" autoAdjust="0"/>
  </p:normalViewPr>
  <p:slideViewPr>
    <p:cSldViewPr>
      <p:cViewPr>
        <p:scale>
          <a:sx n="50" d="100"/>
          <a:sy n="50" d="100"/>
        </p:scale>
        <p:origin x="2640" y="14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Bingham" userId="b3d39948-64e2-49bf-83e4-bc8f2914ad60" providerId="ADAL" clId="{92BF67F8-E529-422B-BC52-312E8FA94ECE}"/>
    <pc:docChg chg="modSld">
      <pc:chgData name="Tracy Bingham" userId="b3d39948-64e2-49bf-83e4-bc8f2914ad60" providerId="ADAL" clId="{92BF67F8-E529-422B-BC52-312E8FA94ECE}" dt="2024-03-13T13:24:41.533" v="42" actId="1076"/>
      <pc:docMkLst>
        <pc:docMk/>
      </pc:docMkLst>
      <pc:sldChg chg="modNotesTx">
        <pc:chgData name="Tracy Bingham" userId="b3d39948-64e2-49bf-83e4-bc8f2914ad60" providerId="ADAL" clId="{92BF67F8-E529-422B-BC52-312E8FA94ECE}" dt="2024-03-11T09:13:06.485" v="5" actId="6549"/>
        <pc:sldMkLst>
          <pc:docMk/>
          <pc:sldMk cId="404928970" sldId="259"/>
        </pc:sldMkLst>
      </pc:sldChg>
      <pc:sldChg chg="modNotesTx">
        <pc:chgData name="Tracy Bingham" userId="b3d39948-64e2-49bf-83e4-bc8f2914ad60" providerId="ADAL" clId="{92BF67F8-E529-422B-BC52-312E8FA94ECE}" dt="2024-03-11T09:13:08.734" v="6" actId="6549"/>
        <pc:sldMkLst>
          <pc:docMk/>
          <pc:sldMk cId="1799286680" sldId="276"/>
        </pc:sldMkLst>
      </pc:sldChg>
      <pc:sldChg chg="addSp modSp mod modNotesTx">
        <pc:chgData name="Tracy Bingham" userId="b3d39948-64e2-49bf-83e4-bc8f2914ad60" providerId="ADAL" clId="{92BF67F8-E529-422B-BC52-312E8FA94ECE}" dt="2024-03-13T13:24:35.861" v="40" actId="1076"/>
        <pc:sldMkLst>
          <pc:docMk/>
          <pc:sldMk cId="3689543633" sldId="279"/>
        </pc:sldMkLst>
        <pc:picChg chg="add mod">
          <ac:chgData name="Tracy Bingham" userId="b3d39948-64e2-49bf-83e4-bc8f2914ad60" providerId="ADAL" clId="{92BF67F8-E529-422B-BC52-312E8FA94ECE}" dt="2024-03-13T13:24:35.861" v="40" actId="1076"/>
          <ac:picMkLst>
            <pc:docMk/>
            <pc:sldMk cId="3689543633" sldId="279"/>
            <ac:picMk id="4" creationId="{9C1A2E9B-524B-4EB1-3E19-0D79B08A89FF}"/>
          </ac:picMkLst>
        </pc:picChg>
      </pc:sldChg>
      <pc:sldChg chg="addSp modSp mod modNotesTx">
        <pc:chgData name="Tracy Bingham" userId="b3d39948-64e2-49bf-83e4-bc8f2914ad60" providerId="ADAL" clId="{92BF67F8-E529-422B-BC52-312E8FA94ECE}" dt="2024-03-13T13:24:28.846" v="37" actId="1076"/>
        <pc:sldMkLst>
          <pc:docMk/>
          <pc:sldMk cId="2923640676" sldId="281"/>
        </pc:sldMkLst>
        <pc:picChg chg="add mod">
          <ac:chgData name="Tracy Bingham" userId="b3d39948-64e2-49bf-83e4-bc8f2914ad60" providerId="ADAL" clId="{92BF67F8-E529-422B-BC52-312E8FA94ECE}" dt="2024-03-13T13:24:28.846" v="37" actId="1076"/>
          <ac:picMkLst>
            <pc:docMk/>
            <pc:sldMk cId="2923640676" sldId="281"/>
            <ac:picMk id="4" creationId="{E76D1ACE-128C-EDB5-185D-5BF2B0C31A20}"/>
          </ac:picMkLst>
        </pc:picChg>
      </pc:sldChg>
      <pc:sldChg chg="addSp modSp mod modNotesTx">
        <pc:chgData name="Tracy Bingham" userId="b3d39948-64e2-49bf-83e4-bc8f2914ad60" providerId="ADAL" clId="{92BF67F8-E529-422B-BC52-312E8FA94ECE}" dt="2024-03-13T13:24:24.173" v="35" actId="1076"/>
        <pc:sldMkLst>
          <pc:docMk/>
          <pc:sldMk cId="3290359019" sldId="282"/>
        </pc:sldMkLst>
        <pc:picChg chg="add mod">
          <ac:chgData name="Tracy Bingham" userId="b3d39948-64e2-49bf-83e4-bc8f2914ad60" providerId="ADAL" clId="{92BF67F8-E529-422B-BC52-312E8FA94ECE}" dt="2024-03-13T13:24:24.173" v="35" actId="1076"/>
          <ac:picMkLst>
            <pc:docMk/>
            <pc:sldMk cId="3290359019" sldId="282"/>
            <ac:picMk id="4" creationId="{DBF6192A-87BB-F1EB-16AA-DB7899280D78}"/>
          </ac:picMkLst>
        </pc:picChg>
      </pc:sldChg>
      <pc:sldChg chg="addSp modSp mod modNotesTx">
        <pc:chgData name="Tracy Bingham" userId="b3d39948-64e2-49bf-83e4-bc8f2914ad60" providerId="ADAL" clId="{92BF67F8-E529-422B-BC52-312E8FA94ECE}" dt="2024-03-13T13:24:04.794" v="27" actId="1076"/>
        <pc:sldMkLst>
          <pc:docMk/>
          <pc:sldMk cId="3843435986" sldId="422"/>
        </pc:sldMkLst>
        <pc:picChg chg="add mod">
          <ac:chgData name="Tracy Bingham" userId="b3d39948-64e2-49bf-83e4-bc8f2914ad60" providerId="ADAL" clId="{92BF67F8-E529-422B-BC52-312E8FA94ECE}" dt="2024-03-13T13:24:04.794" v="27" actId="1076"/>
          <ac:picMkLst>
            <pc:docMk/>
            <pc:sldMk cId="3843435986" sldId="422"/>
            <ac:picMk id="5" creationId="{0D085D23-CF31-65F9-58AC-0E9DCAEFB0F5}"/>
          </ac:picMkLst>
        </pc:picChg>
      </pc:sldChg>
      <pc:sldChg chg="modNotesTx">
        <pc:chgData name="Tracy Bingham" userId="b3d39948-64e2-49bf-83e4-bc8f2914ad60" providerId="ADAL" clId="{92BF67F8-E529-422B-BC52-312E8FA94ECE}" dt="2024-03-11T09:13:35.582" v="20" actId="6549"/>
        <pc:sldMkLst>
          <pc:docMk/>
          <pc:sldMk cId="4233417353" sldId="442"/>
        </pc:sldMkLst>
      </pc:sldChg>
      <pc:sldChg chg="modNotesTx">
        <pc:chgData name="Tracy Bingham" userId="b3d39948-64e2-49bf-83e4-bc8f2914ad60" providerId="ADAL" clId="{92BF67F8-E529-422B-BC52-312E8FA94ECE}" dt="2024-03-11T09:13:04.776" v="4" actId="6549"/>
        <pc:sldMkLst>
          <pc:docMk/>
          <pc:sldMk cId="1976664495" sldId="443"/>
        </pc:sldMkLst>
      </pc:sldChg>
      <pc:sldChg chg="modNotesTx">
        <pc:chgData name="Tracy Bingham" userId="b3d39948-64e2-49bf-83e4-bc8f2914ad60" providerId="ADAL" clId="{92BF67F8-E529-422B-BC52-312E8FA94ECE}" dt="2024-03-11T09:13:28.706" v="16" actId="6549"/>
        <pc:sldMkLst>
          <pc:docMk/>
          <pc:sldMk cId="3756776320" sldId="444"/>
        </pc:sldMkLst>
      </pc:sldChg>
      <pc:sldChg chg="modNotesTx">
        <pc:chgData name="Tracy Bingham" userId="b3d39948-64e2-49bf-83e4-bc8f2914ad60" providerId="ADAL" clId="{92BF67F8-E529-422B-BC52-312E8FA94ECE}" dt="2024-03-11T09:13:02.393" v="3" actId="6549"/>
        <pc:sldMkLst>
          <pc:docMk/>
          <pc:sldMk cId="1221749056" sldId="451"/>
        </pc:sldMkLst>
      </pc:sldChg>
      <pc:sldChg chg="modNotesTx">
        <pc:chgData name="Tracy Bingham" userId="b3d39948-64e2-49bf-83e4-bc8f2914ad60" providerId="ADAL" clId="{92BF67F8-E529-422B-BC52-312E8FA94ECE}" dt="2024-03-11T09:13:30.585" v="17" actId="6549"/>
        <pc:sldMkLst>
          <pc:docMk/>
          <pc:sldMk cId="4139075013" sldId="453"/>
        </pc:sldMkLst>
      </pc:sldChg>
      <pc:sldChg chg="modNotesTx">
        <pc:chgData name="Tracy Bingham" userId="b3d39948-64e2-49bf-83e4-bc8f2914ad60" providerId="ADAL" clId="{92BF67F8-E529-422B-BC52-312E8FA94ECE}" dt="2024-03-11T09:13:32.761" v="18" actId="6549"/>
        <pc:sldMkLst>
          <pc:docMk/>
          <pc:sldMk cId="2730875859" sldId="455"/>
        </pc:sldMkLst>
      </pc:sldChg>
      <pc:sldChg chg="modNotesTx">
        <pc:chgData name="Tracy Bingham" userId="b3d39948-64e2-49bf-83e4-bc8f2914ad60" providerId="ADAL" clId="{92BF67F8-E529-422B-BC52-312E8FA94ECE}" dt="2024-03-11T09:13:26.329" v="15" actId="6549"/>
        <pc:sldMkLst>
          <pc:docMk/>
          <pc:sldMk cId="1663197531" sldId="457"/>
        </pc:sldMkLst>
      </pc:sldChg>
      <pc:sldChg chg="addSp modSp mod modNotesTx">
        <pc:chgData name="Tracy Bingham" userId="b3d39948-64e2-49bf-83e4-bc8f2914ad60" providerId="ADAL" clId="{92BF67F8-E529-422B-BC52-312E8FA94ECE}" dt="2024-03-13T13:24:31.355" v="38" actId="1076"/>
        <pc:sldMkLst>
          <pc:docMk/>
          <pc:sldMk cId="466726838" sldId="458"/>
        </pc:sldMkLst>
        <pc:picChg chg="add mod">
          <ac:chgData name="Tracy Bingham" userId="b3d39948-64e2-49bf-83e4-bc8f2914ad60" providerId="ADAL" clId="{92BF67F8-E529-422B-BC52-312E8FA94ECE}" dt="2024-03-13T13:24:31.355" v="38" actId="1076"/>
          <ac:picMkLst>
            <pc:docMk/>
            <pc:sldMk cId="466726838" sldId="458"/>
            <ac:picMk id="5" creationId="{4FAD62F1-61D1-0355-F932-31EBCA154217}"/>
          </ac:picMkLst>
        </pc:picChg>
      </pc:sldChg>
      <pc:sldChg chg="addSp modSp mod modNotesTx">
        <pc:chgData name="Tracy Bingham" userId="b3d39948-64e2-49bf-83e4-bc8f2914ad60" providerId="ADAL" clId="{92BF67F8-E529-422B-BC52-312E8FA94ECE}" dt="2024-03-13T13:24:41.533" v="42" actId="1076"/>
        <pc:sldMkLst>
          <pc:docMk/>
          <pc:sldMk cId="3231710753" sldId="459"/>
        </pc:sldMkLst>
        <pc:picChg chg="add mod">
          <ac:chgData name="Tracy Bingham" userId="b3d39948-64e2-49bf-83e4-bc8f2914ad60" providerId="ADAL" clId="{92BF67F8-E529-422B-BC52-312E8FA94ECE}" dt="2024-03-13T13:24:41.533" v="42" actId="1076"/>
          <ac:picMkLst>
            <pc:docMk/>
            <pc:sldMk cId="3231710753" sldId="459"/>
            <ac:picMk id="2" creationId="{3D043CC0-26D8-7CB3-E63A-BAD87BCC908B}"/>
          </ac:picMkLst>
        </pc:picChg>
      </pc:sldChg>
      <pc:sldChg chg="modNotesTx">
        <pc:chgData name="Tracy Bingham" userId="b3d39948-64e2-49bf-83e4-bc8f2914ad60" providerId="ADAL" clId="{92BF67F8-E529-422B-BC52-312E8FA94ECE}" dt="2024-03-11T09:13:24.743" v="14" actId="6549"/>
        <pc:sldMkLst>
          <pc:docMk/>
          <pc:sldMk cId="3538632910" sldId="460"/>
        </pc:sldMkLst>
      </pc:sldChg>
      <pc:sldChg chg="modNotesTx">
        <pc:chgData name="Tracy Bingham" userId="b3d39948-64e2-49bf-83e4-bc8f2914ad60" providerId="ADAL" clId="{92BF67F8-E529-422B-BC52-312E8FA94ECE}" dt="2024-03-11T09:12:55.383" v="1" actId="6549"/>
        <pc:sldMkLst>
          <pc:docMk/>
          <pc:sldMk cId="1594696518" sldId="461"/>
        </pc:sldMkLst>
      </pc:sldChg>
      <pc:sldChg chg="modNotesTx">
        <pc:chgData name="Tracy Bingham" userId="b3d39948-64e2-49bf-83e4-bc8f2914ad60" providerId="ADAL" clId="{92BF67F8-E529-422B-BC52-312E8FA94ECE}" dt="2024-03-11T09:13:40.248" v="22" actId="6549"/>
        <pc:sldMkLst>
          <pc:docMk/>
          <pc:sldMk cId="2578665463" sldId="462"/>
        </pc:sldMkLst>
      </pc:sldChg>
      <pc:sldChg chg="modNotesTx">
        <pc:chgData name="Tracy Bingham" userId="b3d39948-64e2-49bf-83e4-bc8f2914ad60" providerId="ADAL" clId="{92BF67F8-E529-422B-BC52-312E8FA94ECE}" dt="2024-03-11T09:12:57.508" v="2" actId="6549"/>
        <pc:sldMkLst>
          <pc:docMk/>
          <pc:sldMk cId="289615568" sldId="46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racy.bingham\AppData\Local\Microsoft\Windows\INetCache\Content.Outlook\POFJV8GX\Shire%20district%20revenue%20breakdow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'%'!$C$3</c15:sqref>
                        </c15:formulaRef>
                      </c:ext>
                    </c:extLst>
                    <c:strCache>
                      <c:ptCount val="1"/>
                      <c:pt idx="0">
                        <c:v>2013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D0EB-4278-89C6-73585D96B35D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D0EB-4278-89C6-73585D96B35D}"/>
                    </c:ext>
                  </c:extLst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6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6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6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D0EB-4278-89C6-73585D96B35D}"/>
                    </c:ext>
                  </c:extLst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2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2-D0EB-4278-89C6-73585D96B35D}"/>
                    </c:ext>
                  </c:extLst>
                </c:dPt>
                <c:dPt>
                  <c:idx val="4"/>
                  <c:bubble3D val="0"/>
                  <c:spPr>
                    <a:gradFill rotWithShape="1">
                      <a:gsLst>
                        <a:gs pos="0">
                          <a:schemeClr val="accent4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4-D0EB-4278-89C6-73585D96B35D}"/>
                    </c:ext>
                  </c:extLst>
                </c:dPt>
                <c:dLbls>
                  <c:spPr>
                    <a:solidFill>
                      <a:sysClr val="window" lastClr="FFFFFF"/>
                    </a:solidFill>
                    <a:ln>
                      <a:solidFill>
                        <a:sysClr val="windowText" lastClr="000000">
                          <a:lumMod val="25000"/>
                          <a:lumOff val="75000"/>
                        </a:sysClr>
                      </a:solidFill>
                    </a:ln>
                    <a:effectLst/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0"/>
                  <c:showCatName val="1"/>
                  <c:showSerName val="0"/>
                  <c:showPercent val="1"/>
                  <c:showBubbleSize val="0"/>
                  <c:showLeaderLines val="0"/>
                  <c:extLst>
                    <c:ext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'%'!$B$4:$B$8</c15:sqref>
                        </c15:formulaRef>
                      </c:ext>
                    </c:extLst>
                    <c:strCache>
                      <c:ptCount val="5"/>
                      <c:pt idx="0">
                        <c:v>Business Rates retained</c:v>
                      </c:pt>
                      <c:pt idx="1">
                        <c:v>Council Tax revenues</c:v>
                      </c:pt>
                      <c:pt idx="2">
                        <c:v>Grants income</c:v>
                      </c:pt>
                      <c:pt idx="3">
                        <c:v>COVID funding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'%'!$C$4:$C$8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0.20103456717705623</c:v>
                      </c:pt>
                      <c:pt idx="1">
                        <c:v>0.43976786110175531</c:v>
                      </c:pt>
                      <c:pt idx="2">
                        <c:v>0.35919757172118855</c:v>
                      </c:pt>
                      <c:pt idx="3">
                        <c:v>0</c:v>
                      </c:pt>
                      <c:pt idx="4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D0EB-4278-89C6-73585D96B35D}"/>
                  </c:ext>
                </c:extLst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'%'!$D$3</c15:sqref>
                        </c15:formulaRef>
                      </c:ext>
                    </c:extLst>
                    <c:strCache>
                      <c:ptCount val="1"/>
                      <c:pt idx="0">
                        <c:v>2014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D0EB-4278-89C6-73585D96B35D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D0EB-4278-89C6-73585D96B35D}"/>
                    </c:ext>
                  </c:extLst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6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6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6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D0EB-4278-89C6-73585D96B35D}"/>
                    </c:ext>
                  </c:extLst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2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D0EB-4278-89C6-73585D96B35D}"/>
                    </c:ext>
                  </c:extLst>
                </c:dPt>
                <c:dPt>
                  <c:idx val="4"/>
                  <c:bubble3D val="0"/>
                  <c:spPr>
                    <a:gradFill rotWithShape="1">
                      <a:gsLst>
                        <a:gs pos="0">
                          <a:schemeClr val="accent4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D0EB-4278-89C6-73585D96B35D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2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'%'!$B$4:$B$8</c15:sqref>
                        </c15:formulaRef>
                      </c:ext>
                    </c:extLst>
                    <c:strCache>
                      <c:ptCount val="5"/>
                      <c:pt idx="0">
                        <c:v>Business Rates retained</c:v>
                      </c:pt>
                      <c:pt idx="1">
                        <c:v>Council Tax revenues</c:v>
                      </c:pt>
                      <c:pt idx="2">
                        <c:v>Grants income</c:v>
                      </c:pt>
                      <c:pt idx="3">
                        <c:v>COVID funding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'%'!$D$4:$D$8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0.22801005300351984</c:v>
                      </c:pt>
                      <c:pt idx="1">
                        <c:v>0.44663622798314767</c:v>
                      </c:pt>
                      <c:pt idx="2">
                        <c:v>0.32535371901333254</c:v>
                      </c:pt>
                      <c:pt idx="3">
                        <c:v>0</c:v>
                      </c:pt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D0EB-4278-89C6-73585D96B35D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'%'!$E$3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D0EB-4278-89C6-73585D96B35D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D0EB-4278-89C6-73585D96B35D}"/>
                    </c:ext>
                  </c:extLst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6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6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6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D0EB-4278-89C6-73585D96B35D}"/>
                    </c:ext>
                  </c:extLst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2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D0EB-4278-89C6-73585D96B35D}"/>
                    </c:ext>
                  </c:extLst>
                </c:dPt>
                <c:dPt>
                  <c:idx val="4"/>
                  <c:bubble3D val="0"/>
                  <c:spPr>
                    <a:gradFill rotWithShape="1">
                      <a:gsLst>
                        <a:gs pos="0">
                          <a:schemeClr val="accent4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D0EB-4278-89C6-73585D96B35D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2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'%'!$B$4:$B$8</c15:sqref>
                        </c15:formulaRef>
                      </c:ext>
                    </c:extLst>
                    <c:strCache>
                      <c:ptCount val="5"/>
                      <c:pt idx="0">
                        <c:v>Business Rates retained</c:v>
                      </c:pt>
                      <c:pt idx="1">
                        <c:v>Council Tax revenues</c:v>
                      </c:pt>
                      <c:pt idx="2">
                        <c:v>Grants income</c:v>
                      </c:pt>
                      <c:pt idx="3">
                        <c:v>COVID funding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'%'!$E$4:$E$8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0.25124090935257098</c:v>
                      </c:pt>
                      <c:pt idx="1">
                        <c:v>0.4528063937839607</c:v>
                      </c:pt>
                      <c:pt idx="2">
                        <c:v>0.29595269686346837</c:v>
                      </c:pt>
                      <c:pt idx="3">
                        <c:v>0</c:v>
                      </c:pt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D0EB-4278-89C6-73585D96B35D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'%'!$F$3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D0EB-4278-89C6-73585D96B35D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D0EB-4278-89C6-73585D96B35D}"/>
                    </c:ext>
                  </c:extLst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6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6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6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D0EB-4278-89C6-73585D96B35D}"/>
                    </c:ext>
                  </c:extLst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2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D0EB-4278-89C6-73585D96B35D}"/>
                    </c:ext>
                  </c:extLst>
                </c:dPt>
                <c:dPt>
                  <c:idx val="4"/>
                  <c:bubble3D val="0"/>
                  <c:spPr>
                    <a:gradFill rotWithShape="1">
                      <a:gsLst>
                        <a:gs pos="0">
                          <a:schemeClr val="accent4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D0EB-4278-89C6-73585D96B35D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2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'%'!$B$4:$B$8</c15:sqref>
                        </c15:formulaRef>
                      </c:ext>
                    </c:extLst>
                    <c:strCache>
                      <c:ptCount val="5"/>
                      <c:pt idx="0">
                        <c:v>Business Rates retained</c:v>
                      </c:pt>
                      <c:pt idx="1">
                        <c:v>Council Tax revenues</c:v>
                      </c:pt>
                      <c:pt idx="2">
                        <c:v>Grants income</c:v>
                      </c:pt>
                      <c:pt idx="3">
                        <c:v>COVID funding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'%'!$F$4:$F$8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0.2702389882334435</c:v>
                      </c:pt>
                      <c:pt idx="1">
                        <c:v>0.45633854936282059</c:v>
                      </c:pt>
                      <c:pt idx="2">
                        <c:v>0.27342246240373591</c:v>
                      </c:pt>
                      <c:pt idx="3">
                        <c:v>0</c:v>
                      </c:pt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D0EB-4278-89C6-73585D96B35D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'%'!$G$3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D0EB-4278-89C6-73585D96B35D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D0EB-4278-89C6-73585D96B35D}"/>
                    </c:ext>
                  </c:extLst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6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6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6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D0EB-4278-89C6-73585D96B35D}"/>
                    </c:ext>
                  </c:extLst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2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D0EB-4278-89C6-73585D96B35D}"/>
                    </c:ext>
                  </c:extLst>
                </c:dPt>
                <c:dPt>
                  <c:idx val="4"/>
                  <c:bubble3D val="0"/>
                  <c:spPr>
                    <a:gradFill rotWithShape="1">
                      <a:gsLst>
                        <a:gs pos="0">
                          <a:schemeClr val="accent4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D0EB-4278-89C6-73585D96B35D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2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'%'!$B$4:$B$8</c15:sqref>
                        </c15:formulaRef>
                      </c:ext>
                    </c:extLst>
                    <c:strCache>
                      <c:ptCount val="5"/>
                      <c:pt idx="0">
                        <c:v>Business Rates retained</c:v>
                      </c:pt>
                      <c:pt idx="1">
                        <c:v>Council Tax revenues</c:v>
                      </c:pt>
                      <c:pt idx="2">
                        <c:v>Grants income</c:v>
                      </c:pt>
                      <c:pt idx="3">
                        <c:v>COVID funding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'%'!$G$4:$G$8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0.30503625891617764</c:v>
                      </c:pt>
                      <c:pt idx="1">
                        <c:v>0.48868159999897337</c:v>
                      </c:pt>
                      <c:pt idx="2">
                        <c:v>0.20628214108484891</c:v>
                      </c:pt>
                      <c:pt idx="3">
                        <c:v>0</c:v>
                      </c:pt>
                      <c:pt idx="4">
                        <c:v>0.99999999999999989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D0EB-4278-89C6-73585D96B35D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'%'!$H$3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D0EB-4278-89C6-73585D96B35D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D0EB-4278-89C6-73585D96B35D}"/>
                    </c:ext>
                  </c:extLst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6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6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6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D0EB-4278-89C6-73585D96B35D}"/>
                    </c:ext>
                  </c:extLst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2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D0EB-4278-89C6-73585D96B35D}"/>
                    </c:ext>
                  </c:extLst>
                </c:dPt>
                <c:dPt>
                  <c:idx val="4"/>
                  <c:bubble3D val="0"/>
                  <c:spPr>
                    <a:gradFill rotWithShape="1">
                      <a:gsLst>
                        <a:gs pos="0">
                          <a:schemeClr val="accent4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D0EB-4278-89C6-73585D96B35D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2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'%'!$B$4:$B$8</c15:sqref>
                        </c15:formulaRef>
                      </c:ext>
                    </c:extLst>
                    <c:strCache>
                      <c:ptCount val="5"/>
                      <c:pt idx="0">
                        <c:v>Business Rates retained</c:v>
                      </c:pt>
                      <c:pt idx="1">
                        <c:v>Council Tax revenues</c:v>
                      </c:pt>
                      <c:pt idx="2">
                        <c:v>Grants income</c:v>
                      </c:pt>
                      <c:pt idx="3">
                        <c:v>COVID funding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'%'!$H$4:$H$8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0.349972782463153</c:v>
                      </c:pt>
                      <c:pt idx="1">
                        <c:v>0.51354975571240391</c:v>
                      </c:pt>
                      <c:pt idx="2">
                        <c:v>0.13647746182444304</c:v>
                      </c:pt>
                      <c:pt idx="3">
                        <c:v>0</c:v>
                      </c:pt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D0EB-4278-89C6-73585D96B35D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'%'!$I$3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D0EB-4278-89C6-73585D96B35D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D0EB-4278-89C6-73585D96B35D}"/>
                    </c:ext>
                  </c:extLst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6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6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6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D0EB-4278-89C6-73585D96B35D}"/>
                    </c:ext>
                  </c:extLst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2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D0EB-4278-89C6-73585D96B35D}"/>
                    </c:ext>
                  </c:extLst>
                </c:dPt>
                <c:dPt>
                  <c:idx val="4"/>
                  <c:bubble3D val="0"/>
                  <c:spPr>
                    <a:gradFill rotWithShape="1">
                      <a:gsLst>
                        <a:gs pos="0">
                          <a:schemeClr val="accent4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D0EB-4278-89C6-73585D96B35D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2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'%'!$B$4:$B$8</c15:sqref>
                        </c15:formulaRef>
                      </c:ext>
                    </c:extLst>
                    <c:strCache>
                      <c:ptCount val="5"/>
                      <c:pt idx="0">
                        <c:v>Business Rates retained</c:v>
                      </c:pt>
                      <c:pt idx="1">
                        <c:v>Council Tax revenues</c:v>
                      </c:pt>
                      <c:pt idx="2">
                        <c:v>Grants income</c:v>
                      </c:pt>
                      <c:pt idx="3">
                        <c:v>COVID funding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'%'!$I$4:$I$8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0.36103974072603784</c:v>
                      </c:pt>
                      <c:pt idx="1">
                        <c:v>0.52000874307607192</c:v>
                      </c:pt>
                      <c:pt idx="2">
                        <c:v>0.11895151619789032</c:v>
                      </c:pt>
                      <c:pt idx="3">
                        <c:v>0</c:v>
                      </c:pt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D0EB-4278-89C6-73585D96B35D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'%'!$J$3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D0EB-4278-89C6-73585D96B35D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D0EB-4278-89C6-73585D96B35D}"/>
                    </c:ext>
                  </c:extLst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6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6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6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D0EB-4278-89C6-73585D96B35D}"/>
                    </c:ext>
                  </c:extLst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2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D0EB-4278-89C6-73585D96B35D}"/>
                    </c:ext>
                  </c:extLst>
                </c:dPt>
                <c:dPt>
                  <c:idx val="4"/>
                  <c:bubble3D val="0"/>
                  <c:spPr>
                    <a:gradFill rotWithShape="1">
                      <a:gsLst>
                        <a:gs pos="0">
                          <a:schemeClr val="accent4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D0EB-4278-89C6-73585D96B35D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2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'%'!$B$4:$B$8</c15:sqref>
                        </c15:formulaRef>
                      </c:ext>
                    </c:extLst>
                    <c:strCache>
                      <c:ptCount val="5"/>
                      <c:pt idx="0">
                        <c:v>Business Rates retained</c:v>
                      </c:pt>
                      <c:pt idx="1">
                        <c:v>Council Tax revenues</c:v>
                      </c:pt>
                      <c:pt idx="2">
                        <c:v>Grants income</c:v>
                      </c:pt>
                      <c:pt idx="3">
                        <c:v>COVID funding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'%'!$J$4:$J$8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0.28871228287892475</c:v>
                      </c:pt>
                      <c:pt idx="1">
                        <c:v>0.42823200096887432</c:v>
                      </c:pt>
                      <c:pt idx="2">
                        <c:v>9.8042502239373774E-2</c:v>
                      </c:pt>
                      <c:pt idx="3">
                        <c:v>0.18501321391282713</c:v>
                      </c:pt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D0EB-4278-89C6-73585D96B35D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'%'!$K$3</c15:sqref>
                        </c15:formulaRef>
                      </c:ext>
                    </c:extLst>
                    <c:strCache>
                      <c:ptCount val="1"/>
                      <c:pt idx="0">
                        <c:v>2021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D0EB-4278-89C6-73585D96B35D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D0EB-4278-89C6-73585D96B35D}"/>
                    </c:ext>
                  </c:extLst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6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6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6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D0EB-4278-89C6-73585D96B35D}"/>
                    </c:ext>
                  </c:extLst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2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D0EB-4278-89C6-73585D96B35D}"/>
                    </c:ext>
                  </c:extLst>
                </c:dPt>
                <c:dPt>
                  <c:idx val="4"/>
                  <c:bubble3D val="0"/>
                  <c:spPr>
                    <a:gradFill rotWithShape="1">
                      <a:gsLst>
                        <a:gs pos="0">
                          <a:schemeClr val="accent4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D0EB-4278-89C6-73585D96B35D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2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'%'!$B$4:$B$8</c15:sqref>
                        </c15:formulaRef>
                      </c:ext>
                    </c:extLst>
                    <c:strCache>
                      <c:ptCount val="5"/>
                      <c:pt idx="0">
                        <c:v>Business Rates retained</c:v>
                      </c:pt>
                      <c:pt idx="1">
                        <c:v>Council Tax revenues</c:v>
                      </c:pt>
                      <c:pt idx="2">
                        <c:v>Grants income</c:v>
                      </c:pt>
                      <c:pt idx="3">
                        <c:v>COVID funding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'%'!$K$4:$K$8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0.3258758407667085</c:v>
                      </c:pt>
                      <c:pt idx="1">
                        <c:v>0.50938161732900977</c:v>
                      </c:pt>
                      <c:pt idx="2">
                        <c:v>0.10105209308110642</c:v>
                      </c:pt>
                      <c:pt idx="3">
                        <c:v>6.3690448823175233E-2</c:v>
                      </c:pt>
                      <c:pt idx="4">
                        <c:v>0.99999999999999989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D0EB-4278-89C6-73585D96B35D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'%'!$L$3</c15:sqref>
                        </c15:formulaRef>
                      </c:ext>
                    </c:extLst>
                    <c:strCache>
                      <c:ptCount val="1"/>
                      <c:pt idx="0">
                        <c:v>2022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D0EB-4278-89C6-73585D96B35D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D0EB-4278-89C6-73585D96B35D}"/>
                    </c:ext>
                  </c:extLst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6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6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6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D0EB-4278-89C6-73585D96B35D}"/>
                    </c:ext>
                  </c:extLst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2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D0EB-4278-89C6-73585D96B35D}"/>
                    </c:ext>
                  </c:extLst>
                </c:dPt>
                <c:dPt>
                  <c:idx val="4"/>
                  <c:bubble3D val="0"/>
                  <c:spPr>
                    <a:gradFill rotWithShape="1">
                      <a:gsLst>
                        <a:gs pos="0">
                          <a:schemeClr val="accent4">
                            <a:lumMod val="60000"/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lumMod val="60000"/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60000"/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D0EB-4278-89C6-73585D96B35D}"/>
                    </c:ext>
                  </c:extLst>
                </c:dPt>
                <c:dLbls>
                  <c:spPr>
                    <a:solidFill>
                      <a:sysClr val="window" lastClr="FFFFFF"/>
                    </a:solidFill>
                    <a:ln>
                      <a:solidFill>
                        <a:sysClr val="windowText" lastClr="000000">
                          <a:lumMod val="25000"/>
                          <a:lumOff val="75000"/>
                        </a:sysClr>
                      </a:solidFill>
                    </a:ln>
                    <a:effectLst/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0"/>
                  <c:showCatName val="1"/>
                  <c:showSerName val="0"/>
                  <c:showPercent val="1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'%'!$B$4:$B$8</c15:sqref>
                        </c15:formulaRef>
                      </c:ext>
                    </c:extLst>
                    <c:strCache>
                      <c:ptCount val="5"/>
                      <c:pt idx="0">
                        <c:v>Business Rates retained</c:v>
                      </c:pt>
                      <c:pt idx="1">
                        <c:v>Council Tax revenues</c:v>
                      </c:pt>
                      <c:pt idx="2">
                        <c:v>Grants income</c:v>
                      </c:pt>
                      <c:pt idx="3">
                        <c:v>COVID funding</c:v>
                      </c:pt>
                      <c:pt idx="4">
                        <c:v>Total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'%'!$L$4:$L$8</c15:sqref>
                        </c15:formulaRef>
                      </c:ext>
                    </c:extLst>
                    <c:numCache>
                      <c:formatCode>0.00%</c:formatCode>
                      <c:ptCount val="5"/>
                      <c:pt idx="0">
                        <c:v>0.38579454119619766</c:v>
                      </c:pt>
                      <c:pt idx="1">
                        <c:v>0.50778782804087397</c:v>
                      </c:pt>
                      <c:pt idx="2">
                        <c:v>0.10641763076292847</c:v>
                      </c:pt>
                      <c:pt idx="3">
                        <c:v>0</c:v>
                      </c:pt>
                      <c:pt idx="4">
                        <c:v>1.0000000000000002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D0EB-4278-89C6-73585D96B35D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600" b="1"/>
              <a:t>SDDC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C6-4978-99F6-F3C5F0983F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CC6-4978-99F6-F3C5F0983FA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CC6-4978-99F6-F3C5F0983FA9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'[SDP Pres - LG Finance, charts.xlsx]Sheet1'!$B$7:$B$9</c:f>
              <c:strCache>
                <c:ptCount val="3"/>
                <c:pt idx="0">
                  <c:v>Grants income</c:v>
                </c:pt>
                <c:pt idx="1">
                  <c:v>Business Rates retained</c:v>
                </c:pt>
                <c:pt idx="2">
                  <c:v>Council Tax revenues</c:v>
                </c:pt>
              </c:strCache>
            </c:strRef>
          </c:cat>
          <c:val>
            <c:numRef>
              <c:f>'[SDP Pres - LG Finance, charts.xlsx]Sheet1'!$C$7:$C$9</c:f>
              <c:numCache>
                <c:formatCode>General</c:formatCode>
                <c:ptCount val="3"/>
                <c:pt idx="0" formatCode="#,##0">
                  <c:v>3330065.074811656</c:v>
                </c:pt>
                <c:pt idx="1">
                  <c:v>4000000</c:v>
                </c:pt>
                <c:pt idx="2">
                  <c:v>6577466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C6-4978-99F6-F3C5F0983FA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79201" cy="512305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205" y="3"/>
            <a:ext cx="3079201" cy="512305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73661001-1C0B-4717-BAAA-5B0F9A3ED54C}" type="datetimeFigureOut">
              <a:rPr lang="en-GB" smtClean="0"/>
              <a:t>13/03/2024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1281113"/>
            <a:ext cx="4602163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077" y="4924990"/>
            <a:ext cx="5683914" cy="4029684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2311"/>
            <a:ext cx="3079201" cy="512305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205" y="9722311"/>
            <a:ext cx="3079201" cy="512305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B975AA30-2AF7-4E79-A7E3-5A2C78E66B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21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9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C9ED0C-47AF-BB1A-CE0F-3C066B6DD2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CB8D6C-DB6B-8562-731B-F1211C7589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47E841-2A57-2A62-9B1E-487AEC3883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GB" sz="11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C4CCB-445D-E39F-463F-0972DBB346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B73B9-BF97-40ED-8786-5141EB5A1AD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216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10220-4764-AC74-A3CA-16AA5D048D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66F9B0A-2AAA-508C-A985-4DA87741E5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90A2F0-7028-6949-0284-1D16328163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6ED2B-4D87-0496-89D1-67E7FB3CDD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B73B9-BF97-40ED-8786-5141EB5A1AD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12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AC70EB-10A5-3109-D1FC-36A21726C8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3B50FB6-B9E4-3F44-F957-6FE9EAC315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77B2FD-3527-9BE7-8075-7D553C5295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endParaRPr lang="en-GB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53355-074A-562B-306A-C80208C40F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B73B9-BF97-40ED-8786-5141EB5A1AD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463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1E43C8-93A3-CFC7-4A37-4D43E29AC0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63A836-78B4-E5EA-F9D2-45573B1947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A05016-A7A9-11B6-EE5A-485787E74D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97C1D3-38CB-25E6-3ADB-066C2B75F8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800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119274-DC6A-0D0B-6F29-0068966068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3D79BA-0671-474D-468C-D7FBB9C154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1FF87B0-B96A-54EE-72F3-B317CE0FC4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7C658-188D-BBCC-C3A4-07997ED7C8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168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FA773-BA11-80C6-57DB-6E12D0489D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AD7B95B-A8B8-FD8F-0F46-C6DCAF8E25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56E6369-2FA6-E176-8C20-FB743C7B37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8C820-9493-02C9-3D27-104FB9969B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332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348F62-F649-3ED6-54C5-D2C35C1735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1B2D04C-5368-24F4-A2C1-E31E045C77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0DB2A8-B111-1F7E-D7F2-98746DA8BF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95FD1-582D-C25C-EB05-0235192561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5670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5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6967" indent="-236967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50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8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7B1F32-8772-27DF-10B0-AB72267BC3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AC39C3-A1BD-BC3F-13EF-ED9302A327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0025C7-2129-245E-A4C5-62AAE563FC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B2594-D702-1338-B0EB-5F47BF5B10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10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300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57B84C-523F-36D1-0BB4-109784A46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4700E94-95A3-75E1-684E-C5402A8A6A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7429F26-1F0D-B354-5234-54FEAAE4BA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F83A8-717D-19E8-2113-898D1F5AD0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8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5A1D5D-1080-0C1E-2424-FA69FAEB49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68879BB-AF94-69BE-8E0B-C06071E31D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C883AB-BCB1-E774-D548-31A7B112A7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741B2-1C0F-6283-247C-9E4F828570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938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180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B73B9-BF97-40ED-8786-5141EB5A1AD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888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29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B73B9-BF97-40ED-8786-5141EB5A1AD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214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GB" b="0" i="0" dirty="0">
              <a:solidFill>
                <a:srgbClr val="000000"/>
              </a:solidFill>
              <a:effectLst/>
              <a:latin typeface="Poppins" panose="00000500000000000000" pitchFamily="2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AA30-2AF7-4E79-A7E3-5A2C78E66B9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638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B73B9-BF97-40ED-8786-5141EB5A1AD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25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035" y="0"/>
            <a:ext cx="359296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221088"/>
            <a:ext cx="4865235" cy="819522"/>
          </a:xfrm>
        </p:spPr>
        <p:txBody>
          <a:bodyPr/>
          <a:lstStyle>
            <a:lvl1pPr algn="l">
              <a:defRPr b="1">
                <a:solidFill>
                  <a:srgbClr val="2D0054"/>
                </a:solidFill>
                <a:latin typeface="Trebuchet MS" panose="020B0603020202020204" pitchFamily="34" charset="0"/>
                <a:ea typeface="Cambria Math" panose="02040503050406030204" pitchFamily="18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3568" y="5085184"/>
            <a:ext cx="4867467" cy="1152128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12" y="404664"/>
            <a:ext cx="1152128" cy="162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1938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035" y="0"/>
            <a:ext cx="3592965" cy="6858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67544" y="1628800"/>
            <a:ext cx="8207375" cy="45370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08084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035" y="0"/>
            <a:ext cx="359296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48702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035" y="0"/>
            <a:ext cx="359296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2735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6512" y="0"/>
            <a:ext cx="359296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43875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035" y="0"/>
            <a:ext cx="359296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86654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29157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035" y="0"/>
            <a:ext cx="359296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051301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035" y="0"/>
            <a:ext cx="359296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984050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4" r:id="rId6"/>
    <p:sldLayoutId id="2147483655" r:id="rId7"/>
    <p:sldLayoutId id="2147483656" r:id="rId8"/>
    <p:sldLayoutId id="2147483657" r:id="rId9"/>
  </p:sldLayoutIdLst>
  <p:transition spd="slow">
    <p:fade/>
  </p:transition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2D0054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2D0054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D0054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D0054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D0054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D0054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ewlocal.org.uk/publications/research-reports/place-based-budgets/" TargetMode="External"/><Relationship Id="rId3" Type="http://schemas.openxmlformats.org/officeDocument/2006/relationships/hyperlink" Target="https://publications.parliament.uk/pa/cm5804/cmselect/cmcomloc/56/report.html" TargetMode="External"/><Relationship Id="rId7" Type="http://schemas.openxmlformats.org/officeDocument/2006/relationships/hyperlink" Target="https://lgiu.org/publication/the-state-of-local-government-finance-in-england-2024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istrictcouncils.info/well-run-councils-will-have-to-make-counterproductive-cuts/" TargetMode="External"/><Relationship Id="rId5" Type="http://schemas.openxmlformats.org/officeDocument/2006/relationships/hyperlink" Target="https://www.districtcouncils.info/district-bulletin-with-funding-and-freedom-we-can-end-homelessness/" TargetMode="External"/><Relationship Id="rId4" Type="http://schemas.openxmlformats.org/officeDocument/2006/relationships/hyperlink" Target="https://www.districtcouncils.info/a-missed-opportunity-dcn-responds-to-the-budget/" TargetMode="External"/><Relationship Id="rId9" Type="http://schemas.openxmlformats.org/officeDocument/2006/relationships/hyperlink" Target="https://lgiu.org/publication/learning-from-local-government-finance-across-the-world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oma.gov.uk/news/2024/sigoma-analysis-find-out-how-much-your-councils-funding-has-been-cu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7.png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3734C-04C0-B1BC-0A6A-D8F192CAF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8064896" cy="2016224"/>
          </a:xfrm>
        </p:spPr>
        <p:txBody>
          <a:bodyPr>
            <a:normAutofit/>
          </a:bodyPr>
          <a:lstStyle/>
          <a:p>
            <a:r>
              <a:rPr lang="en-GB" dirty="0"/>
              <a:t>Financial Sustainability and Resilience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D24A6-C4F5-3D62-20B0-71BBDEBEDE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Tracy Bingham</a:t>
            </a:r>
          </a:p>
          <a:p>
            <a:r>
              <a:rPr lang="en-GB" dirty="0"/>
              <a:t>7 March 2024</a:t>
            </a:r>
          </a:p>
        </p:txBody>
      </p:sp>
      <p:pic>
        <p:nvPicPr>
          <p:cNvPr id="5" name="Picture 4" descr="A purple logo with white text&#10;&#10;Description automatically generated">
            <a:extLst>
              <a:ext uri="{FF2B5EF4-FFF2-40B4-BE49-F238E27FC236}">
                <a16:creationId xmlns:a16="http://schemas.microsoft.com/office/drawing/2014/main" id="{0D085D23-CF31-65F9-58AC-0E9DCAEFB0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2800"/>
            <a:ext cx="2411760" cy="122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43598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07FBA6-DA1B-DA97-F627-F0EFA4E323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557D55-E25B-9F0C-FF2D-8825E39346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5320" y="1417638"/>
            <a:ext cx="8375152" cy="5165724"/>
          </a:xfrm>
        </p:spPr>
        <p:txBody>
          <a:bodyPr>
            <a:noAutofit/>
          </a:bodyPr>
          <a:lstStyle/>
          <a:p>
            <a:pPr algn="l"/>
            <a:r>
              <a:rPr lang="en-GB" sz="3400" b="1" dirty="0"/>
              <a:t>DCN ask: </a:t>
            </a:r>
          </a:p>
          <a:p>
            <a:pPr algn="l"/>
            <a:endParaRPr lang="en-GB" sz="2800" b="1" dirty="0"/>
          </a:p>
          <a:p>
            <a:pPr lvl="1"/>
            <a:r>
              <a:rPr lang="en-GB" b="0" i="0" u="none" strike="noStrike" baseline="0" dirty="0"/>
              <a:t>Increase the level of housing benefit subsidy that can be claimed on temporary accommodation – 90% of current market rent, then uprate annually</a:t>
            </a:r>
          </a:p>
          <a:p>
            <a:pPr lvl="1"/>
            <a:endParaRPr lang="en-GB" b="0" i="0" u="none" strike="noStrike" baseline="0" dirty="0"/>
          </a:p>
          <a:p>
            <a:pPr lvl="1"/>
            <a:r>
              <a:rPr lang="en-GB" b="0" i="0" u="none" strike="noStrike" baseline="0" dirty="0"/>
              <a:t>Create a new capital fund to incentivise councils to rapidly build or acquire new temporary accommodation and housing for homelessness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247FEC-8BB1-B0DA-2898-CE4F1A06A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Challenge - Homelessness</a:t>
            </a:r>
          </a:p>
        </p:txBody>
      </p:sp>
      <p:pic>
        <p:nvPicPr>
          <p:cNvPr id="5" name="Picture 4" descr="A purple logo with white text&#10;&#10;Description automatically generated">
            <a:extLst>
              <a:ext uri="{FF2B5EF4-FFF2-40B4-BE49-F238E27FC236}">
                <a16:creationId xmlns:a16="http://schemas.microsoft.com/office/drawing/2014/main" id="{4FAD62F1-61D1-0355-F932-31EBCA1542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36" y="5823604"/>
            <a:ext cx="1547664" cy="7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726838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8A77E9-4814-5E30-3F6A-A0675BE8A4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D718B7-9E4C-2D14-1E8C-21B1DFA91C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Insufficient funding and unrealistic deadlines to ‘simplify’ recycling</a:t>
            </a:r>
          </a:p>
          <a:p>
            <a:r>
              <a:rPr lang="en-GB" dirty="0"/>
              <a:t>Costs to revamp recycling services could be into the multi-million pounds – new waste vehicles, new depots potentially </a:t>
            </a:r>
          </a:p>
          <a:p>
            <a:r>
              <a:rPr lang="en-GB" dirty="0"/>
              <a:t>Government’s calculation of capital funding required devised in 2018 – before inflationary storm</a:t>
            </a:r>
          </a:p>
          <a:p>
            <a:pPr algn="l"/>
            <a:r>
              <a:rPr lang="en-GB" b="1" dirty="0"/>
              <a:t>DCN ask - </a:t>
            </a:r>
            <a:r>
              <a:rPr lang="en-GB" b="1" i="0" u="none" strike="noStrike" baseline="0" dirty="0"/>
              <a:t>Address the cost of implementing Defra’s Simpler Recycling reforms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458373-2CBF-FA12-12CC-B371BC83B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Key Challenge – Waste Reforms</a:t>
            </a:r>
          </a:p>
        </p:txBody>
      </p:sp>
      <p:pic>
        <p:nvPicPr>
          <p:cNvPr id="4" name="Picture 3" descr="A purple logo with white text&#10;&#10;Description automatically generated">
            <a:extLst>
              <a:ext uri="{FF2B5EF4-FFF2-40B4-BE49-F238E27FC236}">
                <a16:creationId xmlns:a16="http://schemas.microsoft.com/office/drawing/2014/main" id="{DBF6192A-87BB-F1EB-16AA-DB7899280D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662" y="5830078"/>
            <a:ext cx="1547664" cy="7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35901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33424B-3E48-72EB-1F94-F66855AF5F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A03446-B133-3C3C-2D8A-F01F055112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As council closest to communities, often help vulnerable people</a:t>
            </a:r>
          </a:p>
          <a:p>
            <a:r>
              <a:rPr lang="en-GB" dirty="0"/>
              <a:t>These services lead to significant savings elsewhere in public sector</a:t>
            </a:r>
          </a:p>
          <a:p>
            <a:r>
              <a:rPr lang="en-GB" dirty="0"/>
              <a:t>Very little recognition</a:t>
            </a:r>
          </a:p>
          <a:p>
            <a:r>
              <a:rPr lang="en-GB" dirty="0"/>
              <a:t>Other financial pressures mean many of these services now at risk</a:t>
            </a:r>
          </a:p>
          <a:p>
            <a:pPr algn="l"/>
            <a:r>
              <a:rPr lang="en-GB" b="1" dirty="0"/>
              <a:t>DCN ask - </a:t>
            </a:r>
            <a:r>
              <a:rPr lang="en-GB" b="1" i="0" u="none" strike="noStrike" baseline="0" dirty="0"/>
              <a:t>Extra support for vital preventative services</a:t>
            </a:r>
            <a:endParaRPr lang="en-GB" b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A79888-AD6D-BB9C-1A7F-E3F10753B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Key Challenge – Preventative Services</a:t>
            </a:r>
          </a:p>
        </p:txBody>
      </p:sp>
      <p:pic>
        <p:nvPicPr>
          <p:cNvPr id="4" name="Picture 3" descr="A purple logo with white text&#10;&#10;Description automatically generated">
            <a:extLst>
              <a:ext uri="{FF2B5EF4-FFF2-40B4-BE49-F238E27FC236}">
                <a16:creationId xmlns:a16="http://schemas.microsoft.com/office/drawing/2014/main" id="{E76D1ACE-128C-EDB5-185D-5BF2B0C31A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155" y="5773792"/>
            <a:ext cx="1547664" cy="7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40676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59A777-C34D-FF67-A7E8-DDD1375F6C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437C8E-D1F5-C0A4-78D3-A589D732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74013"/>
            <a:ext cx="6897960" cy="1143000"/>
          </a:xfrm>
        </p:spPr>
        <p:txBody>
          <a:bodyPr/>
          <a:lstStyle/>
          <a:p>
            <a:pPr algn="ctr"/>
            <a:r>
              <a:rPr lang="en-GB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3538632910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F6B81B-A711-8C7E-5525-A45AE41493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A225D2-6434-B074-632E-D7F318930C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1520" y="1318246"/>
            <a:ext cx="8640960" cy="553975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On funding reform:</a:t>
            </a:r>
          </a:p>
          <a:p>
            <a:pPr lvl="1"/>
            <a:r>
              <a:rPr lang="en-GB" dirty="0"/>
              <a:t>Urgently reform council tax by undertaking a revaluation of properties and introducing additional council tax bands</a:t>
            </a:r>
          </a:p>
          <a:p>
            <a:pPr lvl="1"/>
            <a:r>
              <a:rPr lang="en-GB" dirty="0"/>
              <a:t>Raise the referendum threshold for council tax in line with inflation – scrap in the long-term</a:t>
            </a:r>
          </a:p>
          <a:p>
            <a:pPr lvl="1"/>
            <a:r>
              <a:rPr lang="en-GB" dirty="0"/>
              <a:t>Ensure that the implications of any additional flexibilities it grants on capital funding are carefully considered</a:t>
            </a:r>
          </a:p>
          <a:p>
            <a:pPr lvl="1"/>
            <a:r>
              <a:rPr lang="en-GB" dirty="0"/>
              <a:t>Implement the business rates reset and Fair Funding Review</a:t>
            </a:r>
          </a:p>
          <a:p>
            <a:r>
              <a:rPr lang="en-GB" dirty="0"/>
              <a:t>On Homelessness:</a:t>
            </a:r>
          </a:p>
          <a:p>
            <a:pPr lvl="1"/>
            <a:r>
              <a:rPr lang="en-GB" dirty="0"/>
              <a:t>Reconsider its position on re-freezing local housing allowance rates from 2025–26 onwards</a:t>
            </a:r>
          </a:p>
          <a:p>
            <a:r>
              <a:rPr lang="en-GB" dirty="0"/>
              <a:t>Re the next government:</a:t>
            </a:r>
          </a:p>
          <a:p>
            <a:pPr lvl="1"/>
            <a:r>
              <a:rPr lang="en-GB" dirty="0"/>
              <a:t>Embark on fundamental review</a:t>
            </a:r>
          </a:p>
          <a:p>
            <a:pPr lvl="1"/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8E58AE-B820-68AE-F95D-B1B1F45C6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LUHC – Financial distress in LAs </a:t>
            </a:r>
          </a:p>
        </p:txBody>
      </p:sp>
    </p:spTree>
    <p:extLst>
      <p:ext uri="{BB962C8B-B14F-4D97-AF65-F5344CB8AC3E}">
        <p14:creationId xmlns:p14="http://schemas.microsoft.com/office/powerpoint/2010/main" val="1663197531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C150B1-D277-E3C4-5943-825FC1A199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5480B5-B5B7-68B6-1EBF-E8A127112C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9249" y="1679373"/>
            <a:ext cx="8496944" cy="5178627"/>
          </a:xfrm>
        </p:spPr>
        <p:txBody>
          <a:bodyPr>
            <a:noAutofit/>
          </a:bodyPr>
          <a:lstStyle/>
          <a:p>
            <a:r>
              <a:rPr lang="en-GB" sz="2200" b="0" i="0" u="none" strike="noStrike" baseline="0" dirty="0">
                <a:solidFill>
                  <a:srgbClr val="000000"/>
                </a:solidFill>
              </a:rPr>
              <a:t>S114 no longer exceptions because of abnormal governance matters (equal pay disputes, excessive borrowing), but now heading toward them being a normal occurrence</a:t>
            </a:r>
          </a:p>
          <a:p>
            <a:r>
              <a:rPr lang="en-GB" sz="2200" dirty="0">
                <a:solidFill>
                  <a:srgbClr val="000000"/>
                </a:solidFill>
              </a:rPr>
              <a:t>Long-standing Democratic freedoms arguably undermined 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</a:rPr>
              <a:t>Levers?</a:t>
            </a:r>
          </a:p>
          <a:p>
            <a:pPr lvl="1"/>
            <a:r>
              <a:rPr lang="en-GB" sz="2200" b="0" i="0" u="none" strike="noStrike" baseline="0" dirty="0">
                <a:solidFill>
                  <a:srgbClr val="000000"/>
                </a:solidFill>
              </a:rPr>
              <a:t>Increasing council tax, raising limited fees and charges, and increasing commercial activity = only major reliable levers in terms of income and being pulled</a:t>
            </a:r>
            <a:endParaRPr lang="en-GB" sz="2200" dirty="0">
              <a:solidFill>
                <a:srgbClr val="000000"/>
              </a:solidFill>
            </a:endParaRPr>
          </a:p>
          <a:p>
            <a:pPr lvl="1"/>
            <a:r>
              <a:rPr lang="en-GB" sz="2200" dirty="0">
                <a:solidFill>
                  <a:srgbClr val="000000"/>
                </a:solidFill>
              </a:rPr>
              <a:t>struggling to reduce expenditure.</a:t>
            </a:r>
          </a:p>
          <a:p>
            <a:pPr lvl="1"/>
            <a:r>
              <a:rPr lang="en-GB" sz="2200" dirty="0">
                <a:solidFill>
                  <a:srgbClr val="000000"/>
                </a:solidFill>
              </a:rPr>
              <a:t>Finite reserves being depleted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</a:rPr>
              <a:t>Assets sales         Vs  </a:t>
            </a:r>
            <a:r>
              <a:rPr lang="en-GB" sz="2200" dirty="0">
                <a:solidFill>
                  <a:srgbClr val="000000"/>
                </a:solidFill>
              </a:rPr>
              <a:t>commercial and housing development      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</a:rPr>
              <a:t>Consequences</a:t>
            </a:r>
            <a:r>
              <a:rPr lang="en-GB" sz="2200" dirty="0">
                <a:solidFill>
                  <a:srgbClr val="000000"/>
                </a:solidFill>
              </a:rPr>
              <a:t> - </a:t>
            </a:r>
            <a:r>
              <a:rPr lang="en-GB" sz="2200" b="0" i="0" u="none" strike="noStrike" baseline="0" dirty="0">
                <a:solidFill>
                  <a:srgbClr val="000000"/>
                </a:solidFill>
              </a:rPr>
              <a:t>S114  or concern that won’t deliver statutory services to the level they should</a:t>
            </a:r>
            <a:endParaRPr lang="en-GB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27B7E4-D8FC-E075-E651-18DE24983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LGIU – State of LG Finance in England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28BC4F8F-BEEB-9527-ED55-F026BA9CDA07}"/>
              </a:ext>
            </a:extLst>
          </p:cNvPr>
          <p:cNvSpPr/>
          <p:nvPr/>
        </p:nvSpPr>
        <p:spPr>
          <a:xfrm>
            <a:off x="2483768" y="5517232"/>
            <a:ext cx="216024" cy="144016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7EEED27F-2228-3936-6251-7289F998B5B4}"/>
              </a:ext>
            </a:extLst>
          </p:cNvPr>
          <p:cNvSpPr/>
          <p:nvPr/>
        </p:nvSpPr>
        <p:spPr>
          <a:xfrm>
            <a:off x="7884368" y="5614697"/>
            <a:ext cx="216024" cy="14401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776320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A87A12-64E0-37FD-3E1B-4D2ADFFA8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812ABF-2A24-0DB7-67E5-90FBEC3D6C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5495" y="1844824"/>
            <a:ext cx="8207375" cy="4537075"/>
          </a:xfrm>
        </p:spPr>
        <p:txBody>
          <a:bodyPr>
            <a:normAutofit/>
          </a:bodyPr>
          <a:lstStyle/>
          <a:p>
            <a:r>
              <a:rPr lang="en-GB" sz="3200" b="0" i="0" u="none" strike="noStrike" baseline="0" dirty="0">
                <a:solidFill>
                  <a:srgbClr val="000000"/>
                </a:solidFill>
              </a:rPr>
              <a:t>Pressures for districts – housing and homelessness</a:t>
            </a:r>
          </a:p>
          <a:p>
            <a:r>
              <a:rPr lang="en-GB" dirty="0"/>
              <a:t>Short term pressures – aligned – housing and homelessness</a:t>
            </a:r>
          </a:p>
          <a:p>
            <a:r>
              <a:rPr lang="en-GB" dirty="0"/>
              <a:t>Long term – split, housing and homelessness, environment and waste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A185D8-4BD9-AF7E-3DA0-5E7F3EB98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LGIU – State of LG Finance in England</a:t>
            </a:r>
          </a:p>
        </p:txBody>
      </p:sp>
    </p:spTree>
    <p:extLst>
      <p:ext uri="{BB962C8B-B14F-4D97-AF65-F5344CB8AC3E}">
        <p14:creationId xmlns:p14="http://schemas.microsoft.com/office/powerpoint/2010/main" val="4139075013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0BC4CA-C596-E243-5A4E-9D25FE66C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C9E38FA-7B0C-FB6E-05F6-50868BAF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LGIU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F02E2F-E107-B273-B691-9DC0891420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7B9A43-3114-A2A6-300C-E350CFC87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" y="271462"/>
            <a:ext cx="8934450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875859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54A7E9-934A-06F6-CED6-AECE714885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027BB2-6906-4062-4247-CD30F1F5B6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1. Rework the local government needs assessment [the Fair Funding Review]. </a:t>
            </a:r>
          </a:p>
          <a:p>
            <a:r>
              <a:rPr lang="en-GB" dirty="0"/>
              <a:t>2. Establish a systematic form of territorial equalisation between local authorities. </a:t>
            </a:r>
          </a:p>
          <a:p>
            <a:r>
              <a:rPr lang="en-GB" dirty="0"/>
              <a:t>3. Establish a standing commission, akin to the ‘English Devolution Council’ proposed by the Institute for Government. </a:t>
            </a:r>
          </a:p>
          <a:p>
            <a:r>
              <a:rPr lang="en-GB" dirty="0"/>
              <a:t>4. Develop a long-term programme exploring assigning national tax revenues to local authorities.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C4FD49-1BF9-A267-139F-323B83FFB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LGIU - </a:t>
            </a:r>
            <a:r>
              <a:rPr lang="en-GB" sz="1700" dirty="0"/>
              <a:t>Learning from local government finance across the world: Proposals for improving the financial resilience of local government in England, January 2024</a:t>
            </a:r>
          </a:p>
        </p:txBody>
      </p:sp>
    </p:spTree>
    <p:extLst>
      <p:ext uri="{BB962C8B-B14F-4D97-AF65-F5344CB8AC3E}">
        <p14:creationId xmlns:p14="http://schemas.microsoft.com/office/powerpoint/2010/main" val="4233417353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FD81C9-F0DA-9B52-1B02-A6A9D6BC45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Austerity has created a ‘doom-loop’ – short term urgency to respond to crises prevents the development of long-term solutions to underlying problems</a:t>
            </a:r>
          </a:p>
          <a:p>
            <a:r>
              <a:rPr lang="en-GB" dirty="0"/>
              <a:t>Government of next Parliament should consider: Place based budgeting</a:t>
            </a:r>
          </a:p>
          <a:p>
            <a:pPr lvl="1"/>
            <a:r>
              <a:rPr lang="en-GB" dirty="0"/>
              <a:t>New powers – for LAs and agencies to collaborate and pool budgets to meet local need</a:t>
            </a:r>
          </a:p>
          <a:p>
            <a:pPr lvl="1"/>
            <a:r>
              <a:rPr lang="en-GB" dirty="0"/>
              <a:t>Longer-term funding settlements to enable planning and joint investment</a:t>
            </a:r>
          </a:p>
          <a:p>
            <a:pPr lvl="1"/>
            <a:r>
              <a:rPr lang="en-GB" dirty="0"/>
              <a:t>A new accountability framework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8363A6-49F4-1A93-E6AC-87D4EDAA5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New Local - P</a:t>
            </a:r>
            <a:r>
              <a:rPr lang="en-GB" sz="2800" i="0" dirty="0">
                <a:effectLst/>
                <a:latin typeface="Candara" panose="020E0502030303020204" pitchFamily="34" charset="0"/>
              </a:rPr>
              <a:t>lace Based Public Service Budgets, Making Public Money Work Better for Communities</a:t>
            </a:r>
            <a:endParaRPr lang="en-GB" sz="2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66546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D63A9E-1FD5-831D-18E1-24CAD1DC73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32A326-F73B-0988-A6AE-65F2B7086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74013"/>
            <a:ext cx="6897960" cy="1143000"/>
          </a:xfrm>
        </p:spPr>
        <p:txBody>
          <a:bodyPr/>
          <a:lstStyle/>
          <a:p>
            <a:pPr algn="ctr"/>
            <a:r>
              <a:rPr lang="en-GB" dirty="0"/>
              <a:t>Where are we now</a:t>
            </a:r>
          </a:p>
        </p:txBody>
      </p:sp>
    </p:spTree>
    <p:extLst>
      <p:ext uri="{BB962C8B-B14F-4D97-AF65-F5344CB8AC3E}">
        <p14:creationId xmlns:p14="http://schemas.microsoft.com/office/powerpoint/2010/main" val="1594696518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BFB186-0ADF-5276-7725-68AFBA070F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544" y="1628800"/>
            <a:ext cx="8207375" cy="4954562"/>
          </a:xfrm>
        </p:spPr>
        <p:txBody>
          <a:bodyPr>
            <a:normAutofit fontScale="55000" lnSpcReduction="20000"/>
          </a:bodyPr>
          <a:lstStyle/>
          <a:p>
            <a:r>
              <a:rPr lang="en-GB" dirty="0">
                <a:hlinkClick r:id="rId3"/>
              </a:rPr>
              <a:t>Financial distress in local authorities - Levelling Up, Housing and Communities Committee (parliament.uk)</a:t>
            </a:r>
            <a:endParaRPr lang="en-GB" dirty="0"/>
          </a:p>
          <a:p>
            <a:endParaRPr lang="en-GB" dirty="0">
              <a:hlinkClick r:id="rId4"/>
            </a:endParaRPr>
          </a:p>
          <a:p>
            <a:r>
              <a:rPr lang="en-GB" dirty="0">
                <a:hlinkClick r:id="rId5"/>
              </a:rPr>
              <a:t>District Bulletin: With funding and freedom we can end homelessness | District Councils' Network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6"/>
              </a:rPr>
              <a:t>‘Well-run councils will have to make counterproductive cuts’ | District Councils' Network</a:t>
            </a:r>
            <a:endParaRPr lang="en-GB" dirty="0"/>
          </a:p>
          <a:p>
            <a:endParaRPr lang="en-GB" dirty="0">
              <a:hlinkClick r:id="rId4"/>
            </a:endParaRPr>
          </a:p>
          <a:p>
            <a:r>
              <a:rPr lang="en-GB" dirty="0">
                <a:hlinkClick r:id="rId4"/>
              </a:rPr>
              <a:t>‘A missed opportunity’: DCN responds to the Budget | District Councils' Network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7"/>
              </a:rPr>
              <a:t>The State of Local Government Finance in England 2024 </a:t>
            </a:r>
            <a:r>
              <a:rPr lang="en-GB" dirty="0">
                <a:hlinkClick r:id="rId8"/>
              </a:rPr>
              <a:t>–</a:t>
            </a:r>
            <a:r>
              <a:rPr lang="en-GB" dirty="0">
                <a:hlinkClick r:id="rId7"/>
              </a:rPr>
              <a:t> </a:t>
            </a:r>
            <a:r>
              <a:rPr lang="en-GB" dirty="0" err="1">
                <a:hlinkClick r:id="rId7"/>
              </a:rPr>
              <a:t>LGiU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9"/>
              </a:rPr>
              <a:t>Learning from local government finance across the world: Proposals for improving the financial resilience of local government in England </a:t>
            </a:r>
            <a:r>
              <a:rPr lang="en-GB" dirty="0">
                <a:hlinkClick r:id="rId8"/>
              </a:rPr>
              <a:t>–</a:t>
            </a:r>
            <a:r>
              <a:rPr lang="en-GB" dirty="0">
                <a:hlinkClick r:id="rId9"/>
              </a:rPr>
              <a:t> </a:t>
            </a:r>
            <a:r>
              <a:rPr lang="en-GB" dirty="0" err="1">
                <a:hlinkClick r:id="rId9"/>
              </a:rPr>
              <a:t>LGiU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8"/>
              </a:rPr>
              <a:t>Place-Based Public Service Budgets: Making Public Money Work Better for Communities - New Local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9F2B3E-94C9-8ED3-2127-CC0331538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val="134401520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5EF7AA-606A-135A-7123-01B4C92051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E5B70D8-5810-1B9C-D1DB-E9814CE6C0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1% uplift to minimum Funding Guarantee - Additional £600 million</a:t>
            </a:r>
          </a:p>
          <a:p>
            <a:pPr lvl="1"/>
            <a:r>
              <a:rPr lang="en-GB" dirty="0"/>
              <a:t>5.92% average increase in CSP for Districts</a:t>
            </a:r>
          </a:p>
          <a:p>
            <a:pPr lvl="1"/>
            <a:r>
              <a:rPr lang="en-GB" dirty="0"/>
              <a:t>Exceptional funding for councils facing increases in IDB levies</a:t>
            </a:r>
          </a:p>
          <a:p>
            <a:r>
              <a:rPr lang="en-GB" dirty="0"/>
              <a:t>15% real terms spending squeeze since 2015</a:t>
            </a:r>
          </a:p>
          <a:p>
            <a:r>
              <a:rPr lang="en-GB" dirty="0"/>
              <a:t>District increases in CSP remain below sector average</a:t>
            </a:r>
          </a:p>
          <a:p>
            <a:r>
              <a:rPr lang="en-GB" dirty="0"/>
              <a:t>10% cuts and savings across Districts – but many residual budget gaps left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C61E23-E7FE-CDA3-E83E-AC22402B4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Where are we now</a:t>
            </a:r>
          </a:p>
        </p:txBody>
      </p:sp>
    </p:spTree>
    <p:extLst>
      <p:ext uri="{BB962C8B-B14F-4D97-AF65-F5344CB8AC3E}">
        <p14:creationId xmlns:p14="http://schemas.microsoft.com/office/powerpoint/2010/main" val="28961556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C57A0D-2B24-F016-31AF-6F88C0A396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0997BE-376A-D2F9-86B2-94E1A0852B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406887"/>
            <a:ext cx="8229600" cy="4902433"/>
          </a:xfrm>
        </p:spPr>
        <p:txBody>
          <a:bodyPr>
            <a:normAutofit fontScale="25000" lnSpcReduction="20000"/>
          </a:bodyPr>
          <a:lstStyle/>
          <a:p>
            <a:r>
              <a:rPr lang="en-GB" sz="11200" dirty="0"/>
              <a:t>19 Councils supported via Exceptional Financial Support framework - </a:t>
            </a:r>
            <a:r>
              <a:rPr lang="en-GB" sz="8800" dirty="0"/>
              <a:t>Woking BC and Eastbourne BC</a:t>
            </a:r>
          </a:p>
          <a:p>
            <a:r>
              <a:rPr lang="en-GB" sz="11200" dirty="0"/>
              <a:t>High level of media coverage</a:t>
            </a:r>
          </a:p>
          <a:p>
            <a:r>
              <a:rPr lang="en-GB" sz="11200" dirty="0"/>
              <a:t>Data and intelligence much more penetrable – wider understanding  </a:t>
            </a:r>
          </a:p>
          <a:p>
            <a:r>
              <a:rPr lang="en-GB" sz="11200" dirty="0"/>
              <a:t>6 March Budget:</a:t>
            </a:r>
          </a:p>
          <a:p>
            <a:pPr lvl="1"/>
            <a:r>
              <a:rPr lang="en-GB" sz="8800" dirty="0"/>
              <a:t>Extension of Household Support Fund for another 6m</a:t>
            </a:r>
          </a:p>
          <a:p>
            <a:pPr lvl="1"/>
            <a:r>
              <a:rPr lang="en-GB" sz="8800" dirty="0"/>
              <a:t>New Town Deals announced</a:t>
            </a:r>
          </a:p>
          <a:p>
            <a:pPr lvl="1"/>
            <a:r>
              <a:rPr lang="en-GB" sz="8800" dirty="0"/>
              <a:t>Levelling Up Culture projects</a:t>
            </a:r>
          </a:p>
          <a:p>
            <a:pPr lvl="1"/>
            <a:r>
              <a:rPr lang="en-GB" sz="8800" dirty="0"/>
              <a:t>Village Halls</a:t>
            </a:r>
          </a:p>
          <a:p>
            <a:pPr lvl="1"/>
            <a:r>
              <a:rPr lang="en-GB" sz="8800" dirty="0"/>
              <a:t>Additional flexibility RTB receipts</a:t>
            </a:r>
          </a:p>
          <a:p>
            <a:pPr lvl="1"/>
            <a:r>
              <a:rPr lang="en-GB" sz="8800" dirty="0"/>
              <a:t>Empty property BR relief extended from 6w to 3m</a:t>
            </a:r>
          </a:p>
          <a:p>
            <a:pPr lvl="1"/>
            <a:r>
              <a:rPr lang="en-GB" sz="8800" dirty="0"/>
              <a:t>£75m to Internal Drainage Boards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32FD40-07DF-9F28-4CEE-E0E5089D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Where are we now</a:t>
            </a:r>
          </a:p>
        </p:txBody>
      </p:sp>
    </p:spTree>
    <p:extLst>
      <p:ext uri="{BB962C8B-B14F-4D97-AF65-F5344CB8AC3E}">
        <p14:creationId xmlns:p14="http://schemas.microsoft.com/office/powerpoint/2010/main" val="122174905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F326D0-9F8B-6DDB-127A-BD1D79B66A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SIGOMA - SIGOMA analysis: Find out how much your council's funding has been cut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5D3D25-C642-423F-0B75-7F485C51F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Sigoma</a:t>
            </a:r>
            <a:r>
              <a:rPr lang="en-GB" dirty="0"/>
              <a:t> – find out how much your council’s funding has been cut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AED449-36CC-4EC9-A57A-2430A58F21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237" y="1743075"/>
            <a:ext cx="839152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66449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1FD67A0-857D-8D9F-71C9-B9002944F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023" y="1844824"/>
            <a:ext cx="4389128" cy="41044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379427-4FBF-408C-8E31-C61CB9AC7F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960" y="1844824"/>
            <a:ext cx="5112567" cy="4331480"/>
          </a:xfrm>
          <a:prstGeom prst="rect">
            <a:avLst/>
          </a:prstGeom>
        </p:spPr>
      </p:pic>
      <p:sp>
        <p:nvSpPr>
          <p:cNvPr id="2" name="Title 2">
            <a:extLst>
              <a:ext uri="{FF2B5EF4-FFF2-40B4-BE49-F238E27FC236}">
                <a16:creationId xmlns:a16="http://schemas.microsoft.com/office/drawing/2014/main" id="{0AD79842-A961-9BD6-A69F-D40B7F2D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Where are we now?</a:t>
            </a:r>
          </a:p>
        </p:txBody>
      </p:sp>
    </p:spTree>
    <p:extLst>
      <p:ext uri="{BB962C8B-B14F-4D97-AF65-F5344CB8AC3E}">
        <p14:creationId xmlns:p14="http://schemas.microsoft.com/office/powerpoint/2010/main" val="40492897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C379427-4FBF-408C-8E31-C61CB9AC7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1858" y="116632"/>
            <a:ext cx="3559144" cy="3015386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3C7DEA2-27AD-7A86-836E-DC2C14EE800A}"/>
              </a:ext>
            </a:extLst>
          </p:cNvPr>
          <p:cNvGraphicFramePr>
            <a:graphicFrameLocks/>
          </p:cNvGraphicFramePr>
          <p:nvPr/>
        </p:nvGraphicFramePr>
        <p:xfrm>
          <a:off x="5636715" y="279401"/>
          <a:ext cx="6365925" cy="4715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996C803-D719-1D41-8D4A-1D13C23A52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5389" y="0"/>
            <a:ext cx="4042401" cy="2996952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E53DBA0-9758-DEC7-4F8D-8DA781BFC09F}"/>
              </a:ext>
            </a:extLst>
          </p:cNvPr>
          <p:cNvGraphicFramePr>
            <a:graphicFrameLocks/>
          </p:cNvGraphicFramePr>
          <p:nvPr/>
        </p:nvGraphicFramePr>
        <p:xfrm>
          <a:off x="1841896" y="2463950"/>
          <a:ext cx="4602312" cy="3413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9928668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8E15E8-D26A-D294-38D7-F7FC5707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00557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Key Challenges for Districts and DCN asks</a:t>
            </a:r>
          </a:p>
        </p:txBody>
      </p:sp>
      <p:pic>
        <p:nvPicPr>
          <p:cNvPr id="2" name="Picture 1" descr="A purple logo with white text&#10;&#10;Description automatically generated">
            <a:extLst>
              <a:ext uri="{FF2B5EF4-FFF2-40B4-BE49-F238E27FC236}">
                <a16:creationId xmlns:a16="http://schemas.microsoft.com/office/drawing/2014/main" id="{3D043CC0-26D8-7CB3-E63A-BAD87BCC9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36" y="5661248"/>
            <a:ext cx="1547664" cy="7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10753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C66993-A7F7-FE82-F04E-0AE6F6C82A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5320" y="1417638"/>
            <a:ext cx="8375152" cy="5165724"/>
          </a:xfrm>
        </p:spPr>
        <p:txBody>
          <a:bodyPr>
            <a:noAutofit/>
          </a:bodyPr>
          <a:lstStyle/>
          <a:p>
            <a:r>
              <a:rPr lang="en-GB" sz="2500" dirty="0"/>
              <a:t>Housing benefit subsidy in the form of Local Housing Allowance (LHA) tied to 2011 rates</a:t>
            </a:r>
          </a:p>
          <a:p>
            <a:r>
              <a:rPr lang="en-GB" sz="2500" dirty="0"/>
              <a:t>Effects is Council can claim only up to £109pw</a:t>
            </a:r>
          </a:p>
          <a:p>
            <a:r>
              <a:rPr lang="en-GB" sz="2500" dirty="0"/>
              <a:t>Significant resultant shortfall, excavated by increase in demand</a:t>
            </a:r>
          </a:p>
          <a:p>
            <a:r>
              <a:rPr lang="en-GB" sz="2500" dirty="0"/>
              <a:t>Can be between 20 – 50% of a districts total budget</a:t>
            </a:r>
          </a:p>
          <a:p>
            <a:r>
              <a:rPr lang="en-GB" sz="2500" dirty="0"/>
              <a:t>Uplift in LHA rates announced in Autumn 23 helpful but not enough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4FADEB-5DA8-E8D6-EA33-FF2C82A7E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Challenge - Homelessness</a:t>
            </a:r>
          </a:p>
        </p:txBody>
      </p:sp>
      <p:pic>
        <p:nvPicPr>
          <p:cNvPr id="4" name="Picture 3" descr="A purple logo with white text&#10;&#10;Description automatically generated">
            <a:extLst>
              <a:ext uri="{FF2B5EF4-FFF2-40B4-BE49-F238E27FC236}">
                <a16:creationId xmlns:a16="http://schemas.microsoft.com/office/drawing/2014/main" id="{9C1A2E9B-524B-4EB1-3E19-0D79B08A89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811028"/>
            <a:ext cx="1547664" cy="7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4363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Corporate Plan SDDC">
      <a:dk1>
        <a:sysClr val="windowText" lastClr="000000"/>
      </a:dk1>
      <a:lt1>
        <a:sysClr val="window" lastClr="FFFFFF"/>
      </a:lt1>
      <a:dk2>
        <a:srgbClr val="2D0054"/>
      </a:dk2>
      <a:lt2>
        <a:srgbClr val="F2F2F2"/>
      </a:lt2>
      <a:accent1>
        <a:srgbClr val="2D0054"/>
      </a:accent1>
      <a:accent2>
        <a:srgbClr val="99CC00"/>
      </a:accent2>
      <a:accent3>
        <a:srgbClr val="00CC00"/>
      </a:accent3>
      <a:accent4>
        <a:srgbClr val="D60093"/>
      </a:accent4>
      <a:accent5>
        <a:srgbClr val="0066CC"/>
      </a:accent5>
      <a:accent6>
        <a:srgbClr val="FF9900"/>
      </a:accent6>
      <a:hlink>
        <a:srgbClr val="0070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3364</TotalTime>
  <Words>942</Words>
  <Application>Microsoft Office PowerPoint</Application>
  <PresentationFormat>On-screen Show (4:3)</PresentationFormat>
  <Paragraphs>130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Candara</vt:lpstr>
      <vt:lpstr>Poppins</vt:lpstr>
      <vt:lpstr>Trebuchet MS</vt:lpstr>
      <vt:lpstr>Office Theme</vt:lpstr>
      <vt:lpstr>Financial Sustainability and Resilience </vt:lpstr>
      <vt:lpstr>Where are we now</vt:lpstr>
      <vt:lpstr>Where are we now</vt:lpstr>
      <vt:lpstr>Where are we now</vt:lpstr>
      <vt:lpstr>Sigoma – find out how much your council’s funding has been cut</vt:lpstr>
      <vt:lpstr>Where are we now?</vt:lpstr>
      <vt:lpstr>PowerPoint Presentation</vt:lpstr>
      <vt:lpstr>Key Challenges for Districts and DCN asks</vt:lpstr>
      <vt:lpstr>Key Challenge - Homelessness</vt:lpstr>
      <vt:lpstr>Key Challenge - Homelessness</vt:lpstr>
      <vt:lpstr>Key Challenge – Waste Reforms</vt:lpstr>
      <vt:lpstr>Key Challenge – Preventative Services</vt:lpstr>
      <vt:lpstr>What’s next?</vt:lpstr>
      <vt:lpstr>LUHC – Financial distress in LAs </vt:lpstr>
      <vt:lpstr>LGIU – State of LG Finance in England</vt:lpstr>
      <vt:lpstr>LGIU – State of LG Finance in England</vt:lpstr>
      <vt:lpstr>LGIU</vt:lpstr>
      <vt:lpstr>LGIU - Learning from local government finance across the world: Proposals for improving the financial resilience of local government in England, January 2024</vt:lpstr>
      <vt:lpstr>New Local - Place Based Public Service Budgets, Making Public Money Work Better for Communities</vt:lpstr>
      <vt:lpstr>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Rawlins</dc:creator>
  <cp:lastModifiedBy>Tracy Bingham</cp:lastModifiedBy>
  <cp:revision>100</cp:revision>
  <cp:lastPrinted>2024-03-07T10:39:43Z</cp:lastPrinted>
  <dcterms:created xsi:type="dcterms:W3CDTF">2016-03-01T09:31:05Z</dcterms:created>
  <dcterms:modified xsi:type="dcterms:W3CDTF">2024-03-13T13:24:47Z</dcterms:modified>
</cp:coreProperties>
</file>